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4" r:id="rId11"/>
    <p:sldId id="262" r:id="rId12"/>
    <p:sldId id="263"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Inria Serif" panose="020B0604020202020204" charset="0"/>
      <p:regular r:id="rId19"/>
    </p:embeddedFont>
    <p:embeddedFont>
      <p:font typeface="Inria Serif Bold" panose="020B0604020202020204" charset="0"/>
      <p:regular r:id="rId20"/>
    </p:embeddedFont>
    <p:embeddedFont>
      <p:font typeface="Public Sans" panose="020B0604020202020204" charset="0"/>
      <p:regular r:id="rId21"/>
    </p:embeddedFont>
    <p:embeddedFont>
      <p:font typeface="Public Sans Bold" panose="020B0604020202020204" charset="0"/>
      <p:regular r:id="rId22"/>
    </p:embeddedFont>
    <p:embeddedFont>
      <p:font typeface="Public Sans Thi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75" y="3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sher, Evelyn" userId="db326daf-3186-43ef-8796-5fcdf6c9be2d" providerId="ADAL" clId="{40B57B2F-E9CF-4A8A-9018-5B30880F734F}"/>
    <pc:docChg chg="custSel addSld delSld modSld">
      <pc:chgData name="Thrasher, Evelyn" userId="db326daf-3186-43ef-8796-5fcdf6c9be2d" providerId="ADAL" clId="{40B57B2F-E9CF-4A8A-9018-5B30880F734F}" dt="2023-11-13T19:38:33.516" v="692" actId="20577"/>
      <pc:docMkLst>
        <pc:docMk/>
      </pc:docMkLst>
      <pc:sldChg chg="modSp">
        <pc:chgData name="Thrasher, Evelyn" userId="db326daf-3186-43ef-8796-5fcdf6c9be2d" providerId="ADAL" clId="{40B57B2F-E9CF-4A8A-9018-5B30880F734F}" dt="2023-11-13T19:38:33.516" v="692" actId="20577"/>
        <pc:sldMkLst>
          <pc:docMk/>
          <pc:sldMk cId="0" sldId="257"/>
        </pc:sldMkLst>
        <pc:spChg chg="mod">
          <ac:chgData name="Thrasher, Evelyn" userId="db326daf-3186-43ef-8796-5fcdf6c9be2d" providerId="ADAL" clId="{40B57B2F-E9CF-4A8A-9018-5B30880F734F}" dt="2023-11-13T19:38:33.516" v="692" actId="20577"/>
          <ac:spMkLst>
            <pc:docMk/>
            <pc:sldMk cId="0" sldId="257"/>
            <ac:spMk id="10" creationId="{00000000-0000-0000-0000-000000000000}"/>
          </ac:spMkLst>
        </pc:spChg>
      </pc:sldChg>
      <pc:sldChg chg="modSp">
        <pc:chgData name="Thrasher, Evelyn" userId="db326daf-3186-43ef-8796-5fcdf6c9be2d" providerId="ADAL" clId="{40B57B2F-E9CF-4A8A-9018-5B30880F734F}" dt="2023-11-12T23:01:03.340" v="691" actId="20577"/>
        <pc:sldMkLst>
          <pc:docMk/>
          <pc:sldMk cId="0" sldId="261"/>
        </pc:sldMkLst>
        <pc:spChg chg="mod">
          <ac:chgData name="Thrasher, Evelyn" userId="db326daf-3186-43ef-8796-5fcdf6c9be2d" providerId="ADAL" clId="{40B57B2F-E9CF-4A8A-9018-5B30880F734F}" dt="2023-11-12T21:39:59.901" v="22" actId="20577"/>
          <ac:spMkLst>
            <pc:docMk/>
            <pc:sldMk cId="0" sldId="261"/>
            <ac:spMk id="7" creationId="{00000000-0000-0000-0000-000000000000}"/>
          </ac:spMkLst>
        </pc:spChg>
        <pc:spChg chg="mod">
          <ac:chgData name="Thrasher, Evelyn" userId="db326daf-3186-43ef-8796-5fcdf6c9be2d" providerId="ADAL" clId="{40B57B2F-E9CF-4A8A-9018-5B30880F734F}" dt="2023-11-12T23:01:03.340" v="691" actId="20577"/>
          <ac:spMkLst>
            <pc:docMk/>
            <pc:sldMk cId="0" sldId="261"/>
            <ac:spMk id="8" creationId="{00000000-0000-0000-0000-000000000000}"/>
          </ac:spMkLst>
        </pc:spChg>
      </pc:sldChg>
      <pc:sldChg chg="modSp add">
        <pc:chgData name="Thrasher, Evelyn" userId="db326daf-3186-43ef-8796-5fcdf6c9be2d" providerId="ADAL" clId="{40B57B2F-E9CF-4A8A-9018-5B30880F734F}" dt="2023-11-12T21:39:53.892" v="5" actId="20577"/>
        <pc:sldMkLst>
          <pc:docMk/>
          <pc:sldMk cId="3849746839" sldId="264"/>
        </pc:sldMkLst>
        <pc:spChg chg="mod">
          <ac:chgData name="Thrasher, Evelyn" userId="db326daf-3186-43ef-8796-5fcdf6c9be2d" providerId="ADAL" clId="{40B57B2F-E9CF-4A8A-9018-5B30880F734F}" dt="2023-11-12T21:39:53.892" v="5" actId="20577"/>
          <ac:spMkLst>
            <pc:docMk/>
            <pc:sldMk cId="3849746839" sldId="264"/>
            <ac:spMk id="7" creationId="{00000000-0000-0000-0000-000000000000}"/>
          </ac:spMkLst>
        </pc:spChg>
      </pc:sldChg>
      <pc:sldChg chg="add del">
        <pc:chgData name="Thrasher, Evelyn" userId="db326daf-3186-43ef-8796-5fcdf6c9be2d" providerId="ADAL" clId="{40B57B2F-E9CF-4A8A-9018-5B30880F734F}" dt="2023-11-12T21:39:27.522" v="1" actId="2696"/>
        <pc:sldMkLst>
          <pc:docMk/>
          <pc:sldMk cId="4201507606"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A4890-9BB1-4248-A8FA-B1035625A688}"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2B4A8-BE72-4462-A84C-D3149E44495D}" type="slidenum">
              <a:rPr lang="en-US" smtClean="0"/>
              <a:t>‹#›</a:t>
            </a:fld>
            <a:endParaRPr lang="en-US"/>
          </a:p>
        </p:txBody>
      </p:sp>
    </p:spTree>
    <p:extLst>
      <p:ext uri="{BB962C8B-B14F-4D97-AF65-F5344CB8AC3E}">
        <p14:creationId xmlns:p14="http://schemas.microsoft.com/office/powerpoint/2010/main" val="268274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B4A8-BE72-4462-A84C-D3149E44495D}" type="slidenum">
              <a:rPr lang="en-US" smtClean="0"/>
              <a:t>2</a:t>
            </a:fld>
            <a:endParaRPr lang="en-US"/>
          </a:p>
        </p:txBody>
      </p:sp>
    </p:spTree>
    <p:extLst>
      <p:ext uri="{BB962C8B-B14F-4D97-AF65-F5344CB8AC3E}">
        <p14:creationId xmlns:p14="http://schemas.microsoft.com/office/powerpoint/2010/main" val="300224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2C29"/>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sp>
      <p:sp>
        <p:nvSpPr>
          <p:cNvPr id="3" name="Freeform 3"/>
          <p:cNvSpPr/>
          <p:nvPr/>
        </p:nvSpPr>
        <p:spPr>
          <a:xfrm rot="-5400000">
            <a:off x="5073709" y="-483670"/>
            <a:ext cx="10287000" cy="11254340"/>
          </a:xfrm>
          <a:custGeom>
            <a:avLst/>
            <a:gdLst/>
            <a:ahLst/>
            <a:cxnLst/>
            <a:rect l="l" t="t" r="r" b="b"/>
            <a:pathLst>
              <a:path w="10287000" h="11254340">
                <a:moveTo>
                  <a:pt x="0" y="0"/>
                </a:moveTo>
                <a:lnTo>
                  <a:pt x="10287000" y="0"/>
                </a:lnTo>
                <a:lnTo>
                  <a:pt x="10287000" y="11254340"/>
                </a:lnTo>
                <a:lnTo>
                  <a:pt x="0" y="11254340"/>
                </a:lnTo>
                <a:lnTo>
                  <a:pt x="0" y="0"/>
                </a:lnTo>
                <a:close/>
              </a:path>
            </a:pathLst>
          </a:custGeom>
          <a:blipFill>
            <a:blip r:embed="rId2">
              <a:extLst>
                <a:ext uri="{96DAC541-7B7A-43D3-8B79-37D633B846F1}">
                  <asvg:svgBlip xmlns:asvg="http://schemas.microsoft.com/office/drawing/2016/SVG/main" r:embed="rId3"/>
                </a:ext>
              </a:extLst>
            </a:blip>
            <a:stretch>
              <a:fillRect t="-301" r="-9733"/>
            </a:stretch>
          </a:blipFill>
        </p:spPr>
      </p:sp>
      <p:sp>
        <p:nvSpPr>
          <p:cNvPr id="4" name="Freeform 4"/>
          <p:cNvSpPr/>
          <p:nvPr/>
        </p:nvSpPr>
        <p:spPr>
          <a:xfrm>
            <a:off x="1047750" y="1028700"/>
            <a:ext cx="15863887" cy="8592939"/>
          </a:xfrm>
          <a:custGeom>
            <a:avLst/>
            <a:gdLst/>
            <a:ahLst/>
            <a:cxnLst/>
            <a:rect l="l" t="t" r="r" b="b"/>
            <a:pathLst>
              <a:path w="15863887" h="8592939">
                <a:moveTo>
                  <a:pt x="0" y="0"/>
                </a:moveTo>
                <a:lnTo>
                  <a:pt x="15863888" y="0"/>
                </a:lnTo>
                <a:lnTo>
                  <a:pt x="15863888" y="8592939"/>
                </a:lnTo>
                <a:lnTo>
                  <a:pt x="0" y="8592939"/>
                </a:lnTo>
                <a:lnTo>
                  <a:pt x="0" y="0"/>
                </a:lnTo>
                <a:close/>
              </a:path>
            </a:pathLst>
          </a:custGeom>
          <a:blipFill>
            <a:blip r:embed="rId4">
              <a:alphaModFix amt="38000"/>
            </a:blip>
            <a:stretch>
              <a:fillRect/>
            </a:stretch>
          </a:blipFill>
        </p:spPr>
      </p:sp>
      <p:sp>
        <p:nvSpPr>
          <p:cNvPr id="5" name="TextBox 5"/>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a:rPr>
              <a:t>01</a:t>
            </a:r>
          </a:p>
        </p:txBody>
      </p:sp>
      <p:sp>
        <p:nvSpPr>
          <p:cNvPr id="6" name="TextBox 6"/>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02</a:t>
            </a:r>
          </a:p>
        </p:txBody>
      </p:sp>
      <p:sp>
        <p:nvSpPr>
          <p:cNvPr id="7" name="TextBox 7"/>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a:t>
            </a:r>
          </a:p>
        </p:txBody>
      </p:sp>
      <p:sp>
        <p:nvSpPr>
          <p:cNvPr id="8" name="TextBox 8"/>
          <p:cNvSpPr txBox="1"/>
          <p:nvPr/>
        </p:nvSpPr>
        <p:spPr>
          <a:xfrm>
            <a:off x="1219165" y="1368702"/>
            <a:ext cx="10871926" cy="3886200"/>
          </a:xfrm>
          <a:prstGeom prst="rect">
            <a:avLst/>
          </a:prstGeom>
        </p:spPr>
        <p:txBody>
          <a:bodyPr lIns="0" tIns="0" rIns="0" bIns="0" rtlCol="0" anchor="t">
            <a:spAutoFit/>
          </a:bodyPr>
          <a:lstStyle/>
          <a:p>
            <a:pPr>
              <a:lnSpc>
                <a:spcPts val="7681"/>
              </a:lnSpc>
            </a:pPr>
            <a:r>
              <a:rPr lang="en-US" sz="6401">
                <a:solidFill>
                  <a:srgbClr val="F8F8F8"/>
                </a:solidFill>
                <a:latin typeface="Inria Serif Bold"/>
              </a:rPr>
              <a:t>First-Year Student Engagement for Thriving and Success: Business Living Learning Communities</a:t>
            </a:r>
          </a:p>
        </p:txBody>
      </p:sp>
      <p:sp>
        <p:nvSpPr>
          <p:cNvPr id="9" name="TextBox 9"/>
          <p:cNvSpPr txBox="1"/>
          <p:nvPr/>
        </p:nvSpPr>
        <p:spPr>
          <a:xfrm>
            <a:off x="1219165" y="8346873"/>
            <a:ext cx="11901121" cy="1109345"/>
          </a:xfrm>
          <a:prstGeom prst="rect">
            <a:avLst/>
          </a:prstGeom>
        </p:spPr>
        <p:txBody>
          <a:bodyPr lIns="0" tIns="0" rIns="0" bIns="0" rtlCol="0" anchor="t">
            <a:spAutoFit/>
          </a:bodyPr>
          <a:lstStyle/>
          <a:p>
            <a:pPr>
              <a:lnSpc>
                <a:spcPts val="4480"/>
              </a:lnSpc>
            </a:pPr>
            <a:r>
              <a:rPr lang="en-US" sz="3200">
                <a:solidFill>
                  <a:srgbClr val="F8F8F8"/>
                </a:solidFill>
                <a:latin typeface="Public Sans Bold"/>
              </a:rPr>
              <a:t>Dr. Evelyn Thrasher, Western Kentucky University</a:t>
            </a:r>
          </a:p>
          <a:p>
            <a:pPr>
              <a:lnSpc>
                <a:spcPts val="4480"/>
              </a:lnSpc>
            </a:pPr>
            <a:r>
              <a:rPr lang="en-US" sz="3200">
                <a:solidFill>
                  <a:srgbClr val="F8F8F8"/>
                </a:solidFill>
                <a:latin typeface="Public Sans Bold"/>
              </a:rPr>
              <a:t>Dr. Christopher Shook, University of Alabama at Birmingham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7B2C29"/>
            </a:solidFill>
            <a:prstDash val="solid"/>
            <a:headEnd type="none" w="sm" len="sm"/>
            <a:tailEnd type="none" w="sm" len="sm"/>
          </a:ln>
        </p:spPr>
      </p:sp>
      <p:sp>
        <p:nvSpPr>
          <p:cNvPr id="3" name="Freeform 3"/>
          <p:cNvSpPr/>
          <p:nvPr/>
        </p:nvSpPr>
        <p:spPr>
          <a:xfrm rot="-5400000">
            <a:off x="5964734" y="-640854"/>
            <a:ext cx="4963120" cy="16892588"/>
          </a:xfrm>
          <a:custGeom>
            <a:avLst/>
            <a:gdLst/>
            <a:ahLst/>
            <a:cxnLst/>
            <a:rect l="l" t="t" r="r" b="b"/>
            <a:pathLst>
              <a:path w="4963120" h="16892588">
                <a:moveTo>
                  <a:pt x="0" y="0"/>
                </a:moveTo>
                <a:lnTo>
                  <a:pt x="4963120" y="0"/>
                </a:lnTo>
                <a:lnTo>
                  <a:pt x="4963120" y="16892588"/>
                </a:lnTo>
                <a:lnTo>
                  <a:pt x="0" y="16892588"/>
                </a:lnTo>
                <a:lnTo>
                  <a:pt x="0" y="0"/>
                </a:lnTo>
                <a:close/>
              </a:path>
            </a:pathLst>
          </a:custGeom>
          <a:blipFill>
            <a:blip r:embed="rId3">
              <a:extLst>
                <a:ext uri="{96DAC541-7B7A-43D3-8B79-37D633B846F1}">
                  <asvg:svgBlip xmlns:asvg="http://schemas.microsoft.com/office/drawing/2016/SVG/main" r:embed="rId4"/>
                </a:ext>
              </a:extLst>
            </a:blip>
            <a:stretch>
              <a:fillRect l="-211107" t="-301" r="-30282"/>
            </a:stretch>
          </a:blipFill>
        </p:spPr>
      </p:sp>
      <p:sp>
        <p:nvSpPr>
          <p:cNvPr id="4" name="Freeform 4"/>
          <p:cNvSpPr/>
          <p:nvPr/>
        </p:nvSpPr>
        <p:spPr>
          <a:xfrm rot="-5400000">
            <a:off x="2967358" y="7319642"/>
            <a:ext cx="2967358" cy="2967358"/>
          </a:xfrm>
          <a:custGeom>
            <a:avLst/>
            <a:gdLst/>
            <a:ahLst/>
            <a:cxnLst/>
            <a:rect l="l" t="t" r="r" b="b"/>
            <a:pathLst>
              <a:path w="2967358" h="2967358">
                <a:moveTo>
                  <a:pt x="0" y="0"/>
                </a:moveTo>
                <a:lnTo>
                  <a:pt x="2967358" y="0"/>
                </a:lnTo>
                <a:lnTo>
                  <a:pt x="2967358" y="2967358"/>
                </a:lnTo>
                <a:lnTo>
                  <a:pt x="0" y="29673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202325" y="1369050"/>
            <a:ext cx="9713127" cy="7284845"/>
          </a:xfrm>
          <a:custGeom>
            <a:avLst/>
            <a:gdLst/>
            <a:ahLst/>
            <a:cxnLst/>
            <a:rect l="l" t="t" r="r" b="b"/>
            <a:pathLst>
              <a:path w="9713127" h="7284845">
                <a:moveTo>
                  <a:pt x="0" y="0"/>
                </a:moveTo>
                <a:lnTo>
                  <a:pt x="9713127" y="0"/>
                </a:lnTo>
                <a:lnTo>
                  <a:pt x="9713127" y="7284845"/>
                </a:lnTo>
                <a:lnTo>
                  <a:pt x="0" y="7284845"/>
                </a:lnTo>
                <a:lnTo>
                  <a:pt x="0" y="0"/>
                </a:lnTo>
                <a:close/>
              </a:path>
            </a:pathLst>
          </a:custGeom>
          <a:blipFill>
            <a:blip r:embed="rId7"/>
            <a:stretch>
              <a:fillRect/>
            </a:stretch>
          </a:blipFill>
        </p:spPr>
      </p:sp>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7B2C29"/>
                </a:solidFill>
                <a:latin typeface="Public Sans"/>
              </a:rPr>
              <a:t>02</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03</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01</a:t>
            </a:r>
          </a:p>
        </p:txBody>
      </p:sp>
      <p:sp>
        <p:nvSpPr>
          <p:cNvPr id="9" name="TextBox 9"/>
          <p:cNvSpPr txBox="1"/>
          <p:nvPr/>
        </p:nvSpPr>
        <p:spPr>
          <a:xfrm>
            <a:off x="10051429" y="2144725"/>
            <a:ext cx="6705181" cy="1343025"/>
          </a:xfrm>
          <a:prstGeom prst="rect">
            <a:avLst/>
          </a:prstGeom>
        </p:spPr>
        <p:txBody>
          <a:bodyPr lIns="0" tIns="0" rIns="0" bIns="0" rtlCol="0" anchor="t">
            <a:spAutoFit/>
          </a:bodyPr>
          <a:lstStyle/>
          <a:p>
            <a:pPr algn="ctr">
              <a:lnSpc>
                <a:spcPts val="10559"/>
              </a:lnSpc>
            </a:pPr>
            <a:r>
              <a:rPr lang="en-US" sz="8799">
                <a:solidFill>
                  <a:srgbClr val="7B2C29"/>
                </a:solidFill>
                <a:latin typeface="Inria Serif"/>
              </a:rPr>
              <a:t>Agenda</a:t>
            </a:r>
          </a:p>
        </p:txBody>
      </p:sp>
      <p:sp>
        <p:nvSpPr>
          <p:cNvPr id="10" name="TextBox 10"/>
          <p:cNvSpPr txBox="1"/>
          <p:nvPr/>
        </p:nvSpPr>
        <p:spPr>
          <a:xfrm>
            <a:off x="8830297" y="4168139"/>
            <a:ext cx="9147446" cy="5075364"/>
          </a:xfrm>
          <a:prstGeom prst="rect">
            <a:avLst/>
          </a:prstGeom>
        </p:spPr>
        <p:txBody>
          <a:bodyPr lIns="0" tIns="0" rIns="0" bIns="0" rtlCol="0" anchor="t">
            <a:spAutoFit/>
          </a:bodyPr>
          <a:lstStyle/>
          <a:p>
            <a:pPr algn="ctr">
              <a:lnSpc>
                <a:spcPts val="5039"/>
              </a:lnSpc>
            </a:pPr>
            <a:r>
              <a:rPr lang="en-US" sz="3599" dirty="0">
                <a:solidFill>
                  <a:srgbClr val="7B2C29"/>
                </a:solidFill>
                <a:latin typeface="Public Sans"/>
              </a:rPr>
              <a:t>LLC Definition</a:t>
            </a:r>
          </a:p>
          <a:p>
            <a:pPr algn="ctr">
              <a:lnSpc>
                <a:spcPts val="5039"/>
              </a:lnSpc>
            </a:pPr>
            <a:r>
              <a:rPr lang="en-US" sz="3599" dirty="0">
                <a:solidFill>
                  <a:srgbClr val="7B2C29"/>
                </a:solidFill>
                <a:latin typeface="Public Sans"/>
              </a:rPr>
              <a:t>Program Goals</a:t>
            </a:r>
          </a:p>
          <a:p>
            <a:pPr algn="ctr">
              <a:lnSpc>
                <a:spcPts val="5039"/>
              </a:lnSpc>
            </a:pPr>
            <a:r>
              <a:rPr lang="en-US" sz="3599" dirty="0">
                <a:solidFill>
                  <a:srgbClr val="7B2C29"/>
                </a:solidFill>
                <a:latin typeface="Public Sans"/>
              </a:rPr>
              <a:t>Timeline</a:t>
            </a:r>
          </a:p>
          <a:p>
            <a:pPr algn="ctr">
              <a:lnSpc>
                <a:spcPts val="5039"/>
              </a:lnSpc>
            </a:pPr>
            <a:r>
              <a:rPr lang="en-US" sz="3599" dirty="0">
                <a:solidFill>
                  <a:srgbClr val="7B2C29"/>
                </a:solidFill>
                <a:latin typeface="Public Sans"/>
              </a:rPr>
              <a:t>Lessons Learned</a:t>
            </a:r>
          </a:p>
          <a:p>
            <a:pPr algn="ctr">
              <a:lnSpc>
                <a:spcPts val="5039"/>
              </a:lnSpc>
            </a:pPr>
            <a:r>
              <a:rPr lang="en-US" sz="3599" dirty="0">
                <a:solidFill>
                  <a:srgbClr val="7B2C29"/>
                </a:solidFill>
                <a:latin typeface="Public Sans"/>
              </a:rPr>
              <a:t>Best Practices</a:t>
            </a:r>
          </a:p>
          <a:p>
            <a:pPr algn="ctr">
              <a:lnSpc>
                <a:spcPts val="5039"/>
              </a:lnSpc>
            </a:pPr>
            <a:r>
              <a:rPr lang="en-US" sz="3599">
                <a:solidFill>
                  <a:srgbClr val="7B2C29"/>
                </a:solidFill>
                <a:latin typeface="Public Sans"/>
              </a:rPr>
              <a:t>Outcomes</a:t>
            </a:r>
            <a:endParaRPr lang="en-US" sz="3599" dirty="0">
              <a:solidFill>
                <a:srgbClr val="7B2C29"/>
              </a:solidFill>
              <a:latin typeface="Public Sans"/>
            </a:endParaRPr>
          </a:p>
          <a:p>
            <a:pPr>
              <a:lnSpc>
                <a:spcPts val="5039"/>
              </a:lnSpc>
            </a:pPr>
            <a:endParaRPr lang="en-US" sz="3599" dirty="0">
              <a:solidFill>
                <a:srgbClr val="7B2C29"/>
              </a:solidFill>
              <a:latin typeface="Public Sans"/>
            </a:endParaRPr>
          </a:p>
          <a:p>
            <a:pPr>
              <a:lnSpc>
                <a:spcPts val="5039"/>
              </a:lnSpc>
            </a:pPr>
            <a:endParaRPr lang="en-US" sz="3599" dirty="0">
              <a:solidFill>
                <a:srgbClr val="7B2C29"/>
              </a:solidFill>
              <a:latin typeface="Public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2C29"/>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sp>
      <p:grpSp>
        <p:nvGrpSpPr>
          <p:cNvPr id="3" name="Group 3"/>
          <p:cNvGrpSpPr/>
          <p:nvPr/>
        </p:nvGrpSpPr>
        <p:grpSpPr>
          <a:xfrm>
            <a:off x="4832566" y="1949991"/>
            <a:ext cx="7213167" cy="1352732"/>
            <a:chOff x="0" y="0"/>
            <a:chExt cx="16673973" cy="3126978"/>
          </a:xfrm>
        </p:grpSpPr>
        <p:sp>
          <p:nvSpPr>
            <p:cNvPr id="4" name="Freeform 4"/>
            <p:cNvSpPr/>
            <p:nvPr/>
          </p:nvSpPr>
          <p:spPr>
            <a:xfrm>
              <a:off x="0" y="0"/>
              <a:ext cx="16673973" cy="3126978"/>
            </a:xfrm>
            <a:custGeom>
              <a:avLst/>
              <a:gdLst/>
              <a:ahLst/>
              <a:cxnLst/>
              <a:rect l="l" t="t" r="r" b="b"/>
              <a:pathLst>
                <a:path w="16673973" h="3126978">
                  <a:moveTo>
                    <a:pt x="0" y="0"/>
                  </a:moveTo>
                  <a:lnTo>
                    <a:pt x="0" y="3126978"/>
                  </a:lnTo>
                  <a:lnTo>
                    <a:pt x="16673973" y="3126978"/>
                  </a:lnTo>
                  <a:lnTo>
                    <a:pt x="16673973" y="0"/>
                  </a:lnTo>
                  <a:lnTo>
                    <a:pt x="0" y="0"/>
                  </a:lnTo>
                  <a:close/>
                  <a:moveTo>
                    <a:pt x="16613012" y="3066018"/>
                  </a:moveTo>
                  <a:lnTo>
                    <a:pt x="59690" y="3066018"/>
                  </a:lnTo>
                  <a:lnTo>
                    <a:pt x="59690" y="59690"/>
                  </a:lnTo>
                  <a:lnTo>
                    <a:pt x="16613012" y="59690"/>
                  </a:lnTo>
                  <a:lnTo>
                    <a:pt x="16613012" y="3066018"/>
                  </a:lnTo>
                  <a:close/>
                </a:path>
              </a:pathLst>
            </a:custGeom>
            <a:solidFill>
              <a:srgbClr val="F8F8F8"/>
            </a:solidFill>
          </p:spPr>
        </p:sp>
      </p:grpSp>
      <p:sp>
        <p:nvSpPr>
          <p:cNvPr id="5" name="Freeform 5"/>
          <p:cNvSpPr/>
          <p:nvPr/>
        </p:nvSpPr>
        <p:spPr>
          <a:xfrm rot="-5400000">
            <a:off x="14428700" y="7837400"/>
            <a:ext cx="2449600" cy="2449600"/>
          </a:xfrm>
          <a:custGeom>
            <a:avLst/>
            <a:gdLst/>
            <a:ahLst/>
            <a:cxnLst/>
            <a:rect l="l" t="t" r="r" b="b"/>
            <a:pathLst>
              <a:path w="2449600" h="2449600">
                <a:moveTo>
                  <a:pt x="0" y="0"/>
                </a:moveTo>
                <a:lnTo>
                  <a:pt x="2449600" y="0"/>
                </a:lnTo>
                <a:lnTo>
                  <a:pt x="2449600" y="2449600"/>
                </a:lnTo>
                <a:lnTo>
                  <a:pt x="0" y="244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a:rPr>
              <a:t>03</a:t>
            </a:r>
          </a:p>
        </p:txBody>
      </p:sp>
      <p:sp>
        <p:nvSpPr>
          <p:cNvPr id="7" name="TextBox 7"/>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04</a:t>
            </a:r>
          </a:p>
        </p:txBody>
      </p:sp>
      <p:sp>
        <p:nvSpPr>
          <p:cNvPr id="8" name="TextBox 8"/>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02</a:t>
            </a:r>
          </a:p>
        </p:txBody>
      </p:sp>
      <p:sp>
        <p:nvSpPr>
          <p:cNvPr id="9" name="TextBox 9"/>
          <p:cNvSpPr txBox="1"/>
          <p:nvPr/>
        </p:nvSpPr>
        <p:spPr>
          <a:xfrm>
            <a:off x="5208692" y="2140582"/>
            <a:ext cx="6537115" cy="971550"/>
          </a:xfrm>
          <a:prstGeom prst="rect">
            <a:avLst/>
          </a:prstGeom>
        </p:spPr>
        <p:txBody>
          <a:bodyPr lIns="0" tIns="0" rIns="0" bIns="0" rtlCol="0" anchor="t">
            <a:spAutoFit/>
          </a:bodyPr>
          <a:lstStyle/>
          <a:p>
            <a:pPr algn="ctr">
              <a:lnSpc>
                <a:spcPts val="7679"/>
              </a:lnSpc>
            </a:pPr>
            <a:r>
              <a:rPr lang="en-US" sz="6399">
                <a:solidFill>
                  <a:srgbClr val="F8F8F8"/>
                </a:solidFill>
                <a:latin typeface="Inria Serif"/>
              </a:rPr>
              <a:t>LLC Definition</a:t>
            </a:r>
          </a:p>
        </p:txBody>
      </p:sp>
      <p:sp>
        <p:nvSpPr>
          <p:cNvPr id="10" name="TextBox 10"/>
          <p:cNvSpPr txBox="1"/>
          <p:nvPr/>
        </p:nvSpPr>
        <p:spPr>
          <a:xfrm>
            <a:off x="1701132" y="3935177"/>
            <a:ext cx="13476037" cy="1481455"/>
          </a:xfrm>
          <a:prstGeom prst="rect">
            <a:avLst/>
          </a:prstGeom>
        </p:spPr>
        <p:txBody>
          <a:bodyPr lIns="0" tIns="0" rIns="0" bIns="0" rtlCol="0" anchor="t">
            <a:spAutoFit/>
          </a:bodyPr>
          <a:lstStyle/>
          <a:p>
            <a:pPr algn="ctr">
              <a:lnSpc>
                <a:spcPts val="3919"/>
              </a:lnSpc>
            </a:pPr>
            <a:r>
              <a:rPr lang="en-US" sz="2799">
                <a:solidFill>
                  <a:srgbClr val="F8F8F8"/>
                </a:solidFill>
                <a:latin typeface="Public Sans"/>
              </a:rPr>
              <a:t>Living Learning Communities (LLC) are residential programs that bring together students with similar academic or social interests to live together, take classes together, and participate in activities tailored to their majors or interests.</a:t>
            </a:r>
          </a:p>
        </p:txBody>
      </p:sp>
      <p:sp>
        <p:nvSpPr>
          <p:cNvPr id="11" name="Freeform 11"/>
          <p:cNvSpPr/>
          <p:nvPr/>
        </p:nvSpPr>
        <p:spPr>
          <a:xfrm>
            <a:off x="2899611" y="5601779"/>
            <a:ext cx="11079077" cy="4471242"/>
          </a:xfrm>
          <a:custGeom>
            <a:avLst/>
            <a:gdLst/>
            <a:ahLst/>
            <a:cxnLst/>
            <a:rect l="l" t="t" r="r" b="b"/>
            <a:pathLst>
              <a:path w="11079077" h="4471242">
                <a:moveTo>
                  <a:pt x="0" y="0"/>
                </a:moveTo>
                <a:lnTo>
                  <a:pt x="11079078" y="0"/>
                </a:lnTo>
                <a:lnTo>
                  <a:pt x="11079078" y="4471242"/>
                </a:lnTo>
                <a:lnTo>
                  <a:pt x="0" y="4471242"/>
                </a:lnTo>
                <a:lnTo>
                  <a:pt x="0" y="0"/>
                </a:lnTo>
                <a:close/>
              </a:path>
            </a:pathLst>
          </a:custGeom>
          <a:blipFill>
            <a:blip r:embed="rId4"/>
            <a:stretch>
              <a:fillRect l="-169" t="-64762" b="-21391"/>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00000">
            <a:off x="5964734" y="-640854"/>
            <a:ext cx="4963120" cy="16892588"/>
          </a:xfrm>
          <a:custGeom>
            <a:avLst/>
            <a:gdLst/>
            <a:ahLst/>
            <a:cxnLst/>
            <a:rect l="l" t="t" r="r" b="b"/>
            <a:pathLst>
              <a:path w="4963120" h="16892588">
                <a:moveTo>
                  <a:pt x="0" y="0"/>
                </a:moveTo>
                <a:lnTo>
                  <a:pt x="4963120" y="0"/>
                </a:lnTo>
                <a:lnTo>
                  <a:pt x="4963120" y="16892588"/>
                </a:lnTo>
                <a:lnTo>
                  <a:pt x="0" y="16892588"/>
                </a:lnTo>
                <a:lnTo>
                  <a:pt x="0" y="0"/>
                </a:lnTo>
                <a:close/>
              </a:path>
            </a:pathLst>
          </a:custGeom>
          <a:blipFill>
            <a:blip r:embed="rId2">
              <a:extLst>
                <a:ext uri="{96DAC541-7B7A-43D3-8B79-37D633B846F1}">
                  <asvg:svgBlip xmlns:asvg="http://schemas.microsoft.com/office/drawing/2016/SVG/main" r:embed="rId3"/>
                </a:ext>
              </a:extLst>
            </a:blip>
            <a:stretch>
              <a:fillRect l="-211107" t="-301" r="-30282"/>
            </a:stretch>
          </a:blipFill>
        </p:spPr>
      </p:sp>
      <p:sp>
        <p:nvSpPr>
          <p:cNvPr id="3" name="AutoShape 3"/>
          <p:cNvSpPr/>
          <p:nvPr/>
        </p:nvSpPr>
        <p:spPr>
          <a:xfrm rot="5400000">
            <a:off x="11758612" y="5133975"/>
            <a:ext cx="10287000" cy="0"/>
          </a:xfrm>
          <a:prstGeom prst="line">
            <a:avLst/>
          </a:prstGeom>
          <a:ln w="19050" cap="rnd">
            <a:solidFill>
              <a:srgbClr val="7B2C29"/>
            </a:solidFill>
            <a:prstDash val="solid"/>
            <a:headEnd type="none" w="sm" len="sm"/>
            <a:tailEnd type="none" w="sm" len="sm"/>
          </a:ln>
        </p:spPr>
      </p:sp>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7B2C29"/>
                </a:solidFill>
                <a:latin typeface="Public Sans"/>
              </a:rPr>
              <a:t>08</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09</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07</a:t>
            </a:r>
          </a:p>
        </p:txBody>
      </p:sp>
      <p:sp>
        <p:nvSpPr>
          <p:cNvPr id="7" name="TextBox 7"/>
          <p:cNvSpPr txBox="1"/>
          <p:nvPr/>
        </p:nvSpPr>
        <p:spPr>
          <a:xfrm>
            <a:off x="1522903" y="1785870"/>
            <a:ext cx="14333313" cy="1343025"/>
          </a:xfrm>
          <a:prstGeom prst="rect">
            <a:avLst/>
          </a:prstGeom>
        </p:spPr>
        <p:txBody>
          <a:bodyPr lIns="0" tIns="0" rIns="0" bIns="0" rtlCol="0" anchor="t">
            <a:spAutoFit/>
          </a:bodyPr>
          <a:lstStyle/>
          <a:p>
            <a:pPr>
              <a:lnSpc>
                <a:spcPts val="10559"/>
              </a:lnSpc>
            </a:pPr>
            <a:r>
              <a:rPr lang="en-US" sz="8799">
                <a:solidFill>
                  <a:srgbClr val="7B2C29"/>
                </a:solidFill>
                <a:latin typeface="Inria Serif"/>
              </a:rPr>
              <a:t>LLC Goals</a:t>
            </a:r>
          </a:p>
        </p:txBody>
      </p:sp>
      <p:sp>
        <p:nvSpPr>
          <p:cNvPr id="8" name="TextBox 8"/>
          <p:cNvSpPr txBox="1"/>
          <p:nvPr/>
        </p:nvSpPr>
        <p:spPr>
          <a:xfrm>
            <a:off x="1522903" y="6581999"/>
            <a:ext cx="4460271" cy="622935"/>
          </a:xfrm>
          <a:prstGeom prst="rect">
            <a:avLst/>
          </a:prstGeom>
        </p:spPr>
        <p:txBody>
          <a:bodyPr lIns="0" tIns="0" rIns="0" bIns="0" rtlCol="0" anchor="t">
            <a:spAutoFit/>
          </a:bodyPr>
          <a:lstStyle/>
          <a:p>
            <a:pPr>
              <a:lnSpc>
                <a:spcPts val="5040"/>
              </a:lnSpc>
            </a:pPr>
            <a:r>
              <a:rPr lang="en-US" sz="3600">
                <a:solidFill>
                  <a:srgbClr val="333333"/>
                </a:solidFill>
                <a:latin typeface="Public Sans Thin"/>
              </a:rPr>
              <a:t>Connect Socially</a:t>
            </a:r>
          </a:p>
        </p:txBody>
      </p:sp>
      <p:sp>
        <p:nvSpPr>
          <p:cNvPr id="9" name="TextBox 9"/>
          <p:cNvSpPr txBox="1"/>
          <p:nvPr/>
        </p:nvSpPr>
        <p:spPr>
          <a:xfrm>
            <a:off x="6459424" y="6581999"/>
            <a:ext cx="4460271" cy="1261110"/>
          </a:xfrm>
          <a:prstGeom prst="rect">
            <a:avLst/>
          </a:prstGeom>
        </p:spPr>
        <p:txBody>
          <a:bodyPr lIns="0" tIns="0" rIns="0" bIns="0" rtlCol="0" anchor="t">
            <a:spAutoFit/>
          </a:bodyPr>
          <a:lstStyle/>
          <a:p>
            <a:pPr>
              <a:lnSpc>
                <a:spcPts val="5040"/>
              </a:lnSpc>
            </a:pPr>
            <a:r>
              <a:rPr lang="en-US" sz="3600">
                <a:solidFill>
                  <a:srgbClr val="333333"/>
                </a:solidFill>
                <a:latin typeface="Public Sans Thin"/>
              </a:rPr>
              <a:t>Succeed Academically</a:t>
            </a:r>
          </a:p>
        </p:txBody>
      </p:sp>
      <p:sp>
        <p:nvSpPr>
          <p:cNvPr id="10" name="TextBox 10"/>
          <p:cNvSpPr txBox="1"/>
          <p:nvPr/>
        </p:nvSpPr>
        <p:spPr>
          <a:xfrm>
            <a:off x="11395945" y="6581999"/>
            <a:ext cx="4460271" cy="1899285"/>
          </a:xfrm>
          <a:prstGeom prst="rect">
            <a:avLst/>
          </a:prstGeom>
        </p:spPr>
        <p:txBody>
          <a:bodyPr lIns="0" tIns="0" rIns="0" bIns="0" rtlCol="0" anchor="t">
            <a:spAutoFit/>
          </a:bodyPr>
          <a:lstStyle/>
          <a:p>
            <a:pPr>
              <a:lnSpc>
                <a:spcPts val="5040"/>
              </a:lnSpc>
            </a:pPr>
            <a:r>
              <a:rPr lang="en-US" sz="3600">
                <a:solidFill>
                  <a:srgbClr val="333333"/>
                </a:solidFill>
                <a:latin typeface="Public Sans Thin"/>
              </a:rPr>
              <a:t>Engage with Faculty, Staff, and Administrators</a:t>
            </a:r>
          </a:p>
        </p:txBody>
      </p:sp>
      <p:grpSp>
        <p:nvGrpSpPr>
          <p:cNvPr id="11" name="Group 11"/>
          <p:cNvGrpSpPr/>
          <p:nvPr/>
        </p:nvGrpSpPr>
        <p:grpSpPr>
          <a:xfrm>
            <a:off x="1522903" y="5192409"/>
            <a:ext cx="974963" cy="97496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B2C29"/>
            </a:solidFill>
          </p:spPr>
        </p:sp>
      </p:grpSp>
      <p:sp>
        <p:nvSpPr>
          <p:cNvPr id="13" name="TextBox 13"/>
          <p:cNvSpPr txBox="1"/>
          <p:nvPr/>
        </p:nvSpPr>
        <p:spPr>
          <a:xfrm>
            <a:off x="1588600" y="5372868"/>
            <a:ext cx="843569"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Bold"/>
              </a:rPr>
              <a:t>01</a:t>
            </a:r>
          </a:p>
        </p:txBody>
      </p:sp>
      <p:grpSp>
        <p:nvGrpSpPr>
          <p:cNvPr id="14" name="Group 14"/>
          <p:cNvGrpSpPr/>
          <p:nvPr/>
        </p:nvGrpSpPr>
        <p:grpSpPr>
          <a:xfrm>
            <a:off x="6566409" y="5185554"/>
            <a:ext cx="974963" cy="97496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B2C29"/>
            </a:solidFill>
          </p:spPr>
        </p:sp>
      </p:grpSp>
      <p:sp>
        <p:nvSpPr>
          <p:cNvPr id="16" name="TextBox 16"/>
          <p:cNvSpPr txBox="1"/>
          <p:nvPr/>
        </p:nvSpPr>
        <p:spPr>
          <a:xfrm>
            <a:off x="6632106" y="5366013"/>
            <a:ext cx="843569"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Bold"/>
              </a:rPr>
              <a:t>02</a:t>
            </a:r>
          </a:p>
        </p:txBody>
      </p:sp>
      <p:grpSp>
        <p:nvGrpSpPr>
          <p:cNvPr id="17" name="Group 17"/>
          <p:cNvGrpSpPr/>
          <p:nvPr/>
        </p:nvGrpSpPr>
        <p:grpSpPr>
          <a:xfrm>
            <a:off x="11395945" y="5192409"/>
            <a:ext cx="974963" cy="97496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B2C29"/>
            </a:solidFill>
          </p:spPr>
        </p:sp>
      </p:grpSp>
      <p:sp>
        <p:nvSpPr>
          <p:cNvPr id="19" name="TextBox 19"/>
          <p:cNvSpPr txBox="1"/>
          <p:nvPr/>
        </p:nvSpPr>
        <p:spPr>
          <a:xfrm>
            <a:off x="11461642" y="5372868"/>
            <a:ext cx="843569"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Bold"/>
              </a:rPr>
              <a:t>03</a:t>
            </a:r>
          </a:p>
        </p:txBody>
      </p:sp>
      <p:sp>
        <p:nvSpPr>
          <p:cNvPr id="20" name="TextBox 20"/>
          <p:cNvSpPr txBox="1"/>
          <p:nvPr/>
        </p:nvSpPr>
        <p:spPr>
          <a:xfrm>
            <a:off x="1522903" y="3052695"/>
            <a:ext cx="14333313" cy="1261111"/>
          </a:xfrm>
          <a:prstGeom prst="rect">
            <a:avLst/>
          </a:prstGeom>
        </p:spPr>
        <p:txBody>
          <a:bodyPr lIns="0" tIns="0" rIns="0" bIns="0" rtlCol="0" anchor="t">
            <a:spAutoFit/>
          </a:bodyPr>
          <a:lstStyle/>
          <a:p>
            <a:pPr>
              <a:lnSpc>
                <a:spcPts val="5039"/>
              </a:lnSpc>
              <a:spcBef>
                <a:spcPct val="0"/>
              </a:spcBef>
            </a:pPr>
            <a:r>
              <a:rPr lang="en-US" sz="3599">
                <a:solidFill>
                  <a:srgbClr val="000000"/>
                </a:solidFill>
                <a:latin typeface="Public Sans"/>
              </a:rPr>
              <a:t>The Living Learning Community should help students chart a course for success at the university.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00000">
            <a:off x="5964734" y="-640854"/>
            <a:ext cx="4963120" cy="16892588"/>
          </a:xfrm>
          <a:custGeom>
            <a:avLst/>
            <a:gdLst/>
            <a:ahLst/>
            <a:cxnLst/>
            <a:rect l="l" t="t" r="r" b="b"/>
            <a:pathLst>
              <a:path w="4963120" h="16892588">
                <a:moveTo>
                  <a:pt x="0" y="0"/>
                </a:moveTo>
                <a:lnTo>
                  <a:pt x="4963120" y="0"/>
                </a:lnTo>
                <a:lnTo>
                  <a:pt x="4963120" y="16892588"/>
                </a:lnTo>
                <a:lnTo>
                  <a:pt x="0" y="16892588"/>
                </a:lnTo>
                <a:lnTo>
                  <a:pt x="0" y="0"/>
                </a:lnTo>
                <a:close/>
              </a:path>
            </a:pathLst>
          </a:custGeom>
          <a:blipFill>
            <a:blip r:embed="rId2">
              <a:extLst>
                <a:ext uri="{96DAC541-7B7A-43D3-8B79-37D633B846F1}">
                  <asvg:svgBlip xmlns:asvg="http://schemas.microsoft.com/office/drawing/2016/SVG/main" r:embed="rId3"/>
                </a:ext>
              </a:extLst>
            </a:blip>
            <a:stretch>
              <a:fillRect l="-211107" t="-301" r="-30282"/>
            </a:stretch>
          </a:blipFill>
        </p:spPr>
      </p:sp>
      <p:sp>
        <p:nvSpPr>
          <p:cNvPr id="3" name="AutoShape 3"/>
          <p:cNvSpPr/>
          <p:nvPr/>
        </p:nvSpPr>
        <p:spPr>
          <a:xfrm>
            <a:off x="2388673" y="5016862"/>
            <a:ext cx="12363642" cy="0"/>
          </a:xfrm>
          <a:prstGeom prst="line">
            <a:avLst/>
          </a:prstGeom>
          <a:ln w="476250" cap="rnd">
            <a:solidFill>
              <a:srgbClr val="7B2C29"/>
            </a:solidFill>
            <a:prstDash val="solid"/>
            <a:headEnd type="none" w="sm" len="sm"/>
            <a:tailEnd type="none" w="sm" len="sm"/>
          </a:ln>
        </p:spPr>
      </p:sp>
      <p:sp>
        <p:nvSpPr>
          <p:cNvPr id="4" name="AutoShape 4"/>
          <p:cNvSpPr/>
          <p:nvPr/>
        </p:nvSpPr>
        <p:spPr>
          <a:xfrm>
            <a:off x="7932470" y="5135925"/>
            <a:ext cx="1276049" cy="0"/>
          </a:xfrm>
          <a:prstGeom prst="line">
            <a:avLst/>
          </a:prstGeom>
          <a:ln w="238125" cap="rnd">
            <a:solidFill>
              <a:srgbClr val="F8F8F8"/>
            </a:solidFill>
            <a:prstDash val="solid"/>
            <a:headEnd type="none" w="sm" len="sm"/>
            <a:tailEnd type="none" w="sm" len="sm"/>
          </a:ln>
        </p:spPr>
      </p:sp>
      <p:sp>
        <p:nvSpPr>
          <p:cNvPr id="5" name="AutoShape 5"/>
          <p:cNvSpPr/>
          <p:nvPr/>
        </p:nvSpPr>
        <p:spPr>
          <a:xfrm>
            <a:off x="3421408" y="5135925"/>
            <a:ext cx="1276049" cy="0"/>
          </a:xfrm>
          <a:prstGeom prst="line">
            <a:avLst/>
          </a:prstGeom>
          <a:ln w="238125" cap="rnd">
            <a:solidFill>
              <a:srgbClr val="F8F8F8"/>
            </a:solidFill>
            <a:prstDash val="solid"/>
            <a:headEnd type="none" w="sm" len="sm"/>
            <a:tailEnd type="none" w="sm" len="sm"/>
          </a:ln>
        </p:spPr>
      </p:sp>
      <p:sp>
        <p:nvSpPr>
          <p:cNvPr id="6" name="AutoShape 6"/>
          <p:cNvSpPr/>
          <p:nvPr/>
        </p:nvSpPr>
        <p:spPr>
          <a:xfrm>
            <a:off x="12443532" y="5135925"/>
            <a:ext cx="1276049" cy="0"/>
          </a:xfrm>
          <a:prstGeom prst="line">
            <a:avLst/>
          </a:prstGeom>
          <a:ln w="238125" cap="rnd">
            <a:solidFill>
              <a:srgbClr val="F8F8F8"/>
            </a:solidFill>
            <a:prstDash val="solid"/>
            <a:headEnd type="none" w="sm" len="sm"/>
            <a:tailEnd type="none" w="sm" len="sm"/>
          </a:ln>
        </p:spPr>
      </p:sp>
      <p:sp>
        <p:nvSpPr>
          <p:cNvPr id="7" name="AutoShape 7"/>
          <p:cNvSpPr/>
          <p:nvPr/>
        </p:nvSpPr>
        <p:spPr>
          <a:xfrm rot="5400000">
            <a:off x="11758612" y="5133975"/>
            <a:ext cx="10287000" cy="0"/>
          </a:xfrm>
          <a:prstGeom prst="line">
            <a:avLst/>
          </a:prstGeom>
          <a:ln w="19050" cap="rnd">
            <a:solidFill>
              <a:srgbClr val="7B2C29"/>
            </a:solidFill>
            <a:prstDash val="solid"/>
            <a:headEnd type="none" w="sm" len="sm"/>
            <a:tailEnd type="none" w="sm" len="sm"/>
          </a:ln>
        </p:spPr>
      </p:sp>
      <p:sp>
        <p:nvSpPr>
          <p:cNvPr id="8" name="TextBox 8"/>
          <p:cNvSpPr txBox="1"/>
          <p:nvPr/>
        </p:nvSpPr>
        <p:spPr>
          <a:xfrm>
            <a:off x="10034377" y="5604053"/>
            <a:ext cx="6094358" cy="2702559"/>
          </a:xfrm>
          <a:prstGeom prst="rect">
            <a:avLst/>
          </a:prstGeom>
        </p:spPr>
        <p:txBody>
          <a:bodyPr lIns="0" tIns="0" rIns="0" bIns="0" rtlCol="0" anchor="t">
            <a:spAutoFit/>
          </a:bodyPr>
          <a:lstStyle/>
          <a:p>
            <a:pPr algn="ctr">
              <a:lnSpc>
                <a:spcPts val="4340"/>
              </a:lnSpc>
            </a:pPr>
            <a:r>
              <a:rPr lang="en-US" sz="3100" dirty="0">
                <a:solidFill>
                  <a:srgbClr val="333333"/>
                </a:solidFill>
                <a:latin typeface="Inria Serif Bold"/>
              </a:rPr>
              <a:t>2023-2024</a:t>
            </a:r>
          </a:p>
          <a:p>
            <a:pPr algn="ctr">
              <a:lnSpc>
                <a:spcPts val="4340"/>
              </a:lnSpc>
            </a:pPr>
            <a:r>
              <a:rPr lang="en-US" sz="3100">
                <a:solidFill>
                  <a:srgbClr val="333333"/>
                </a:solidFill>
                <a:latin typeface="Inria Serif Bold"/>
              </a:rPr>
              <a:t>96 Students</a:t>
            </a:r>
            <a:endParaRPr lang="en-US" sz="3100" dirty="0">
              <a:solidFill>
                <a:srgbClr val="333333"/>
              </a:solidFill>
              <a:latin typeface="Inria Serif Bold"/>
            </a:endParaRPr>
          </a:p>
          <a:p>
            <a:pPr algn="ctr">
              <a:lnSpc>
                <a:spcPts val="4340"/>
              </a:lnSpc>
            </a:pPr>
            <a:r>
              <a:rPr lang="en-US" sz="3100" dirty="0">
                <a:solidFill>
                  <a:srgbClr val="333333"/>
                </a:solidFill>
                <a:latin typeface="Inria Serif Bold"/>
              </a:rPr>
              <a:t>Led by Staff</a:t>
            </a:r>
          </a:p>
          <a:p>
            <a:pPr algn="ctr">
              <a:lnSpc>
                <a:spcPts val="4340"/>
              </a:lnSpc>
            </a:pPr>
            <a:r>
              <a:rPr lang="en-US" sz="3100" dirty="0">
                <a:solidFill>
                  <a:srgbClr val="333333"/>
                </a:solidFill>
                <a:latin typeface="Inria Serif Bold"/>
              </a:rPr>
              <a:t>Freshman Village</a:t>
            </a:r>
          </a:p>
          <a:p>
            <a:pPr algn="ctr">
              <a:lnSpc>
                <a:spcPts val="4340"/>
              </a:lnSpc>
            </a:pPr>
            <a:r>
              <a:rPr lang="en-US" sz="3100" dirty="0">
                <a:solidFill>
                  <a:srgbClr val="333333"/>
                </a:solidFill>
                <a:latin typeface="Inria Serif Bold"/>
              </a:rPr>
              <a:t>LLC Resident Assistants</a:t>
            </a:r>
          </a:p>
        </p:txBody>
      </p:sp>
      <p:sp>
        <p:nvSpPr>
          <p:cNvPr id="9" name="TextBox 9"/>
          <p:cNvSpPr txBox="1"/>
          <p:nvPr/>
        </p:nvSpPr>
        <p:spPr>
          <a:xfrm>
            <a:off x="1273510" y="5604053"/>
            <a:ext cx="5571844" cy="1616709"/>
          </a:xfrm>
          <a:prstGeom prst="rect">
            <a:avLst/>
          </a:prstGeom>
        </p:spPr>
        <p:txBody>
          <a:bodyPr lIns="0" tIns="0" rIns="0" bIns="0" rtlCol="0" anchor="t">
            <a:spAutoFit/>
          </a:bodyPr>
          <a:lstStyle/>
          <a:p>
            <a:pPr algn="ctr">
              <a:lnSpc>
                <a:spcPts val="4340"/>
              </a:lnSpc>
            </a:pPr>
            <a:r>
              <a:rPr lang="en-US" sz="3100" dirty="0">
                <a:solidFill>
                  <a:srgbClr val="333333"/>
                </a:solidFill>
                <a:latin typeface="Inria Serif Bold"/>
              </a:rPr>
              <a:t>2020-2021</a:t>
            </a:r>
          </a:p>
          <a:p>
            <a:pPr algn="ctr">
              <a:lnSpc>
                <a:spcPts val="4340"/>
              </a:lnSpc>
            </a:pPr>
            <a:r>
              <a:rPr lang="en-US" sz="3100" dirty="0">
                <a:solidFill>
                  <a:srgbClr val="333333"/>
                </a:solidFill>
                <a:latin typeface="Inria Serif Bold"/>
              </a:rPr>
              <a:t>25 Students</a:t>
            </a:r>
          </a:p>
          <a:p>
            <a:pPr algn="ctr">
              <a:lnSpc>
                <a:spcPts val="4340"/>
              </a:lnSpc>
            </a:pPr>
            <a:r>
              <a:rPr lang="en-US" sz="3100" dirty="0">
                <a:solidFill>
                  <a:srgbClr val="333333"/>
                </a:solidFill>
                <a:latin typeface="Inria Serif Bold"/>
              </a:rPr>
              <a:t>Led by Faculty</a:t>
            </a:r>
          </a:p>
        </p:txBody>
      </p:sp>
      <p:sp>
        <p:nvSpPr>
          <p:cNvPr id="10" name="TextBox 10"/>
          <p:cNvSpPr txBox="1"/>
          <p:nvPr/>
        </p:nvSpPr>
        <p:spPr>
          <a:xfrm>
            <a:off x="5784572" y="2481262"/>
            <a:ext cx="5571844" cy="2159634"/>
          </a:xfrm>
          <a:prstGeom prst="rect">
            <a:avLst/>
          </a:prstGeom>
        </p:spPr>
        <p:txBody>
          <a:bodyPr lIns="0" tIns="0" rIns="0" bIns="0" rtlCol="0" anchor="t">
            <a:spAutoFit/>
          </a:bodyPr>
          <a:lstStyle/>
          <a:p>
            <a:pPr algn="ctr">
              <a:lnSpc>
                <a:spcPts val="4340"/>
              </a:lnSpc>
            </a:pPr>
            <a:r>
              <a:rPr lang="en-US" sz="3100" dirty="0">
                <a:solidFill>
                  <a:srgbClr val="333333"/>
                </a:solidFill>
                <a:latin typeface="Inria Serif Bold"/>
              </a:rPr>
              <a:t>2021-2023</a:t>
            </a:r>
          </a:p>
          <a:p>
            <a:pPr algn="ctr">
              <a:lnSpc>
                <a:spcPts val="4340"/>
              </a:lnSpc>
            </a:pPr>
            <a:r>
              <a:rPr lang="en-US" sz="3100" dirty="0">
                <a:solidFill>
                  <a:srgbClr val="333333"/>
                </a:solidFill>
                <a:latin typeface="Inria Serif Bold"/>
              </a:rPr>
              <a:t>72 students per year</a:t>
            </a:r>
          </a:p>
          <a:p>
            <a:pPr algn="ctr">
              <a:lnSpc>
                <a:spcPts val="4340"/>
              </a:lnSpc>
            </a:pPr>
            <a:r>
              <a:rPr lang="en-US" sz="3100" dirty="0">
                <a:solidFill>
                  <a:srgbClr val="333333"/>
                </a:solidFill>
                <a:latin typeface="Inria Serif Bold"/>
              </a:rPr>
              <a:t>Led by Staff</a:t>
            </a:r>
          </a:p>
          <a:p>
            <a:pPr algn="ctr">
              <a:lnSpc>
                <a:spcPts val="4340"/>
              </a:lnSpc>
            </a:pPr>
            <a:r>
              <a:rPr lang="en-US" sz="3100" dirty="0">
                <a:solidFill>
                  <a:srgbClr val="333333"/>
                </a:solidFill>
                <a:latin typeface="Inria Serif Bold"/>
              </a:rPr>
              <a:t>Freshman Village</a:t>
            </a:r>
          </a:p>
        </p:txBody>
      </p:sp>
      <p:sp>
        <p:nvSpPr>
          <p:cNvPr id="11" name="TextBox 11"/>
          <p:cNvSpPr txBox="1"/>
          <p:nvPr/>
        </p:nvSpPr>
        <p:spPr>
          <a:xfrm>
            <a:off x="1028700" y="1019175"/>
            <a:ext cx="15083589" cy="1343025"/>
          </a:xfrm>
          <a:prstGeom prst="rect">
            <a:avLst/>
          </a:prstGeom>
        </p:spPr>
        <p:txBody>
          <a:bodyPr lIns="0" tIns="0" rIns="0" bIns="0" rtlCol="0" anchor="t">
            <a:spAutoFit/>
          </a:bodyPr>
          <a:lstStyle/>
          <a:p>
            <a:pPr algn="ctr">
              <a:lnSpc>
                <a:spcPts val="10559"/>
              </a:lnSpc>
            </a:pPr>
            <a:r>
              <a:rPr lang="en-US" sz="8799">
                <a:solidFill>
                  <a:srgbClr val="7B2C29"/>
                </a:solidFill>
                <a:latin typeface="Inria Serif"/>
              </a:rPr>
              <a:t>Timeline</a:t>
            </a:r>
          </a:p>
        </p:txBody>
      </p:sp>
      <p:sp>
        <p:nvSpPr>
          <p:cNvPr id="12" name="TextBox 12"/>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7B2C29"/>
                </a:solidFill>
                <a:latin typeface="Public Sans"/>
              </a:rPr>
              <a:t>05</a:t>
            </a:r>
          </a:p>
        </p:txBody>
      </p:sp>
      <p:sp>
        <p:nvSpPr>
          <p:cNvPr id="13" name="TextBox 13"/>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06</a:t>
            </a:r>
          </a:p>
        </p:txBody>
      </p:sp>
      <p:sp>
        <p:nvSpPr>
          <p:cNvPr id="14" name="TextBox 14"/>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B2C29"/>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sp>
      <p:sp>
        <p:nvSpPr>
          <p:cNvPr id="3" name="Freeform 3"/>
          <p:cNvSpPr/>
          <p:nvPr/>
        </p:nvSpPr>
        <p:spPr>
          <a:xfrm rot="-5400000">
            <a:off x="3768997" y="6537053"/>
            <a:ext cx="2730772" cy="2730772"/>
          </a:xfrm>
          <a:custGeom>
            <a:avLst/>
            <a:gdLst/>
            <a:ahLst/>
            <a:cxnLst/>
            <a:rect l="l" t="t" r="r" b="b"/>
            <a:pathLst>
              <a:path w="2730772" h="2730772">
                <a:moveTo>
                  <a:pt x="0" y="0"/>
                </a:moveTo>
                <a:lnTo>
                  <a:pt x="2730771" y="0"/>
                </a:lnTo>
                <a:lnTo>
                  <a:pt x="2730771" y="2730772"/>
                </a:lnTo>
                <a:lnTo>
                  <a:pt x="0" y="273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a:rPr>
              <a:t>06</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07</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05</a:t>
            </a:r>
          </a:p>
        </p:txBody>
      </p:sp>
      <p:sp>
        <p:nvSpPr>
          <p:cNvPr id="7" name="TextBox 7"/>
          <p:cNvSpPr txBox="1"/>
          <p:nvPr/>
        </p:nvSpPr>
        <p:spPr>
          <a:xfrm>
            <a:off x="569521" y="522426"/>
            <a:ext cx="17027795" cy="1233286"/>
          </a:xfrm>
          <a:prstGeom prst="rect">
            <a:avLst/>
          </a:prstGeom>
        </p:spPr>
        <p:txBody>
          <a:bodyPr lIns="0" tIns="0" rIns="0" bIns="0" rtlCol="0" anchor="t">
            <a:spAutoFit/>
          </a:bodyPr>
          <a:lstStyle/>
          <a:p>
            <a:pPr>
              <a:lnSpc>
                <a:spcPts val="10080"/>
              </a:lnSpc>
            </a:pPr>
            <a:r>
              <a:rPr lang="en-US" sz="8400" dirty="0">
                <a:solidFill>
                  <a:srgbClr val="F8F8F8"/>
                </a:solidFill>
                <a:latin typeface="Inria Serif"/>
              </a:rPr>
              <a:t>Lessons Learned</a:t>
            </a:r>
          </a:p>
        </p:txBody>
      </p:sp>
      <p:sp>
        <p:nvSpPr>
          <p:cNvPr id="8" name="TextBox 8"/>
          <p:cNvSpPr txBox="1"/>
          <p:nvPr/>
        </p:nvSpPr>
        <p:spPr>
          <a:xfrm>
            <a:off x="569521" y="2109065"/>
            <a:ext cx="16180563" cy="2510559"/>
          </a:xfrm>
          <a:prstGeom prst="rect">
            <a:avLst/>
          </a:prstGeom>
        </p:spPr>
        <p:txBody>
          <a:bodyPr lIns="0" tIns="0" rIns="0" bIns="0" rtlCol="0" anchor="t">
            <a:spAutoFit/>
          </a:bodyPr>
          <a:lstStyle/>
          <a:p>
            <a:pPr marL="777240" lvl="1" indent="-388620">
              <a:lnSpc>
                <a:spcPts val="5040"/>
              </a:lnSpc>
              <a:buFont typeface="Arial"/>
              <a:buChar char="•"/>
            </a:pPr>
            <a:r>
              <a:rPr lang="en-US" sz="3600" dirty="0">
                <a:solidFill>
                  <a:srgbClr val="F8F8F8"/>
                </a:solidFill>
                <a:latin typeface="Public Sans Thin"/>
              </a:rPr>
              <a:t>Be intentional</a:t>
            </a:r>
          </a:p>
          <a:p>
            <a:pPr marL="777240" lvl="1" indent="-388620">
              <a:lnSpc>
                <a:spcPts val="5040"/>
              </a:lnSpc>
              <a:buFont typeface="Arial"/>
              <a:buChar char="•"/>
            </a:pPr>
            <a:r>
              <a:rPr lang="en-US" sz="3600" dirty="0">
                <a:solidFill>
                  <a:srgbClr val="F8F8F8"/>
                </a:solidFill>
                <a:latin typeface="Public Sans Thin"/>
              </a:rPr>
              <a:t>Having an LLC will not automatically increase retention</a:t>
            </a:r>
          </a:p>
          <a:p>
            <a:pPr marL="777240" lvl="1" indent="-388620">
              <a:lnSpc>
                <a:spcPts val="5040"/>
              </a:lnSpc>
              <a:buFont typeface="Arial"/>
              <a:buChar char="•"/>
            </a:pPr>
            <a:r>
              <a:rPr lang="en-US" sz="3600" dirty="0">
                <a:solidFill>
                  <a:srgbClr val="F8F8F8"/>
                </a:solidFill>
                <a:latin typeface="Public Sans Thin"/>
              </a:rPr>
              <a:t>An LLC is a program, not just a residential option</a:t>
            </a:r>
          </a:p>
          <a:p>
            <a:pPr marL="777240" lvl="1" indent="-388620">
              <a:lnSpc>
                <a:spcPts val="5040"/>
              </a:lnSpc>
              <a:buFont typeface="Arial"/>
              <a:buChar char="•"/>
            </a:pPr>
            <a:r>
              <a:rPr lang="en-US" sz="3600" dirty="0">
                <a:solidFill>
                  <a:srgbClr val="F8F8F8"/>
                </a:solidFill>
                <a:latin typeface="Public Sans Thin"/>
              </a:rPr>
              <a:t>The cohort classes are an integral part of the program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B2C29"/>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sp>
      <p:sp>
        <p:nvSpPr>
          <p:cNvPr id="3" name="Freeform 3"/>
          <p:cNvSpPr/>
          <p:nvPr/>
        </p:nvSpPr>
        <p:spPr>
          <a:xfrm rot="-5400000">
            <a:off x="3768997" y="6537053"/>
            <a:ext cx="2730772" cy="2730772"/>
          </a:xfrm>
          <a:custGeom>
            <a:avLst/>
            <a:gdLst/>
            <a:ahLst/>
            <a:cxnLst/>
            <a:rect l="l" t="t" r="r" b="b"/>
            <a:pathLst>
              <a:path w="2730772" h="2730772">
                <a:moveTo>
                  <a:pt x="0" y="0"/>
                </a:moveTo>
                <a:lnTo>
                  <a:pt x="2730771" y="0"/>
                </a:lnTo>
                <a:lnTo>
                  <a:pt x="2730771" y="2730772"/>
                </a:lnTo>
                <a:lnTo>
                  <a:pt x="0" y="273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a:rPr>
              <a:t>06</a:t>
            </a:r>
          </a:p>
        </p:txBody>
      </p:sp>
      <p:sp>
        <p:nvSpPr>
          <p:cNvPr id="5" name="TextBox 5"/>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07</a:t>
            </a:r>
          </a:p>
        </p:txBody>
      </p:sp>
      <p:sp>
        <p:nvSpPr>
          <p:cNvPr id="6" name="TextBox 6"/>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05</a:t>
            </a:r>
          </a:p>
        </p:txBody>
      </p:sp>
      <p:sp>
        <p:nvSpPr>
          <p:cNvPr id="7" name="TextBox 7"/>
          <p:cNvSpPr txBox="1"/>
          <p:nvPr/>
        </p:nvSpPr>
        <p:spPr>
          <a:xfrm>
            <a:off x="569521" y="522426"/>
            <a:ext cx="17027795" cy="1233286"/>
          </a:xfrm>
          <a:prstGeom prst="rect">
            <a:avLst/>
          </a:prstGeom>
        </p:spPr>
        <p:txBody>
          <a:bodyPr lIns="0" tIns="0" rIns="0" bIns="0" rtlCol="0" anchor="t">
            <a:spAutoFit/>
          </a:bodyPr>
          <a:lstStyle/>
          <a:p>
            <a:pPr>
              <a:lnSpc>
                <a:spcPts val="10080"/>
              </a:lnSpc>
            </a:pPr>
            <a:r>
              <a:rPr lang="en-US" sz="8400" dirty="0">
                <a:solidFill>
                  <a:srgbClr val="F8F8F8"/>
                </a:solidFill>
                <a:latin typeface="Inria Serif"/>
              </a:rPr>
              <a:t>Best Practices</a:t>
            </a:r>
          </a:p>
        </p:txBody>
      </p:sp>
      <p:sp>
        <p:nvSpPr>
          <p:cNvPr id="8" name="TextBox 8"/>
          <p:cNvSpPr txBox="1"/>
          <p:nvPr/>
        </p:nvSpPr>
        <p:spPr>
          <a:xfrm>
            <a:off x="569521" y="2109065"/>
            <a:ext cx="16180563" cy="636651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8F8F8"/>
                </a:solidFill>
                <a:latin typeface="Public Sans Thin"/>
              </a:rPr>
              <a:t>Develop effective collaboration between the college and housing</a:t>
            </a:r>
          </a:p>
          <a:p>
            <a:pPr marL="777240" lvl="1" indent="-388620">
              <a:lnSpc>
                <a:spcPts val="5040"/>
              </a:lnSpc>
              <a:buFont typeface="Arial"/>
              <a:buChar char="•"/>
            </a:pPr>
            <a:r>
              <a:rPr lang="en-US" sz="3600">
                <a:solidFill>
                  <a:srgbClr val="F8F8F8"/>
                </a:solidFill>
                <a:latin typeface="Public Sans Thin"/>
              </a:rPr>
              <a:t>Select the right college staff to lead </a:t>
            </a:r>
          </a:p>
          <a:p>
            <a:pPr marL="777240" lvl="1" indent="-388620">
              <a:lnSpc>
                <a:spcPts val="5040"/>
              </a:lnSpc>
              <a:buFont typeface="Arial"/>
              <a:buChar char="•"/>
            </a:pPr>
            <a:r>
              <a:rPr lang="en-US" sz="3600">
                <a:solidFill>
                  <a:srgbClr val="F8F8F8"/>
                </a:solidFill>
                <a:latin typeface="Public Sans Thin"/>
              </a:rPr>
              <a:t>Empower the staff to develop the selection process</a:t>
            </a:r>
          </a:p>
          <a:p>
            <a:pPr marL="777240" lvl="1" indent="-388620">
              <a:lnSpc>
                <a:spcPts val="5040"/>
              </a:lnSpc>
              <a:buFont typeface="Arial"/>
              <a:buChar char="•"/>
            </a:pPr>
            <a:r>
              <a:rPr lang="en-US" sz="3600">
                <a:solidFill>
                  <a:srgbClr val="F8F8F8"/>
                </a:solidFill>
                <a:latin typeface="Public Sans Thin"/>
              </a:rPr>
              <a:t>Design a year-long quality student experience</a:t>
            </a:r>
          </a:p>
          <a:p>
            <a:pPr marL="777240" lvl="1" indent="-388620">
              <a:lnSpc>
                <a:spcPts val="5040"/>
              </a:lnSpc>
              <a:buFont typeface="Arial"/>
              <a:buChar char="•"/>
            </a:pPr>
            <a:r>
              <a:rPr lang="en-US" sz="3600">
                <a:solidFill>
                  <a:srgbClr val="F8F8F8"/>
                </a:solidFill>
                <a:latin typeface="Public Sans Thin"/>
              </a:rPr>
              <a:t>Engage alumni in the program</a:t>
            </a:r>
          </a:p>
          <a:p>
            <a:pPr marL="777240" lvl="1" indent="-388620">
              <a:lnSpc>
                <a:spcPts val="5040"/>
              </a:lnSpc>
              <a:buFont typeface="Arial"/>
              <a:buChar char="•"/>
            </a:pPr>
            <a:r>
              <a:rPr lang="en-US" sz="3600">
                <a:solidFill>
                  <a:srgbClr val="F8F8F8"/>
                </a:solidFill>
                <a:latin typeface="Public Sans Thin"/>
              </a:rPr>
              <a:t>Create opportunities for LLC students and upper division students to get acquainted</a:t>
            </a:r>
          </a:p>
          <a:p>
            <a:pPr marL="777240" lvl="1" indent="-388620">
              <a:lnSpc>
                <a:spcPts val="5040"/>
              </a:lnSpc>
              <a:buFont typeface="Arial"/>
              <a:buChar char="•"/>
            </a:pPr>
            <a:r>
              <a:rPr lang="en-US" sz="3600">
                <a:solidFill>
                  <a:srgbClr val="F8F8F8"/>
                </a:solidFill>
                <a:latin typeface="Public Sans Thin"/>
              </a:rPr>
              <a:t>Employ former LLC students as resident assistants</a:t>
            </a:r>
          </a:p>
          <a:p>
            <a:pPr marL="777240" lvl="1" indent="-388620">
              <a:lnSpc>
                <a:spcPts val="5040"/>
              </a:lnSpc>
              <a:buFont typeface="Arial"/>
              <a:buChar char="•"/>
            </a:pPr>
            <a:r>
              <a:rPr lang="en-US" sz="3600">
                <a:solidFill>
                  <a:srgbClr val="F8F8F8"/>
                </a:solidFill>
                <a:latin typeface="Public Sans Thin"/>
              </a:rPr>
              <a:t>Involve the resident assistants in the program design</a:t>
            </a:r>
          </a:p>
          <a:p>
            <a:pPr marL="777240" lvl="1" indent="-388620" algn="l">
              <a:lnSpc>
                <a:spcPts val="5040"/>
              </a:lnSpc>
              <a:buFont typeface="Arial"/>
              <a:buChar char="•"/>
            </a:pPr>
            <a:r>
              <a:rPr lang="en-US" sz="3600">
                <a:solidFill>
                  <a:srgbClr val="F8F8F8"/>
                </a:solidFill>
                <a:latin typeface="Public Sans Thin"/>
              </a:rPr>
              <a:t>Grow the LLC intentionally with a focus on quality over quantity</a:t>
            </a:r>
          </a:p>
        </p:txBody>
      </p:sp>
    </p:spTree>
    <p:extLst>
      <p:ext uri="{BB962C8B-B14F-4D97-AF65-F5344CB8AC3E}">
        <p14:creationId xmlns:p14="http://schemas.microsoft.com/office/powerpoint/2010/main" val="384974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00000">
            <a:off x="5964734" y="-640854"/>
            <a:ext cx="4963120" cy="16892588"/>
          </a:xfrm>
          <a:custGeom>
            <a:avLst/>
            <a:gdLst/>
            <a:ahLst/>
            <a:cxnLst/>
            <a:rect l="l" t="t" r="r" b="b"/>
            <a:pathLst>
              <a:path w="4963120" h="16892588">
                <a:moveTo>
                  <a:pt x="0" y="0"/>
                </a:moveTo>
                <a:lnTo>
                  <a:pt x="4963120" y="0"/>
                </a:lnTo>
                <a:lnTo>
                  <a:pt x="4963120" y="16892588"/>
                </a:lnTo>
                <a:lnTo>
                  <a:pt x="0" y="16892588"/>
                </a:lnTo>
                <a:lnTo>
                  <a:pt x="0" y="0"/>
                </a:lnTo>
                <a:close/>
              </a:path>
            </a:pathLst>
          </a:custGeom>
          <a:blipFill>
            <a:blip r:embed="rId2">
              <a:extLst>
                <a:ext uri="{96DAC541-7B7A-43D3-8B79-37D633B846F1}">
                  <asvg:svgBlip xmlns:asvg="http://schemas.microsoft.com/office/drawing/2016/SVG/main" r:embed="rId3"/>
                </a:ext>
              </a:extLst>
            </a:blip>
            <a:stretch>
              <a:fillRect l="-211107" t="-301" r="-30282"/>
            </a:stretch>
          </a:blipFill>
        </p:spPr>
      </p:sp>
      <p:sp>
        <p:nvSpPr>
          <p:cNvPr id="3" name="AutoShape 3"/>
          <p:cNvSpPr/>
          <p:nvPr/>
        </p:nvSpPr>
        <p:spPr>
          <a:xfrm rot="5400000">
            <a:off x="11758612" y="5133975"/>
            <a:ext cx="10287000" cy="0"/>
          </a:xfrm>
          <a:prstGeom prst="line">
            <a:avLst/>
          </a:prstGeom>
          <a:ln w="19050" cap="rnd">
            <a:solidFill>
              <a:srgbClr val="7B2C29"/>
            </a:solidFill>
            <a:prstDash val="solid"/>
            <a:headEnd type="none" w="sm" len="sm"/>
            <a:tailEnd type="none" w="sm" len="sm"/>
          </a:ln>
        </p:spPr>
      </p:sp>
      <p:sp>
        <p:nvSpPr>
          <p:cNvPr id="4" name="Freeform 4"/>
          <p:cNvSpPr/>
          <p:nvPr/>
        </p:nvSpPr>
        <p:spPr>
          <a:xfrm rot="-5400000">
            <a:off x="3909477" y="7319642"/>
            <a:ext cx="2967358" cy="2967358"/>
          </a:xfrm>
          <a:custGeom>
            <a:avLst/>
            <a:gdLst/>
            <a:ahLst/>
            <a:cxnLst/>
            <a:rect l="l" t="t" r="r" b="b"/>
            <a:pathLst>
              <a:path w="2967358" h="2967358">
                <a:moveTo>
                  <a:pt x="0" y="0"/>
                </a:moveTo>
                <a:lnTo>
                  <a:pt x="2967358" y="0"/>
                </a:lnTo>
                <a:lnTo>
                  <a:pt x="2967358" y="2967358"/>
                </a:lnTo>
                <a:lnTo>
                  <a:pt x="0" y="29673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5" name="Table 5"/>
          <p:cNvGraphicFramePr>
            <a:graphicFrameLocks noGrp="1"/>
          </p:cNvGraphicFramePr>
          <p:nvPr/>
        </p:nvGraphicFramePr>
        <p:xfrm>
          <a:off x="8276088" y="2046348"/>
          <a:ext cx="7315200" cy="4724400"/>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027461">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Public Sans Bold"/>
                        </a:rPr>
                        <a:t>Non-LLC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Public Sans Bold"/>
                        </a:rPr>
                        <a:t>LLC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4739">
                <a:tc>
                  <a:txBody>
                    <a:bodyPr/>
                    <a:lstStyle/>
                    <a:p>
                      <a:pPr algn="ctr">
                        <a:lnSpc>
                          <a:spcPts val="3359"/>
                        </a:lnSpc>
                        <a:defRPr/>
                      </a:pPr>
                      <a:r>
                        <a:rPr lang="en-US" sz="2399">
                          <a:solidFill>
                            <a:srgbClr val="000000"/>
                          </a:solidFill>
                          <a:latin typeface="Public Sans"/>
                        </a:rPr>
                        <a:t>One Semester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84.2%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86.0%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7461">
                <a:tc>
                  <a:txBody>
                    <a:bodyPr/>
                    <a:lstStyle/>
                    <a:p>
                      <a:pPr algn="ctr">
                        <a:lnSpc>
                          <a:spcPts val="3359"/>
                        </a:lnSpc>
                        <a:defRPr/>
                      </a:pPr>
                      <a:r>
                        <a:rPr lang="en-US" sz="2399">
                          <a:solidFill>
                            <a:srgbClr val="000000"/>
                          </a:solidFill>
                          <a:latin typeface="Public Sans"/>
                        </a:rPr>
                        <a:t>One Year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66.7%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80.7%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4739">
                <a:tc>
                  <a:txBody>
                    <a:bodyPr/>
                    <a:lstStyle/>
                    <a:p>
                      <a:pPr algn="ctr">
                        <a:lnSpc>
                          <a:spcPts val="3359"/>
                        </a:lnSpc>
                        <a:defRPr/>
                      </a:pPr>
                      <a:r>
                        <a:rPr lang="en-US" sz="2399">
                          <a:solidFill>
                            <a:srgbClr val="000000"/>
                          </a:solidFill>
                          <a:latin typeface="Public Sans"/>
                        </a:rPr>
                        <a:t>Third Semester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64.9%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75.4%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le 6"/>
          <p:cNvGraphicFramePr>
            <a:graphicFrameLocks noGrp="1"/>
          </p:cNvGraphicFramePr>
          <p:nvPr/>
        </p:nvGraphicFramePr>
        <p:xfrm>
          <a:off x="8276088" y="7578320"/>
          <a:ext cx="7315200" cy="2381250"/>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1345503">
                <a:tc>
                  <a:txBody>
                    <a:bodyPr/>
                    <a:lstStyle/>
                    <a:p>
                      <a:pPr algn="ctr">
                        <a:lnSpc>
                          <a:spcPts val="3359"/>
                        </a:lnSpc>
                        <a:defRPr/>
                      </a:pPr>
                      <a:r>
                        <a:rPr lang="en-US" sz="2399">
                          <a:solidFill>
                            <a:srgbClr val="000000"/>
                          </a:solidFill>
                          <a:latin typeface="Public Sans"/>
                        </a:rPr>
                        <a:t>One Semester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84.3%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98.0%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5747">
                <a:tc>
                  <a:txBody>
                    <a:bodyPr/>
                    <a:lstStyle/>
                    <a:p>
                      <a:pPr algn="ctr">
                        <a:lnSpc>
                          <a:spcPts val="3359"/>
                        </a:lnSpc>
                        <a:defRPr/>
                      </a:pPr>
                      <a:r>
                        <a:rPr lang="en-US" sz="2399">
                          <a:solidFill>
                            <a:srgbClr val="000000"/>
                          </a:solidFill>
                          <a:latin typeface="Public Sans"/>
                        </a:rPr>
                        <a:t>One Year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68.6%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Public Sans"/>
                        </a:rPr>
                        <a:t>94.1%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Freeform 7"/>
          <p:cNvSpPr/>
          <p:nvPr/>
        </p:nvSpPr>
        <p:spPr>
          <a:xfrm>
            <a:off x="383518" y="498579"/>
            <a:ext cx="7011900" cy="9349200"/>
          </a:xfrm>
          <a:custGeom>
            <a:avLst/>
            <a:gdLst/>
            <a:ahLst/>
            <a:cxnLst/>
            <a:rect l="l" t="t" r="r" b="b"/>
            <a:pathLst>
              <a:path w="7011900" h="9349200">
                <a:moveTo>
                  <a:pt x="0" y="0"/>
                </a:moveTo>
                <a:lnTo>
                  <a:pt x="7011900" y="0"/>
                </a:lnTo>
                <a:lnTo>
                  <a:pt x="7011900" y="9349200"/>
                </a:lnTo>
                <a:lnTo>
                  <a:pt x="0" y="9349200"/>
                </a:lnTo>
                <a:lnTo>
                  <a:pt x="0" y="0"/>
                </a:lnTo>
                <a:close/>
              </a:path>
            </a:pathLst>
          </a:custGeom>
          <a:blipFill>
            <a:blip r:embed="rId6"/>
            <a:stretch>
              <a:fillRect/>
            </a:stretch>
          </a:blipFill>
        </p:spPr>
      </p:sp>
      <p:sp>
        <p:nvSpPr>
          <p:cNvPr id="8" name="TextBox 8"/>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7B2C29"/>
                </a:solidFill>
                <a:latin typeface="Public Sans"/>
              </a:rPr>
              <a:t>14</a:t>
            </a:r>
          </a:p>
        </p:txBody>
      </p:sp>
      <p:sp>
        <p:nvSpPr>
          <p:cNvPr id="9" name="TextBox 9"/>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15</a:t>
            </a:r>
          </a:p>
        </p:txBody>
      </p:sp>
      <p:sp>
        <p:nvSpPr>
          <p:cNvPr id="10" name="TextBox 10"/>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7B2C29"/>
                </a:solidFill>
                <a:latin typeface="Public Sans"/>
              </a:rPr>
              <a:t>13</a:t>
            </a:r>
          </a:p>
        </p:txBody>
      </p:sp>
      <p:sp>
        <p:nvSpPr>
          <p:cNvPr id="11" name="TextBox 11"/>
          <p:cNvSpPr txBox="1"/>
          <p:nvPr/>
        </p:nvSpPr>
        <p:spPr>
          <a:xfrm>
            <a:off x="7939695" y="146586"/>
            <a:ext cx="7987987" cy="1343025"/>
          </a:xfrm>
          <a:prstGeom prst="rect">
            <a:avLst/>
          </a:prstGeom>
        </p:spPr>
        <p:txBody>
          <a:bodyPr lIns="0" tIns="0" rIns="0" bIns="0" rtlCol="0" anchor="t">
            <a:spAutoFit/>
          </a:bodyPr>
          <a:lstStyle/>
          <a:p>
            <a:pPr algn="ctr">
              <a:lnSpc>
                <a:spcPts val="10559"/>
              </a:lnSpc>
            </a:pPr>
            <a:r>
              <a:rPr lang="en-US" sz="8799">
                <a:solidFill>
                  <a:srgbClr val="7B2C29"/>
                </a:solidFill>
                <a:latin typeface="Inria Serif"/>
              </a:rPr>
              <a:t>Outcomes</a:t>
            </a:r>
          </a:p>
        </p:txBody>
      </p:sp>
      <p:sp>
        <p:nvSpPr>
          <p:cNvPr id="12" name="TextBox 12"/>
          <p:cNvSpPr txBox="1"/>
          <p:nvPr/>
        </p:nvSpPr>
        <p:spPr>
          <a:xfrm>
            <a:off x="7890718" y="1423413"/>
            <a:ext cx="7987987" cy="622935"/>
          </a:xfrm>
          <a:prstGeom prst="rect">
            <a:avLst/>
          </a:prstGeom>
        </p:spPr>
        <p:txBody>
          <a:bodyPr lIns="0" tIns="0" rIns="0" bIns="0" rtlCol="0" anchor="t">
            <a:spAutoFit/>
          </a:bodyPr>
          <a:lstStyle/>
          <a:p>
            <a:pPr algn="ctr">
              <a:lnSpc>
                <a:spcPts val="5040"/>
              </a:lnSpc>
            </a:pPr>
            <a:r>
              <a:rPr lang="en-US" sz="3600">
                <a:solidFill>
                  <a:srgbClr val="7B2C29"/>
                </a:solidFill>
                <a:latin typeface="Public Sans Thin"/>
              </a:rPr>
              <a:t>2021 Cohort Retention</a:t>
            </a:r>
          </a:p>
        </p:txBody>
      </p:sp>
      <p:sp>
        <p:nvSpPr>
          <p:cNvPr id="13" name="TextBox 13"/>
          <p:cNvSpPr txBox="1"/>
          <p:nvPr/>
        </p:nvSpPr>
        <p:spPr>
          <a:xfrm>
            <a:off x="7939695" y="6945860"/>
            <a:ext cx="7987987" cy="622935"/>
          </a:xfrm>
          <a:prstGeom prst="rect">
            <a:avLst/>
          </a:prstGeom>
        </p:spPr>
        <p:txBody>
          <a:bodyPr lIns="0" tIns="0" rIns="0" bIns="0" rtlCol="0" anchor="t">
            <a:spAutoFit/>
          </a:bodyPr>
          <a:lstStyle/>
          <a:p>
            <a:pPr algn="ctr">
              <a:lnSpc>
                <a:spcPts val="5040"/>
              </a:lnSpc>
            </a:pPr>
            <a:r>
              <a:rPr lang="en-US" sz="3600">
                <a:solidFill>
                  <a:srgbClr val="7B2C29"/>
                </a:solidFill>
                <a:latin typeface="Public Sans Thin"/>
              </a:rPr>
              <a:t>2022 Cohort Retention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2C29"/>
        </a:solidFill>
        <a:effectLst/>
      </p:bgPr>
    </p:bg>
    <p:spTree>
      <p:nvGrpSpPr>
        <p:cNvPr id="1" name=""/>
        <p:cNvGrpSpPr/>
        <p:nvPr/>
      </p:nvGrpSpPr>
      <p:grpSpPr>
        <a:xfrm>
          <a:off x="0" y="0"/>
          <a:ext cx="0" cy="0"/>
          <a:chOff x="0" y="0"/>
          <a:chExt cx="0" cy="0"/>
        </a:xfrm>
      </p:grpSpPr>
      <p:sp>
        <p:nvSpPr>
          <p:cNvPr id="2" name="AutoShape 2"/>
          <p:cNvSpPr/>
          <p:nvPr/>
        </p:nvSpPr>
        <p:spPr>
          <a:xfrm rot="5400000">
            <a:off x="11758612" y="5133975"/>
            <a:ext cx="10287000" cy="0"/>
          </a:xfrm>
          <a:prstGeom prst="line">
            <a:avLst/>
          </a:prstGeom>
          <a:ln w="19050" cap="rnd">
            <a:solidFill>
              <a:srgbClr val="F8F8F8"/>
            </a:solidFill>
            <a:prstDash val="solid"/>
            <a:headEnd type="none" w="sm" len="sm"/>
            <a:tailEnd type="none" w="sm" len="sm"/>
          </a:ln>
        </p:spPr>
      </p:sp>
      <p:sp>
        <p:nvSpPr>
          <p:cNvPr id="3" name="Freeform 3"/>
          <p:cNvSpPr/>
          <p:nvPr/>
        </p:nvSpPr>
        <p:spPr>
          <a:xfrm rot="-5400000">
            <a:off x="13925229" y="7319642"/>
            <a:ext cx="2967358" cy="2967358"/>
          </a:xfrm>
          <a:custGeom>
            <a:avLst/>
            <a:gdLst/>
            <a:ahLst/>
            <a:cxnLst/>
            <a:rect l="l" t="t" r="r" b="b"/>
            <a:pathLst>
              <a:path w="2967358" h="2967358">
                <a:moveTo>
                  <a:pt x="0" y="0"/>
                </a:moveTo>
                <a:lnTo>
                  <a:pt x="2967358" y="0"/>
                </a:lnTo>
                <a:lnTo>
                  <a:pt x="2967358" y="2967358"/>
                </a:lnTo>
                <a:lnTo>
                  <a:pt x="0" y="2967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3810798" y="3028582"/>
            <a:ext cx="9270991" cy="6953243"/>
          </a:xfrm>
          <a:custGeom>
            <a:avLst/>
            <a:gdLst/>
            <a:ahLst/>
            <a:cxnLst/>
            <a:rect l="l" t="t" r="r" b="b"/>
            <a:pathLst>
              <a:path w="9270991" h="6953243">
                <a:moveTo>
                  <a:pt x="0" y="0"/>
                </a:moveTo>
                <a:lnTo>
                  <a:pt x="9270991" y="0"/>
                </a:lnTo>
                <a:lnTo>
                  <a:pt x="9270991" y="6953244"/>
                </a:lnTo>
                <a:lnTo>
                  <a:pt x="0" y="6953244"/>
                </a:lnTo>
                <a:lnTo>
                  <a:pt x="0" y="0"/>
                </a:lnTo>
                <a:close/>
              </a:path>
            </a:pathLst>
          </a:custGeom>
          <a:blipFill>
            <a:blip r:embed="rId4"/>
            <a:stretch>
              <a:fillRect/>
            </a:stretch>
          </a:blipFill>
        </p:spPr>
      </p:sp>
      <p:sp>
        <p:nvSpPr>
          <p:cNvPr id="5" name="TextBox 5"/>
          <p:cNvSpPr txBox="1"/>
          <p:nvPr/>
        </p:nvSpPr>
        <p:spPr>
          <a:xfrm>
            <a:off x="17306925" y="8106525"/>
            <a:ext cx="580782" cy="547370"/>
          </a:xfrm>
          <a:prstGeom prst="rect">
            <a:avLst/>
          </a:prstGeom>
        </p:spPr>
        <p:txBody>
          <a:bodyPr lIns="0" tIns="0" rIns="0" bIns="0" rtlCol="0" anchor="t">
            <a:spAutoFit/>
          </a:bodyPr>
          <a:lstStyle/>
          <a:p>
            <a:pPr algn="ctr">
              <a:lnSpc>
                <a:spcPts val="4480"/>
              </a:lnSpc>
            </a:pPr>
            <a:r>
              <a:rPr lang="en-US" sz="3200">
                <a:solidFill>
                  <a:srgbClr val="F8F8F8"/>
                </a:solidFill>
                <a:latin typeface="Public Sans"/>
              </a:rPr>
              <a:t>15</a:t>
            </a:r>
          </a:p>
        </p:txBody>
      </p:sp>
      <p:sp>
        <p:nvSpPr>
          <p:cNvPr id="6" name="TextBox 6"/>
          <p:cNvSpPr txBox="1"/>
          <p:nvPr/>
        </p:nvSpPr>
        <p:spPr>
          <a:xfrm>
            <a:off x="17306925" y="89515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a:t>
            </a:r>
          </a:p>
        </p:txBody>
      </p:sp>
      <p:sp>
        <p:nvSpPr>
          <p:cNvPr id="7" name="TextBox 7"/>
          <p:cNvSpPr txBox="1"/>
          <p:nvPr/>
        </p:nvSpPr>
        <p:spPr>
          <a:xfrm>
            <a:off x="17306925" y="7530695"/>
            <a:ext cx="580782" cy="306705"/>
          </a:xfrm>
          <a:prstGeom prst="rect">
            <a:avLst/>
          </a:prstGeom>
        </p:spPr>
        <p:txBody>
          <a:bodyPr lIns="0" tIns="0" rIns="0" bIns="0" rtlCol="0" anchor="t">
            <a:spAutoFit/>
          </a:bodyPr>
          <a:lstStyle/>
          <a:p>
            <a:pPr algn="ctr">
              <a:lnSpc>
                <a:spcPts val="2520"/>
              </a:lnSpc>
            </a:pPr>
            <a:r>
              <a:rPr lang="en-US" sz="1800">
                <a:solidFill>
                  <a:srgbClr val="F8F8F8"/>
                </a:solidFill>
                <a:latin typeface="Public Sans"/>
              </a:rPr>
              <a:t>14</a:t>
            </a:r>
          </a:p>
        </p:txBody>
      </p:sp>
      <p:sp>
        <p:nvSpPr>
          <p:cNvPr id="8" name="TextBox 8"/>
          <p:cNvSpPr txBox="1"/>
          <p:nvPr/>
        </p:nvSpPr>
        <p:spPr>
          <a:xfrm>
            <a:off x="1470137" y="1517475"/>
            <a:ext cx="13952313" cy="1343025"/>
          </a:xfrm>
          <a:prstGeom prst="rect">
            <a:avLst/>
          </a:prstGeom>
        </p:spPr>
        <p:txBody>
          <a:bodyPr lIns="0" tIns="0" rIns="0" bIns="0" rtlCol="0" anchor="t">
            <a:spAutoFit/>
          </a:bodyPr>
          <a:lstStyle/>
          <a:p>
            <a:pPr algn="ctr">
              <a:lnSpc>
                <a:spcPts val="10559"/>
              </a:lnSpc>
            </a:pPr>
            <a:r>
              <a:rPr lang="en-US" sz="8799">
                <a:solidFill>
                  <a:srgbClr val="F8F8F8"/>
                </a:solidFill>
                <a:latin typeface="Inria Serif"/>
              </a:rPr>
              <a:t>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198171B8B87D429931FAC72B7E02AD" ma:contentTypeVersion="17" ma:contentTypeDescription="Create a new document." ma:contentTypeScope="" ma:versionID="c7795b6a48f155859b5d549cf95a62e0">
  <xsd:schema xmlns:xsd="http://www.w3.org/2001/XMLSchema" xmlns:xs="http://www.w3.org/2001/XMLSchema" xmlns:p="http://schemas.microsoft.com/office/2006/metadata/properties" xmlns:ns1="http://schemas.microsoft.com/sharepoint/v3" xmlns:ns3="597ad3ac-3aab-46f2-a0c9-6c83651d378e" xmlns:ns4="cc9ab1c5-36e1-4ffd-83f1-b767841ea8ef" targetNamespace="http://schemas.microsoft.com/office/2006/metadata/properties" ma:root="true" ma:fieldsID="521ca508378252ceb54595fa2b21f497" ns1:_="" ns3:_="" ns4:_="">
    <xsd:import namespace="http://schemas.microsoft.com/sharepoint/v3"/>
    <xsd:import namespace="597ad3ac-3aab-46f2-a0c9-6c83651d378e"/>
    <xsd:import namespace="cc9ab1c5-36e1-4ffd-83f1-b767841ea8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element ref="ns4:MediaServiceObjectDetectorVersion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ad3ac-3aab-46f2-a0c9-6c83651d37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9ab1c5-36e1-4ffd-83f1-b767841ea8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c9ab1c5-36e1-4ffd-83f1-b767841ea8ef" xsi:nil="true"/>
  </documentManagement>
</p:properties>
</file>

<file path=customXml/itemProps1.xml><?xml version="1.0" encoding="utf-8"?>
<ds:datastoreItem xmlns:ds="http://schemas.openxmlformats.org/officeDocument/2006/customXml" ds:itemID="{C9BEB214-29AE-4901-B132-A88CB8D2F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7ad3ac-3aab-46f2-a0c9-6c83651d378e"/>
    <ds:schemaRef ds:uri="cc9ab1c5-36e1-4ffd-83f1-b767841ea8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7A8F64-6406-440A-96E0-D35B77FEFD4A}">
  <ds:schemaRefs>
    <ds:schemaRef ds:uri="http://schemas.microsoft.com/sharepoint/v3/contenttype/forms"/>
  </ds:schemaRefs>
</ds:datastoreItem>
</file>

<file path=customXml/itemProps3.xml><?xml version="1.0" encoding="utf-8"?>
<ds:datastoreItem xmlns:ds="http://schemas.openxmlformats.org/officeDocument/2006/customXml" ds:itemID="{C346762F-EDDA-4062-8593-37D5C32094C9}">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schemas.microsoft.com/sharepoint/v3"/>
    <ds:schemaRef ds:uri="http://purl.org/dc/elements/1.1/"/>
    <ds:schemaRef ds:uri="597ad3ac-3aab-46f2-a0c9-6c83651d378e"/>
    <ds:schemaRef ds:uri="http://schemas.openxmlformats.org/package/2006/metadata/core-properties"/>
    <ds:schemaRef ds:uri="cc9ab1c5-36e1-4ffd-83f1-b767841ea8e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317</Words>
  <Application>Microsoft Office PowerPoint</Application>
  <PresentationFormat>Custom</PresentationFormat>
  <Paragraphs>97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Public Sans</vt:lpstr>
      <vt:lpstr>Inria Serif Bold</vt:lpstr>
      <vt:lpstr>Public Sans Thin</vt:lpstr>
      <vt:lpstr>Inria Serif</vt:lpstr>
      <vt:lpstr>Calibri</vt:lpstr>
      <vt:lpstr>Arial</vt:lpstr>
      <vt:lpstr>Public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First-Year Student Engagement for Thriving and Success: Business Living Learning Communities</dc:title>
  <dc:creator>Thrasher, Evelyn</dc:creator>
  <cp:lastModifiedBy>Thrasher, Evelyn</cp:lastModifiedBy>
  <cp:revision>5</cp:revision>
  <dcterms:created xsi:type="dcterms:W3CDTF">2006-08-16T00:00:00Z</dcterms:created>
  <dcterms:modified xsi:type="dcterms:W3CDTF">2023-11-13T19:38:39Z</dcterms:modified>
  <dc:identifier>DAFzrquj808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0x0101008E198171B8B87D429931FAC72B7E02AD</vt:lpwstr>
  </property>
</Properties>
</file>