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70" r:id="rId6"/>
    <p:sldId id="274" r:id="rId7"/>
    <p:sldId id="276" r:id="rId8"/>
    <p:sldId id="257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5"/>
    <a:srgbClr val="00529B"/>
    <a:srgbClr val="FFC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9DCA8D-2C57-4170-AFEB-4C3B7448D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0210" cy="6858000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36923FD-F262-49F3-9841-59AECCA30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875" y="4642657"/>
            <a:ext cx="9242425" cy="465859"/>
          </a:xfrm>
        </p:spPr>
        <p:txBody>
          <a:bodyPr/>
          <a:lstStyle>
            <a:lvl1pPr marL="0" indent="0">
              <a:buNone/>
              <a:defRPr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*Department Name or Subhead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F98C89B-911B-4934-AB24-ED977A421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0875" y="2409132"/>
            <a:ext cx="9242425" cy="2039736"/>
          </a:xfrm>
        </p:spPr>
        <p:txBody>
          <a:bodyPr>
            <a:noAutofit/>
          </a:bodyPr>
          <a:lstStyle>
            <a:lvl1pPr marL="0" indent="0">
              <a:buNone/>
              <a:defRPr sz="8000">
                <a:solidFill>
                  <a:srgbClr val="002F6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A814A-698A-44F2-9C84-B7D3AF189A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1515825"/>
            <a:ext cx="1138209" cy="6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3246-1EFD-43DF-A6DB-1C008E65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721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6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CEBC-8A04-47C7-BAF7-5927D5A94D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2607"/>
            <a:ext cx="10515600" cy="2654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F65"/>
                </a:solidFill>
              </a:defRPr>
            </a:lvl1pPr>
          </a:lstStyle>
          <a:p>
            <a:pPr lvl="0"/>
            <a:r>
              <a:rPr lang="en-US" dirty="0"/>
              <a:t>Content slide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8DE43B-4B97-4FD3-8E19-2F8618869E93}"/>
              </a:ext>
            </a:extLst>
          </p:cNvPr>
          <p:cNvCxnSpPr>
            <a:cxnSpLocks/>
          </p:cNvCxnSpPr>
          <p:nvPr userDrawn="1"/>
        </p:nvCxnSpPr>
        <p:spPr>
          <a:xfrm>
            <a:off x="3249728" y="448887"/>
            <a:ext cx="7232621" cy="0"/>
          </a:xfrm>
          <a:prstGeom prst="line">
            <a:avLst/>
          </a:prstGeom>
          <a:ln w="19050">
            <a:solidFill>
              <a:srgbClr val="FFC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333875-8998-4FC9-AFF2-67686E07BF18}"/>
              </a:ext>
            </a:extLst>
          </p:cNvPr>
          <p:cNvSpPr txBox="1"/>
          <p:nvPr userDrawn="1"/>
        </p:nvSpPr>
        <p:spPr>
          <a:xfrm>
            <a:off x="855663" y="187277"/>
            <a:ext cx="23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F65"/>
                </a:solidFill>
              </a:rPr>
              <a:t>ANGELO STATE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2A716-2E49-43C2-937E-D83C049C3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879"/>
            <a:ext cx="12192000" cy="1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54FB-C48F-4E8B-8FDE-07500393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12536"/>
            <a:ext cx="10515600" cy="2852737"/>
          </a:xfrm>
          <a:prstGeom prst="rect">
            <a:avLst/>
          </a:prstGeom>
        </p:spPr>
        <p:txBody>
          <a:bodyPr anchor="ctr" anchorCtr="0"/>
          <a:lstStyle>
            <a:lvl1pPr>
              <a:defRPr sz="6000">
                <a:solidFill>
                  <a:srgbClr val="002F6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C4520-B81A-4059-BCA9-02E14FD52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226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F75A39-8611-4CE2-8AA9-6E2977E05146}"/>
              </a:ext>
            </a:extLst>
          </p:cNvPr>
          <p:cNvCxnSpPr>
            <a:cxnSpLocks/>
          </p:cNvCxnSpPr>
          <p:nvPr userDrawn="1"/>
        </p:nvCxnSpPr>
        <p:spPr>
          <a:xfrm>
            <a:off x="3249728" y="448887"/>
            <a:ext cx="7232621" cy="0"/>
          </a:xfrm>
          <a:prstGeom prst="line">
            <a:avLst/>
          </a:prstGeom>
          <a:ln w="19050">
            <a:solidFill>
              <a:srgbClr val="FFC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C12E12-02F8-48E1-AFD2-283FFCAF25B0}"/>
              </a:ext>
            </a:extLst>
          </p:cNvPr>
          <p:cNvSpPr txBox="1"/>
          <p:nvPr userDrawn="1"/>
        </p:nvSpPr>
        <p:spPr>
          <a:xfrm>
            <a:off x="855663" y="187277"/>
            <a:ext cx="23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F65"/>
                </a:solidFill>
              </a:rPr>
              <a:t>ANGELO STATE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BA3F3D-D506-4D99-9C16-4F8A580B6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879"/>
            <a:ext cx="12192000" cy="1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4ADE-43C6-4AA8-AA3C-1B530A58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497"/>
            <a:ext cx="10515600" cy="9801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6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DA79-8DDA-45CE-9B3C-B14D22E38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272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A9479-1E4A-4E4D-A97F-B7611A4BE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272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3E7F29-C668-49AA-AE88-CE0BA59BFD4E}"/>
              </a:ext>
            </a:extLst>
          </p:cNvPr>
          <p:cNvCxnSpPr>
            <a:cxnSpLocks/>
          </p:cNvCxnSpPr>
          <p:nvPr userDrawn="1"/>
        </p:nvCxnSpPr>
        <p:spPr>
          <a:xfrm>
            <a:off x="3249728" y="448887"/>
            <a:ext cx="7232621" cy="0"/>
          </a:xfrm>
          <a:prstGeom prst="line">
            <a:avLst/>
          </a:prstGeom>
          <a:ln w="19050">
            <a:solidFill>
              <a:srgbClr val="FFC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592867-4359-4E00-98F5-4A908F76CE04}"/>
              </a:ext>
            </a:extLst>
          </p:cNvPr>
          <p:cNvSpPr txBox="1"/>
          <p:nvPr userDrawn="1"/>
        </p:nvSpPr>
        <p:spPr>
          <a:xfrm>
            <a:off x="855663" y="187277"/>
            <a:ext cx="23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F65"/>
                </a:solidFill>
              </a:rPr>
              <a:t>ANGELO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430B3-612B-4F48-871A-AE0147976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879"/>
            <a:ext cx="12192000" cy="1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011F-72A6-4AE1-A343-417F21BB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3089"/>
            <a:ext cx="10515600" cy="9175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6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8172-C55D-4E87-B2B1-0C3B25F98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209"/>
            <a:ext cx="5157787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F65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9E94A-FA05-4648-9560-C41875F39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21642"/>
            <a:ext cx="5157787" cy="2881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E65E4-383B-430D-B99C-3B061E0A8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44209"/>
            <a:ext cx="518318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F65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9A1BF-A467-4A10-AA95-5B4C510A9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21642"/>
            <a:ext cx="5183188" cy="28815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E93ED9-499F-44A4-B5FD-40D0A376DE99}"/>
              </a:ext>
            </a:extLst>
          </p:cNvPr>
          <p:cNvCxnSpPr>
            <a:cxnSpLocks/>
          </p:cNvCxnSpPr>
          <p:nvPr userDrawn="1"/>
        </p:nvCxnSpPr>
        <p:spPr>
          <a:xfrm>
            <a:off x="3249728" y="448887"/>
            <a:ext cx="7232621" cy="0"/>
          </a:xfrm>
          <a:prstGeom prst="line">
            <a:avLst/>
          </a:prstGeom>
          <a:ln w="19050">
            <a:solidFill>
              <a:srgbClr val="FFC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3048E6-7026-4786-80A9-188B80BC74FB}"/>
              </a:ext>
            </a:extLst>
          </p:cNvPr>
          <p:cNvSpPr txBox="1"/>
          <p:nvPr userDrawn="1"/>
        </p:nvSpPr>
        <p:spPr>
          <a:xfrm>
            <a:off x="855663" y="187277"/>
            <a:ext cx="23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F65"/>
                </a:solidFill>
              </a:rPr>
              <a:t>ANGELO STATE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18B78C-A4C5-4170-BDD5-5758F30C1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879"/>
            <a:ext cx="12192000" cy="1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7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80289B-2581-4609-8BC1-83BA3C7F2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663" y="2460677"/>
            <a:ext cx="9202940" cy="1936647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8500"/>
              </a:lnSpc>
              <a:spcBef>
                <a:spcPts val="0"/>
              </a:spcBef>
              <a:buNone/>
              <a:defRPr sz="9600">
                <a:solidFill>
                  <a:srgbClr val="002F65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5E7F85-59C2-4906-B9F9-18E9776D4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73" y="657225"/>
            <a:ext cx="888907" cy="56110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F055A-3703-4C15-B62F-637A2A7D8995}"/>
              </a:ext>
            </a:extLst>
          </p:cNvPr>
          <p:cNvCxnSpPr>
            <a:cxnSpLocks/>
          </p:cNvCxnSpPr>
          <p:nvPr userDrawn="1"/>
        </p:nvCxnSpPr>
        <p:spPr>
          <a:xfrm>
            <a:off x="3249728" y="448887"/>
            <a:ext cx="7232621" cy="0"/>
          </a:xfrm>
          <a:prstGeom prst="line">
            <a:avLst/>
          </a:prstGeom>
          <a:ln w="19050">
            <a:solidFill>
              <a:srgbClr val="FFC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D5DF6E-524D-4F16-8D90-1F974E9B6DE5}"/>
              </a:ext>
            </a:extLst>
          </p:cNvPr>
          <p:cNvSpPr txBox="1"/>
          <p:nvPr userDrawn="1"/>
        </p:nvSpPr>
        <p:spPr>
          <a:xfrm>
            <a:off x="855663" y="187277"/>
            <a:ext cx="23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F65"/>
                </a:solidFill>
              </a:rPr>
              <a:t>ANGELO STATE</a:t>
            </a:r>
          </a:p>
        </p:txBody>
      </p:sp>
    </p:spTree>
    <p:extLst>
      <p:ext uri="{BB962C8B-B14F-4D97-AF65-F5344CB8AC3E}">
        <p14:creationId xmlns:p14="http://schemas.microsoft.com/office/powerpoint/2010/main" val="199680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66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93966-33EC-4240-9170-896E7AD75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262" y="773085"/>
            <a:ext cx="6351126" cy="473825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D2358-64DC-441C-8C1C-CA16AD6E01D9}"/>
              </a:ext>
            </a:extLst>
          </p:cNvPr>
          <p:cNvCxnSpPr>
            <a:cxnSpLocks/>
          </p:cNvCxnSpPr>
          <p:nvPr userDrawn="1"/>
        </p:nvCxnSpPr>
        <p:spPr>
          <a:xfrm>
            <a:off x="3249728" y="448887"/>
            <a:ext cx="7232621" cy="0"/>
          </a:xfrm>
          <a:prstGeom prst="line">
            <a:avLst/>
          </a:prstGeom>
          <a:ln w="19050">
            <a:solidFill>
              <a:srgbClr val="FFC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799E9F-B5FE-4868-BD89-B2B5B6DBBAFE}"/>
              </a:ext>
            </a:extLst>
          </p:cNvPr>
          <p:cNvSpPr txBox="1"/>
          <p:nvPr userDrawn="1"/>
        </p:nvSpPr>
        <p:spPr>
          <a:xfrm>
            <a:off x="855663" y="187277"/>
            <a:ext cx="23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F65"/>
                </a:solidFill>
              </a:rPr>
              <a:t>ANGELO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D6EFB9-378C-4E8E-BECA-1B6BEDADE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879"/>
            <a:ext cx="12192000" cy="103784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FE7F34-42AD-4C2F-9B86-50DBEE7C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3085"/>
            <a:ext cx="3932237" cy="1221178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rgbClr val="002F6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3A9EBB2-7AB8-484F-8B57-245EF5009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0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16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6231-F6D2-419E-8138-9388EE6A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3085"/>
            <a:ext cx="3932237" cy="1221178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rgbClr val="002F6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13B8A-5AAE-47C0-B319-567ED5BAB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73085"/>
            <a:ext cx="6172200" cy="4704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12E33-50AD-4286-B625-E1CF61A91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0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56804D-27F7-4AD6-AEDD-DEF1379C9BA5}"/>
              </a:ext>
            </a:extLst>
          </p:cNvPr>
          <p:cNvCxnSpPr>
            <a:cxnSpLocks/>
          </p:cNvCxnSpPr>
          <p:nvPr userDrawn="1"/>
        </p:nvCxnSpPr>
        <p:spPr>
          <a:xfrm>
            <a:off x="3249728" y="448887"/>
            <a:ext cx="7232621" cy="0"/>
          </a:xfrm>
          <a:prstGeom prst="line">
            <a:avLst/>
          </a:prstGeom>
          <a:ln w="19050">
            <a:solidFill>
              <a:srgbClr val="FFC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5DEFA0A-DA13-4DFF-9071-B9BB5A6F9C96}"/>
              </a:ext>
            </a:extLst>
          </p:cNvPr>
          <p:cNvSpPr txBox="1"/>
          <p:nvPr userDrawn="1"/>
        </p:nvSpPr>
        <p:spPr>
          <a:xfrm>
            <a:off x="855663" y="187277"/>
            <a:ext cx="23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F65"/>
                </a:solidFill>
              </a:rPr>
              <a:t>ANGELO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4AB18-ED61-435D-B28F-632D40AD7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879"/>
            <a:ext cx="12192000" cy="1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9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CA70F-48BF-4B6A-BB00-F8C89F71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BA53-50A5-4034-8FB9-9BF085A9E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4B070-8F9F-403B-8F56-232BB63AF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8D61-5A80-400B-9C91-01EA7D6E65C6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8A474-CBC3-4764-9E4A-1B6DBD903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EEAF-CE52-4467-98C1-DE51AB7DB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6F09-C9E6-46CC-9EB9-A02BB5588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B05AEF-62BB-43CE-A6A9-719DE684BA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0875" y="4642657"/>
            <a:ext cx="9242425" cy="19656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Ruben Ceballos, Ph.D., MBA Director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Rex Moody, Ph.D., Department Chair of Management &amp; Marketing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Andrew Tiger, Ph.D., Dean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Norris-Vincent College of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29E0E-146C-4395-BBCD-3B946AC349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3200" dirty="0"/>
              <a:t>Reimagining the Value of the Norris-Vincent College of Business:</a:t>
            </a:r>
          </a:p>
          <a:p>
            <a:pPr algn="ctr"/>
            <a:r>
              <a:rPr lang="en-US" sz="3200" dirty="0"/>
              <a:t>Enabling Technologies and Creative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2840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840C-71B9-44FB-B3D1-A737B981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161589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840C-71B9-44FB-B3D1-A737B981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0027-5176-40BF-99DE-B24A2A4BF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Norris-Vincent College of Business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Enabling Technologies – Skills that students can list on their resume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Creative Collaborations – Internal and external partnerships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0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BCF0-A8DB-42FF-A284-33E268F3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Norris-Vincent College of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2C31-1EF1-4E7C-B40D-AA9F17D4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669"/>
            <a:ext cx="6680982" cy="410317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San Angelo, TX (pop. 101,400)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Initial AACSB accreditation November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970 undergraduates; 225 graduates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 tenured/tenure track faculty; 6 full-time instructors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Three departments: MM, AEF, and Aerospace Studies/ROTC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7 BBA + CAV; MBA, MPAc; MSBDSA; MSHHFA (F23)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SBDC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Commercial Aviation (130 students in Fall 23)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577724-B4C5-4694-8B72-20F708FE236D}"/>
              </a:ext>
            </a:extLst>
          </p:cNvPr>
          <p:cNvGrpSpPr/>
          <p:nvPr/>
        </p:nvGrpSpPr>
        <p:grpSpPr>
          <a:xfrm>
            <a:off x="7584966" y="2297670"/>
            <a:ext cx="4295200" cy="4103180"/>
            <a:chOff x="7584966" y="2297670"/>
            <a:chExt cx="4295200" cy="41031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A4D4F6-8D46-4B25-93F7-504E04006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4966" y="2297670"/>
              <a:ext cx="4295200" cy="4103180"/>
            </a:xfrm>
            <a:prstGeom prst="rect">
              <a:avLst/>
            </a:prstGeom>
          </p:spPr>
        </p:pic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9B8D646C-D7F7-4103-A07F-C3628FDCBBD6}"/>
                </a:ext>
              </a:extLst>
            </p:cNvPr>
            <p:cNvSpPr/>
            <p:nvPr/>
          </p:nvSpPr>
          <p:spPr>
            <a:xfrm>
              <a:off x="9444180" y="4331916"/>
              <a:ext cx="203981" cy="20005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818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BAE0-7F45-611A-5EFE-0E3E15FB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Reimagining the ASU Marketing Major with Enabling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75BD-EF91-1BC9-BB9A-4D4EF2B4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2607"/>
            <a:ext cx="10515600" cy="2673965"/>
          </a:xfrm>
        </p:spPr>
        <p:txBody>
          <a:bodyPr>
            <a:normAutofit/>
          </a:bodyPr>
          <a:lstStyle/>
          <a:p>
            <a:r>
              <a:rPr lang="en-US" b="1" dirty="0"/>
              <a:t>GOAL - </a:t>
            </a:r>
            <a:r>
              <a:rPr lang="en-US" dirty="0"/>
              <a:t>Our goal is to add knowledge and technology tools to the ASU marketing degree so that all graduates learn skills that employers seek. </a:t>
            </a:r>
          </a:p>
          <a:p>
            <a:r>
              <a:rPr lang="en-US" dirty="0"/>
              <a:t>Teach skills that students can list on their resume.</a:t>
            </a:r>
          </a:p>
          <a:p>
            <a:r>
              <a:rPr lang="en-US" dirty="0"/>
              <a:t>Integrate skills in existing courses (vs. standalone skill-specific courses)</a:t>
            </a:r>
          </a:p>
        </p:txBody>
      </p:sp>
    </p:spTree>
    <p:extLst>
      <p:ext uri="{BB962C8B-B14F-4D97-AF65-F5344CB8AC3E}">
        <p14:creationId xmlns:p14="http://schemas.microsoft.com/office/powerpoint/2010/main" val="197651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BAE0-7F45-611A-5EFE-0E3E15FB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75BD-EF91-1BC9-BB9A-4D4EF2B4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27" y="2464548"/>
            <a:ext cx="5821978" cy="39752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Business Statistics – business core class</a:t>
            </a:r>
          </a:p>
          <a:p>
            <a:pPr marL="1143000" lvl="1" indent="-457200"/>
            <a:r>
              <a:rPr lang="en-US" dirty="0"/>
              <a:t>100% Excel-based</a:t>
            </a:r>
          </a:p>
          <a:p>
            <a:pPr marL="1143000" lvl="1" indent="-457200"/>
            <a:r>
              <a:rPr lang="en-US" dirty="0"/>
              <a:t>Laptops required (Windows/Mac – no Chrome books)</a:t>
            </a:r>
          </a:p>
          <a:p>
            <a:r>
              <a:rPr lang="en-US" dirty="0"/>
              <a:t>Business Analytics – (soon-to-be) business core class</a:t>
            </a:r>
          </a:p>
          <a:p>
            <a:pPr marL="1143000" lvl="1" indent="-457200"/>
            <a:r>
              <a:rPr lang="en-US" dirty="0"/>
              <a:t>Excel, Tableau, R</a:t>
            </a:r>
          </a:p>
          <a:p>
            <a:r>
              <a:rPr lang="en-US" dirty="0"/>
              <a:t>Consumer Behavior – major course</a:t>
            </a:r>
          </a:p>
          <a:p>
            <a:pPr marL="1143000" lvl="1" indent="-457200"/>
            <a:r>
              <a:rPr lang="en-US" dirty="0"/>
              <a:t>Qualtrics and MTurk</a:t>
            </a:r>
          </a:p>
          <a:p>
            <a:pPr marL="457200" indent="-457200"/>
            <a:r>
              <a:rPr lang="en-US" dirty="0"/>
              <a:t>Digital and Social Media – major course</a:t>
            </a:r>
          </a:p>
          <a:p>
            <a:pPr marL="1143000" lvl="1" indent="-457200"/>
            <a:r>
              <a:rPr lang="en-US" dirty="0" err="1"/>
              <a:t>Stukent</a:t>
            </a:r>
            <a:r>
              <a:rPr lang="en-US" dirty="0"/>
              <a:t> – social media marketing simulation 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Future - SalesForce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52FA6-4CB1-4B80-84A9-FCE28D424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938" y="3612960"/>
            <a:ext cx="1469606" cy="839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7B338-2D1A-426F-9902-6126F0DB8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343" y="3182181"/>
            <a:ext cx="951832" cy="81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B0C09-96BA-42ED-A831-A32154E92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688" y="4884291"/>
            <a:ext cx="1659262" cy="1070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019BF-3C5B-47FE-B32C-9739A3626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282" y="4430559"/>
            <a:ext cx="2205913" cy="817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EF375-E780-4A26-B3F5-455C4BEE1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171" y="2836240"/>
            <a:ext cx="2958223" cy="817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215841-B769-44D3-866C-0958A68B3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8919" y="1913344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3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FF83-07AE-44F1-BC3B-E980470C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Reimagining with Creative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C3030-6342-4958-A83C-EAAFBA65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2607"/>
            <a:ext cx="10515600" cy="3834550"/>
          </a:xfrm>
        </p:spPr>
        <p:txBody>
          <a:bodyPr>
            <a:normAutofit/>
          </a:bodyPr>
          <a:lstStyle/>
          <a:p>
            <a:pPr marL="285750" marR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Excellence-in-Banking certificate</a:t>
            </a:r>
          </a:p>
          <a:p>
            <a:pPr marL="285750" marR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Science in Business Data Science and Analytics</a:t>
            </a:r>
          </a:p>
          <a:p>
            <a:pPr marL="285750" marR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Science in Hospital and Health Care Facilities Administration (subject to THECB approval)</a:t>
            </a:r>
          </a:p>
        </p:txBody>
      </p:sp>
    </p:spTree>
    <p:extLst>
      <p:ext uri="{BB962C8B-B14F-4D97-AF65-F5344CB8AC3E}">
        <p14:creationId xmlns:p14="http://schemas.microsoft.com/office/powerpoint/2010/main" val="267776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FF83-07AE-44F1-BC3B-E980470C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Excellence-in-Banking Program (F23)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C3030-6342-4958-A83C-EAAFBA65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2607"/>
            <a:ext cx="10515600" cy="38345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High demand for community bankers in region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Patterned after Texas Tech’s EIB program</a:t>
            </a:r>
          </a:p>
          <a:p>
            <a:pPr marL="1028700" lvl="1" indent="-342900">
              <a:spcBef>
                <a:spcPts val="100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Banking certificate (or minor)</a:t>
            </a:r>
          </a:p>
          <a:p>
            <a:pPr marL="1028700" lvl="1" indent="-342900">
              <a:spcBef>
                <a:spcPts val="100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Internships</a:t>
            </a:r>
          </a:p>
          <a:p>
            <a:pPr marL="1028700" lvl="1" indent="-342900">
              <a:spcBef>
                <a:spcPts val="100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Director (0.50 FTE)</a:t>
            </a:r>
          </a:p>
          <a:p>
            <a:pPr marL="1028700" lvl="1" indent="-342900">
              <a:spcBef>
                <a:spcPts val="100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High participation from banking partners (currently 10 banks and the Texas Banker’s Association)</a:t>
            </a:r>
          </a:p>
          <a:p>
            <a:pPr marL="1028700" lvl="1" indent="-342900">
              <a:spcBef>
                <a:spcPts val="1000"/>
              </a:spcBef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Goal: raise $1MM endowment</a:t>
            </a:r>
          </a:p>
        </p:txBody>
      </p:sp>
    </p:spTree>
    <p:extLst>
      <p:ext uri="{BB962C8B-B14F-4D97-AF65-F5344CB8AC3E}">
        <p14:creationId xmlns:p14="http://schemas.microsoft.com/office/powerpoint/2010/main" val="84158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FF83-07AE-44F1-BC3B-E980470C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of Science in Business Data Science and Analytics (MS BDSA)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C3030-6342-4958-A83C-EAAFBA65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2607"/>
            <a:ext cx="10515600" cy="38345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Partnered with Computer Science department (not in business college)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 existing MBA courses and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MSCS courses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credit hours: 5 MBA courses / 4 MSCS courses / 1 elective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100%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Launched Fall 2022; Enrollment: 27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To do – Add a project-based capstone course</a:t>
            </a:r>
          </a:p>
        </p:txBody>
      </p:sp>
    </p:spTree>
    <p:extLst>
      <p:ext uri="{BB962C8B-B14F-4D97-AF65-F5344CB8AC3E}">
        <p14:creationId xmlns:p14="http://schemas.microsoft.com/office/powerpoint/2010/main" val="295977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FF83-07AE-44F1-BC3B-E980470C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of Science in Hospital and Health Care Facilities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C3030-6342-4958-A83C-EAAFBA65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2607"/>
            <a:ext cx="10515600" cy="38345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Driven from the need to develop future healthcare administrators.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healthcare provider partners (current)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Seven MBA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Nine hours (3 courses) of in person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Residency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one of our partners: 20 hours per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total credit hours / 12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program fee will be charged for the 3 residency courses that will generate $7,000 per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graduation, high expectation for student to join partner</a:t>
            </a:r>
          </a:p>
        </p:txBody>
      </p:sp>
    </p:spTree>
    <p:extLst>
      <p:ext uri="{BB962C8B-B14F-4D97-AF65-F5344CB8AC3E}">
        <p14:creationId xmlns:p14="http://schemas.microsoft.com/office/powerpoint/2010/main" val="206850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7339</TotalTime>
  <Words>494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Agenda</vt:lpstr>
      <vt:lpstr>Norris-Vincent College of Business</vt:lpstr>
      <vt:lpstr>Reimagining the ASU Marketing Major with Enabling Technologies</vt:lpstr>
      <vt:lpstr>Technology Integration</vt:lpstr>
      <vt:lpstr>Reimagining with Creative Collaborations</vt:lpstr>
      <vt:lpstr>Excellence-in-Banking Program (F23)</vt:lpstr>
      <vt:lpstr>Master of Science in Business Data Science and Analytics (MS BDSA)</vt:lpstr>
      <vt:lpstr>Master of Science in Hospital and Health Care Facilities Administration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Rust</dc:creator>
  <cp:lastModifiedBy>Andrew Tiger</cp:lastModifiedBy>
  <cp:revision>59</cp:revision>
  <dcterms:created xsi:type="dcterms:W3CDTF">2023-05-17T15:17:16Z</dcterms:created>
  <dcterms:modified xsi:type="dcterms:W3CDTF">2023-07-16T22:07:09Z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776880270</vt:i4>
  </property>
  <property fmtid="{D5CDD505-2E9C-101B-9397-08002B2CF9AE}" pid="3" name="_NewReviewCycle">
    <vt:lpwstr/>
  </property>
  <property fmtid="{D5CDD505-2E9C-101B-9397-08002B2CF9AE}" pid="4" name="_EmailSubject">
    <vt:lpwstr>SBAA stuff</vt:lpwstr>
  </property>
  <property fmtid="{D5CDD505-2E9C-101B-9397-08002B2CF9AE}" pid="5" name="_AuthorEmail">
    <vt:lpwstr>Andrew.Tiger@angelo.edu</vt:lpwstr>
  </property>
  <property fmtid="{D5CDD505-2E9C-101B-9397-08002B2CF9AE}" pid="6" name="_AuthorEmailDisplayName">
    <vt:lpwstr>Andrew Tiger</vt:lpwstr>
  </property>
  <property fmtid="{D5CDD505-2E9C-101B-9397-08002B2CF9AE}" pid="7" name="_PreviousAdHocReviewCycleID">
    <vt:i4>421158207</vt:i4>
  </property>
</Properties>
</file>