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8" r:id="rId3"/>
    <p:sldId id="260" r:id="rId4"/>
    <p:sldId id="257" r:id="rId5"/>
    <p:sldId id="259" r:id="rId6"/>
    <p:sldId id="295" r:id="rId7"/>
    <p:sldId id="270" r:id="rId8"/>
    <p:sldId id="296" r:id="rId9"/>
    <p:sldId id="278" r:id="rId10"/>
    <p:sldId id="297" r:id="rId11"/>
    <p:sldId id="262" r:id="rId12"/>
    <p:sldId id="261" r:id="rId13"/>
    <p:sldId id="263" r:id="rId14"/>
    <p:sldId id="298" r:id="rId15"/>
    <p:sldId id="299" r:id="rId16"/>
    <p:sldId id="264" r:id="rId17"/>
    <p:sldId id="300" r:id="rId18"/>
    <p:sldId id="301" r:id="rId19"/>
    <p:sldId id="281" r:id="rId20"/>
    <p:sldId id="302" r:id="rId21"/>
    <p:sldId id="303" r:id="rId22"/>
    <p:sldId id="287" r:id="rId23"/>
    <p:sldId id="304" r:id="rId24"/>
    <p:sldId id="274" r:id="rId25"/>
    <p:sldId id="305" r:id="rId26"/>
    <p:sldId id="306" r:id="rId27"/>
    <p:sldId id="277" r:id="rId28"/>
    <p:sldId id="307" r:id="rId29"/>
    <p:sldId id="313" r:id="rId30"/>
    <p:sldId id="314" r:id="rId31"/>
    <p:sldId id="315" r:id="rId32"/>
    <p:sldId id="311" r:id="rId33"/>
    <p:sldId id="283" r:id="rId34"/>
    <p:sldId id="335" r:id="rId35"/>
    <p:sldId id="294" r:id="rId3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Nirmala UI Semilight" panose="020B0402040204020203" pitchFamily="34" charset="0"/>
      <p:regular r:id="rId43"/>
    </p:embeddedFont>
    <p:embeddedFont>
      <p:font typeface="Oxygen" panose="020B0604020202020204" charset="0"/>
      <p:regular r:id="rId44"/>
      <p:bold r:id="rId45"/>
    </p:embeddedFont>
    <p:embeddedFont>
      <p:font typeface="Oxygen Light" panose="020B0604020202020204" charset="0"/>
      <p:regular r:id="rId46"/>
      <p:bold r:id="rId47"/>
    </p:embeddedFont>
    <p:embeddedFont>
      <p:font typeface="Zilla Slab SemiBold" panose="020B0604020202020204" charset="0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5AC797"/>
    <a:srgbClr val="8E089C"/>
    <a:srgbClr val="5DC998"/>
    <a:srgbClr val="54C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05A473-A67A-4E67-B12D-D377399AE1F6}">
  <a:tblStyle styleId="{7405A473-A67A-4E67-B12D-D377399AE1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3CEEE4-EA1C-4687-B06A-87DD94B0C2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FAB07-30EB-41E8-8A5A-231EC7F2AAB7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8972C18A-88D0-42BC-86CB-F54E03A208DA}">
      <dgm:prSet phldrT="[Text]" custT="1"/>
      <dgm:spPr/>
      <dgm:t>
        <a:bodyPr/>
        <a:lstStyle/>
        <a:p>
          <a:r>
            <a:rPr lang="en-US" sz="1200" dirty="0">
              <a:latin typeface="Arial Black" panose="020B0A04020102020204" pitchFamily="34" charset="0"/>
              <a:ea typeface="Zilla Slab SemiBold" panose="020B0604020202020204" charset="0"/>
            </a:rPr>
            <a:t>71%</a:t>
          </a:r>
        </a:p>
      </dgm:t>
    </dgm:pt>
    <dgm:pt modelId="{8D7F4089-343B-40C0-A33B-FC91F11CF092}" type="parTrans" cxnId="{DB3ED76B-D29E-449A-9CA1-5773C4C4EFB9}">
      <dgm:prSet/>
      <dgm:spPr/>
      <dgm:t>
        <a:bodyPr/>
        <a:lstStyle/>
        <a:p>
          <a:endParaRPr lang="en-US"/>
        </a:p>
      </dgm:t>
    </dgm:pt>
    <dgm:pt modelId="{B15BDD42-B965-4FAD-9972-D1FD0C38B282}" type="sibTrans" cxnId="{DB3ED76B-D29E-449A-9CA1-5773C4C4EFB9}">
      <dgm:prSet/>
      <dgm:spPr/>
      <dgm:t>
        <a:bodyPr/>
        <a:lstStyle/>
        <a:p>
          <a:endParaRPr lang="en-US"/>
        </a:p>
      </dgm:t>
    </dgm:pt>
    <dgm:pt modelId="{4A9A8535-2988-4BFF-A615-CEC173C12F7D}">
      <dgm:prSet phldrT="[Text]" custT="1"/>
      <dgm:spPr/>
      <dgm:t>
        <a:bodyPr/>
        <a:lstStyle/>
        <a:p>
          <a:r>
            <a:rPr lang="en-US" sz="1200" dirty="0">
              <a:latin typeface="Arial Black" panose="020B0A04020102020204" pitchFamily="34" charset="0"/>
              <a:ea typeface="Zilla Slab SemiBold" panose="020B0604020202020204" charset="0"/>
            </a:rPr>
            <a:t>61%</a:t>
          </a:r>
        </a:p>
      </dgm:t>
    </dgm:pt>
    <dgm:pt modelId="{BD562AEB-EB67-46D2-AFC7-6C7AA727795A}" type="parTrans" cxnId="{370A22F5-A15B-40B5-8E28-3C25B2EB4410}">
      <dgm:prSet/>
      <dgm:spPr/>
      <dgm:t>
        <a:bodyPr/>
        <a:lstStyle/>
        <a:p>
          <a:endParaRPr lang="en-US"/>
        </a:p>
      </dgm:t>
    </dgm:pt>
    <dgm:pt modelId="{50279E5B-734C-402F-A7D9-89AD2553DCB1}" type="sibTrans" cxnId="{370A22F5-A15B-40B5-8E28-3C25B2EB4410}">
      <dgm:prSet/>
      <dgm:spPr/>
      <dgm:t>
        <a:bodyPr/>
        <a:lstStyle/>
        <a:p>
          <a:endParaRPr lang="en-US"/>
        </a:p>
      </dgm:t>
    </dgm:pt>
    <dgm:pt modelId="{BB7AE54D-2051-42E0-8862-893220B5B11A}">
      <dgm:prSet phldrT="[Text]" custT="1"/>
      <dgm:spPr/>
      <dgm:t>
        <a:bodyPr/>
        <a:lstStyle/>
        <a:p>
          <a:r>
            <a:rPr lang="en-US" sz="1000" dirty="0">
              <a:latin typeface="Arial Black" panose="020B0A04020102020204" pitchFamily="34" charset="0"/>
              <a:ea typeface="Zilla Slab SemiBold" panose="020B0604020202020204" charset="0"/>
            </a:rPr>
            <a:t>60%</a:t>
          </a:r>
        </a:p>
      </dgm:t>
    </dgm:pt>
    <dgm:pt modelId="{5A844C0A-09F7-47BA-9648-95401219A0BD}" type="parTrans" cxnId="{B4AD7E88-5D00-4D8F-82E7-7F13B3C79ECB}">
      <dgm:prSet/>
      <dgm:spPr/>
      <dgm:t>
        <a:bodyPr/>
        <a:lstStyle/>
        <a:p>
          <a:endParaRPr lang="en-US"/>
        </a:p>
      </dgm:t>
    </dgm:pt>
    <dgm:pt modelId="{6BE5EAA1-AE3F-467B-A835-61506E691F8D}" type="sibTrans" cxnId="{B4AD7E88-5D00-4D8F-82E7-7F13B3C79ECB}">
      <dgm:prSet/>
      <dgm:spPr/>
      <dgm:t>
        <a:bodyPr/>
        <a:lstStyle/>
        <a:p>
          <a:endParaRPr lang="en-US"/>
        </a:p>
      </dgm:t>
    </dgm:pt>
    <dgm:pt modelId="{358551E8-713F-4D3C-98D5-5EA2AE51FE33}">
      <dgm:prSet custT="1"/>
      <dgm:spPr/>
      <dgm:t>
        <a:bodyPr/>
        <a:lstStyle/>
        <a:p>
          <a:r>
            <a:rPr lang="en-US" sz="1200" dirty="0">
              <a:latin typeface="Arial Black" panose="020B0A04020102020204" pitchFamily="34" charset="0"/>
              <a:ea typeface="Zilla Slab SemiBold" panose="020B0604020202020204" charset="0"/>
            </a:rPr>
            <a:t>69%</a:t>
          </a:r>
        </a:p>
      </dgm:t>
    </dgm:pt>
    <dgm:pt modelId="{9A25C954-DA24-4F11-A2BE-C3A786E4469F}" type="parTrans" cxnId="{10093678-9141-495C-A88C-1F1D3B19773A}">
      <dgm:prSet/>
      <dgm:spPr/>
      <dgm:t>
        <a:bodyPr/>
        <a:lstStyle/>
        <a:p>
          <a:endParaRPr lang="en-US"/>
        </a:p>
      </dgm:t>
    </dgm:pt>
    <dgm:pt modelId="{2A02F51A-8034-426F-A7A5-FD658F947AD5}" type="sibTrans" cxnId="{10093678-9141-495C-A88C-1F1D3B19773A}">
      <dgm:prSet/>
      <dgm:spPr/>
      <dgm:t>
        <a:bodyPr/>
        <a:lstStyle/>
        <a:p>
          <a:endParaRPr lang="en-US"/>
        </a:p>
      </dgm:t>
    </dgm:pt>
    <dgm:pt modelId="{52B3CD4E-9E5D-4F58-ADF4-8B7A3438A0CE}">
      <dgm:prSet custT="1"/>
      <dgm:spPr/>
      <dgm:t>
        <a:bodyPr/>
        <a:lstStyle/>
        <a:p>
          <a:r>
            <a:rPr lang="en-US" sz="1200" dirty="0">
              <a:latin typeface="Arial Black" panose="020B0A04020102020204" pitchFamily="34" charset="0"/>
              <a:ea typeface="Zilla Slab SemiBold" panose="020B0604020202020204" charset="0"/>
            </a:rPr>
            <a:t>67%</a:t>
          </a:r>
        </a:p>
      </dgm:t>
    </dgm:pt>
    <dgm:pt modelId="{3FAF49A4-CB88-492A-BAE0-16E23E37E130}" type="parTrans" cxnId="{C31FB688-D107-4815-AE56-ACD7CC095C2D}">
      <dgm:prSet/>
      <dgm:spPr/>
      <dgm:t>
        <a:bodyPr/>
        <a:lstStyle/>
        <a:p>
          <a:endParaRPr lang="en-US"/>
        </a:p>
      </dgm:t>
    </dgm:pt>
    <dgm:pt modelId="{804F0778-3F66-4EA6-B2D6-87E9AD24DEBF}" type="sibTrans" cxnId="{C31FB688-D107-4815-AE56-ACD7CC095C2D}">
      <dgm:prSet/>
      <dgm:spPr/>
      <dgm:t>
        <a:bodyPr/>
        <a:lstStyle/>
        <a:p>
          <a:endParaRPr lang="en-US"/>
        </a:p>
      </dgm:t>
    </dgm:pt>
    <dgm:pt modelId="{8A56215F-4631-45BD-A8E5-B2FFE4F66C43}">
      <dgm:prSet custT="1"/>
      <dgm:spPr/>
      <dgm:t>
        <a:bodyPr/>
        <a:lstStyle/>
        <a:p>
          <a:r>
            <a:rPr lang="en-US" sz="1200" dirty="0">
              <a:latin typeface="Arial Black" panose="020B0A04020102020204" pitchFamily="34" charset="0"/>
              <a:ea typeface="Zilla Slab SemiBold" panose="020B0604020202020204" charset="0"/>
            </a:rPr>
            <a:t>66%</a:t>
          </a:r>
        </a:p>
      </dgm:t>
    </dgm:pt>
    <dgm:pt modelId="{73F39C32-D735-446B-84F0-650A840D0DC9}" type="parTrans" cxnId="{1AEA0457-8632-4CE4-83D5-405C19907721}">
      <dgm:prSet/>
      <dgm:spPr/>
      <dgm:t>
        <a:bodyPr/>
        <a:lstStyle/>
        <a:p>
          <a:endParaRPr lang="en-US"/>
        </a:p>
      </dgm:t>
    </dgm:pt>
    <dgm:pt modelId="{40C3869D-D238-41C7-8C0E-D2DE3CFEEF4B}" type="sibTrans" cxnId="{1AEA0457-8632-4CE4-83D5-405C19907721}">
      <dgm:prSet/>
      <dgm:spPr/>
      <dgm:t>
        <a:bodyPr/>
        <a:lstStyle/>
        <a:p>
          <a:endParaRPr lang="en-US"/>
        </a:p>
      </dgm:t>
    </dgm:pt>
    <dgm:pt modelId="{8CBF72CF-B4DE-485A-B3B9-5B5BFB6E4EB5}">
      <dgm:prSet custT="1"/>
      <dgm:spPr/>
      <dgm:t>
        <a:bodyPr/>
        <a:lstStyle/>
        <a:p>
          <a:r>
            <a:rPr lang="en-US" sz="1200" dirty="0">
              <a:latin typeface="Arial Black" panose="020B0A04020102020204" pitchFamily="34" charset="0"/>
              <a:ea typeface="Zilla Slab SemiBold" panose="020B0604020202020204" charset="0"/>
            </a:rPr>
            <a:t>65%</a:t>
          </a:r>
        </a:p>
      </dgm:t>
    </dgm:pt>
    <dgm:pt modelId="{4C3974C9-B665-404B-9105-CE30301C31C5}" type="parTrans" cxnId="{9CF84354-E9CE-4620-AC70-D41B8D3548D1}">
      <dgm:prSet/>
      <dgm:spPr/>
      <dgm:t>
        <a:bodyPr/>
        <a:lstStyle/>
        <a:p>
          <a:endParaRPr lang="en-US"/>
        </a:p>
      </dgm:t>
    </dgm:pt>
    <dgm:pt modelId="{9B5B0730-1FFF-40A2-B549-B619899D8CC6}" type="sibTrans" cxnId="{9CF84354-E9CE-4620-AC70-D41B8D3548D1}">
      <dgm:prSet/>
      <dgm:spPr/>
      <dgm:t>
        <a:bodyPr/>
        <a:lstStyle/>
        <a:p>
          <a:endParaRPr lang="en-US"/>
        </a:p>
      </dgm:t>
    </dgm:pt>
    <dgm:pt modelId="{606CF442-360D-4181-A6F2-30C1B5B0976E}">
      <dgm:prSet custT="1"/>
      <dgm:spPr/>
      <dgm:t>
        <a:bodyPr/>
        <a:lstStyle/>
        <a:p>
          <a:r>
            <a:rPr lang="en-US" sz="1200" dirty="0">
              <a:latin typeface="Arial Black" panose="020B0A04020102020204" pitchFamily="34" charset="0"/>
              <a:ea typeface="Zilla Slab SemiBold" panose="020B0604020202020204" charset="0"/>
            </a:rPr>
            <a:t>62%</a:t>
          </a:r>
        </a:p>
      </dgm:t>
    </dgm:pt>
    <dgm:pt modelId="{C8FBC9DF-50A8-448D-8390-A9C35BCD2242}" type="parTrans" cxnId="{9FC3F24B-7FD7-480F-9FDB-26C359270682}">
      <dgm:prSet/>
      <dgm:spPr/>
      <dgm:t>
        <a:bodyPr/>
        <a:lstStyle/>
        <a:p>
          <a:endParaRPr lang="en-US"/>
        </a:p>
      </dgm:t>
    </dgm:pt>
    <dgm:pt modelId="{8029817A-3176-4DDC-AAC0-D917774D6103}" type="sibTrans" cxnId="{9FC3F24B-7FD7-480F-9FDB-26C359270682}">
      <dgm:prSet/>
      <dgm:spPr/>
      <dgm:t>
        <a:bodyPr/>
        <a:lstStyle/>
        <a:p>
          <a:endParaRPr lang="en-US"/>
        </a:p>
      </dgm:t>
    </dgm:pt>
    <dgm:pt modelId="{3C7F877C-8298-40BE-B7AA-3DE8084D3351}" type="pres">
      <dgm:prSet presAssocID="{C3AFAB07-30EB-41E8-8A5A-231EC7F2AAB7}" presName="Name0" presStyleCnt="0">
        <dgm:presLayoutVars>
          <dgm:dir/>
          <dgm:animLvl val="lvl"/>
          <dgm:resizeHandles val="exact"/>
        </dgm:presLayoutVars>
      </dgm:prSet>
      <dgm:spPr/>
    </dgm:pt>
    <dgm:pt modelId="{D6B18FB1-77E9-4A04-A4F7-08D6BEC325D4}" type="pres">
      <dgm:prSet presAssocID="{8972C18A-88D0-42BC-86CB-F54E03A208DA}" presName="Name8" presStyleCnt="0"/>
      <dgm:spPr/>
    </dgm:pt>
    <dgm:pt modelId="{F0A52A54-D2B0-4735-B1A1-EBE36157FA79}" type="pres">
      <dgm:prSet presAssocID="{8972C18A-88D0-42BC-86CB-F54E03A208DA}" presName="level" presStyleLbl="node1" presStyleIdx="0" presStyleCnt="8">
        <dgm:presLayoutVars>
          <dgm:chMax val="1"/>
          <dgm:bulletEnabled val="1"/>
        </dgm:presLayoutVars>
      </dgm:prSet>
      <dgm:spPr/>
    </dgm:pt>
    <dgm:pt modelId="{6219E9C3-C5FF-4A5D-A669-F537354AD6DD}" type="pres">
      <dgm:prSet presAssocID="{8972C18A-88D0-42BC-86CB-F54E03A208D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351215-5E0B-440A-8B1D-904227967517}" type="pres">
      <dgm:prSet presAssocID="{358551E8-713F-4D3C-98D5-5EA2AE51FE33}" presName="Name8" presStyleCnt="0"/>
      <dgm:spPr/>
    </dgm:pt>
    <dgm:pt modelId="{22CF44BF-6433-4F28-B7F6-5372C54A9288}" type="pres">
      <dgm:prSet presAssocID="{358551E8-713F-4D3C-98D5-5EA2AE51FE33}" presName="level" presStyleLbl="node1" presStyleIdx="1" presStyleCnt="8">
        <dgm:presLayoutVars>
          <dgm:chMax val="1"/>
          <dgm:bulletEnabled val="1"/>
        </dgm:presLayoutVars>
      </dgm:prSet>
      <dgm:spPr/>
    </dgm:pt>
    <dgm:pt modelId="{B217EE8C-8D0D-4532-B57C-63980FC1862C}" type="pres">
      <dgm:prSet presAssocID="{358551E8-713F-4D3C-98D5-5EA2AE51FE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659C207-56E2-4ED7-92FB-9A5FB9E47042}" type="pres">
      <dgm:prSet presAssocID="{52B3CD4E-9E5D-4F58-ADF4-8B7A3438A0CE}" presName="Name8" presStyleCnt="0"/>
      <dgm:spPr/>
    </dgm:pt>
    <dgm:pt modelId="{36A4D81F-2995-4E82-894F-D89F15C6B17D}" type="pres">
      <dgm:prSet presAssocID="{52B3CD4E-9E5D-4F58-ADF4-8B7A3438A0CE}" presName="level" presStyleLbl="node1" presStyleIdx="2" presStyleCnt="8">
        <dgm:presLayoutVars>
          <dgm:chMax val="1"/>
          <dgm:bulletEnabled val="1"/>
        </dgm:presLayoutVars>
      </dgm:prSet>
      <dgm:spPr/>
    </dgm:pt>
    <dgm:pt modelId="{5336BDF2-3CF2-47C3-868D-295D4329F346}" type="pres">
      <dgm:prSet presAssocID="{52B3CD4E-9E5D-4F58-ADF4-8B7A3438A0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ED8F2C-F8DB-4762-8A0C-F4D8DD5A1AA4}" type="pres">
      <dgm:prSet presAssocID="{8A56215F-4631-45BD-A8E5-B2FFE4F66C43}" presName="Name8" presStyleCnt="0"/>
      <dgm:spPr/>
    </dgm:pt>
    <dgm:pt modelId="{C7120974-256F-4A99-8311-6A0170C7CA92}" type="pres">
      <dgm:prSet presAssocID="{8A56215F-4631-45BD-A8E5-B2FFE4F66C43}" presName="level" presStyleLbl="node1" presStyleIdx="3" presStyleCnt="8">
        <dgm:presLayoutVars>
          <dgm:chMax val="1"/>
          <dgm:bulletEnabled val="1"/>
        </dgm:presLayoutVars>
      </dgm:prSet>
      <dgm:spPr/>
    </dgm:pt>
    <dgm:pt modelId="{4A669655-BCC8-491C-811D-9C07881BF08D}" type="pres">
      <dgm:prSet presAssocID="{8A56215F-4631-45BD-A8E5-B2FFE4F66C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E24DF8-C61A-4A3E-9C96-A6C66E7ADA56}" type="pres">
      <dgm:prSet presAssocID="{8CBF72CF-B4DE-485A-B3B9-5B5BFB6E4EB5}" presName="Name8" presStyleCnt="0"/>
      <dgm:spPr/>
    </dgm:pt>
    <dgm:pt modelId="{DA80EEC6-D6B9-4F33-926F-CEC8956CB2E7}" type="pres">
      <dgm:prSet presAssocID="{8CBF72CF-B4DE-485A-B3B9-5B5BFB6E4EB5}" presName="level" presStyleLbl="node1" presStyleIdx="4" presStyleCnt="8">
        <dgm:presLayoutVars>
          <dgm:chMax val="1"/>
          <dgm:bulletEnabled val="1"/>
        </dgm:presLayoutVars>
      </dgm:prSet>
      <dgm:spPr/>
    </dgm:pt>
    <dgm:pt modelId="{A891554E-DBCC-4D3B-9331-673693938E5B}" type="pres">
      <dgm:prSet presAssocID="{8CBF72CF-B4DE-485A-B3B9-5B5BFB6E4EB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8804EA-E2E5-4B25-AE17-9E7164720CF9}" type="pres">
      <dgm:prSet presAssocID="{606CF442-360D-4181-A6F2-30C1B5B0976E}" presName="Name8" presStyleCnt="0"/>
      <dgm:spPr/>
    </dgm:pt>
    <dgm:pt modelId="{93E9CF34-FB39-43AE-8138-8BD1FB12D803}" type="pres">
      <dgm:prSet presAssocID="{606CF442-360D-4181-A6F2-30C1B5B0976E}" presName="level" presStyleLbl="node1" presStyleIdx="5" presStyleCnt="8">
        <dgm:presLayoutVars>
          <dgm:chMax val="1"/>
          <dgm:bulletEnabled val="1"/>
        </dgm:presLayoutVars>
      </dgm:prSet>
      <dgm:spPr/>
    </dgm:pt>
    <dgm:pt modelId="{AB02C05D-2B9A-4C02-8351-396D77EF5C6D}" type="pres">
      <dgm:prSet presAssocID="{606CF442-360D-4181-A6F2-30C1B5B097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B322F1-B3DC-4ADC-8CD2-927917CFF88F}" type="pres">
      <dgm:prSet presAssocID="{4A9A8535-2988-4BFF-A615-CEC173C12F7D}" presName="Name8" presStyleCnt="0"/>
      <dgm:spPr/>
    </dgm:pt>
    <dgm:pt modelId="{E907E05F-B21C-4404-A4E0-3E8C53602222}" type="pres">
      <dgm:prSet presAssocID="{4A9A8535-2988-4BFF-A615-CEC173C12F7D}" presName="level" presStyleLbl="node1" presStyleIdx="6" presStyleCnt="8">
        <dgm:presLayoutVars>
          <dgm:chMax val="1"/>
          <dgm:bulletEnabled val="1"/>
        </dgm:presLayoutVars>
      </dgm:prSet>
      <dgm:spPr/>
    </dgm:pt>
    <dgm:pt modelId="{DDE32451-1370-461A-9389-A7EC0B644742}" type="pres">
      <dgm:prSet presAssocID="{4A9A8535-2988-4BFF-A615-CEC173C12F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F8DACDD-1583-439C-BA4C-524EB6F955A7}" type="pres">
      <dgm:prSet presAssocID="{BB7AE54D-2051-42E0-8862-893220B5B11A}" presName="Name8" presStyleCnt="0"/>
      <dgm:spPr/>
    </dgm:pt>
    <dgm:pt modelId="{E98B5322-AB4C-4735-9EE8-982CE54D54D5}" type="pres">
      <dgm:prSet presAssocID="{BB7AE54D-2051-42E0-8862-893220B5B11A}" presName="level" presStyleLbl="node1" presStyleIdx="7" presStyleCnt="8" custScaleX="110000" custScaleY="110000">
        <dgm:presLayoutVars>
          <dgm:chMax val="1"/>
          <dgm:bulletEnabled val="1"/>
        </dgm:presLayoutVars>
      </dgm:prSet>
      <dgm:spPr/>
    </dgm:pt>
    <dgm:pt modelId="{8B2834E5-61D9-4B65-A871-CB0B04F938E0}" type="pres">
      <dgm:prSet presAssocID="{BB7AE54D-2051-42E0-8862-893220B5B11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637FA09-A28B-496C-A1CF-25605AC3EE20}" type="presOf" srcId="{4A9A8535-2988-4BFF-A615-CEC173C12F7D}" destId="{DDE32451-1370-461A-9389-A7EC0B644742}" srcOrd="1" destOrd="0" presId="urn:microsoft.com/office/officeart/2005/8/layout/pyramid3"/>
    <dgm:cxn modelId="{1BDE510F-26E6-4642-A858-1D1FECEAE6ED}" type="presOf" srcId="{BB7AE54D-2051-42E0-8862-893220B5B11A}" destId="{8B2834E5-61D9-4B65-A871-CB0B04F938E0}" srcOrd="1" destOrd="0" presId="urn:microsoft.com/office/officeart/2005/8/layout/pyramid3"/>
    <dgm:cxn modelId="{5DBD363A-FDBF-4B0D-8C31-A97419CCA148}" type="presOf" srcId="{606CF442-360D-4181-A6F2-30C1B5B0976E}" destId="{93E9CF34-FB39-43AE-8138-8BD1FB12D803}" srcOrd="0" destOrd="0" presId="urn:microsoft.com/office/officeart/2005/8/layout/pyramid3"/>
    <dgm:cxn modelId="{3A223B3A-B64E-4CB8-A517-5BDE12B41751}" type="presOf" srcId="{C3AFAB07-30EB-41E8-8A5A-231EC7F2AAB7}" destId="{3C7F877C-8298-40BE-B7AA-3DE8084D3351}" srcOrd="0" destOrd="0" presId="urn:microsoft.com/office/officeart/2005/8/layout/pyramid3"/>
    <dgm:cxn modelId="{A5403669-5D4A-4149-93BE-BF64593E8363}" type="presOf" srcId="{4A9A8535-2988-4BFF-A615-CEC173C12F7D}" destId="{E907E05F-B21C-4404-A4E0-3E8C53602222}" srcOrd="0" destOrd="0" presId="urn:microsoft.com/office/officeart/2005/8/layout/pyramid3"/>
    <dgm:cxn modelId="{DB3ED76B-D29E-449A-9CA1-5773C4C4EFB9}" srcId="{C3AFAB07-30EB-41E8-8A5A-231EC7F2AAB7}" destId="{8972C18A-88D0-42BC-86CB-F54E03A208DA}" srcOrd="0" destOrd="0" parTransId="{8D7F4089-343B-40C0-A33B-FC91F11CF092}" sibTransId="{B15BDD42-B965-4FAD-9972-D1FD0C38B282}"/>
    <dgm:cxn modelId="{9FC3F24B-7FD7-480F-9FDB-26C359270682}" srcId="{C3AFAB07-30EB-41E8-8A5A-231EC7F2AAB7}" destId="{606CF442-360D-4181-A6F2-30C1B5B0976E}" srcOrd="5" destOrd="0" parTransId="{C8FBC9DF-50A8-448D-8390-A9C35BCD2242}" sibTransId="{8029817A-3176-4DDC-AAC0-D917774D6103}"/>
    <dgm:cxn modelId="{A7CBBF53-D88F-4DDA-9B3E-0C705DE0F959}" type="presOf" srcId="{358551E8-713F-4D3C-98D5-5EA2AE51FE33}" destId="{B217EE8C-8D0D-4532-B57C-63980FC1862C}" srcOrd="1" destOrd="0" presId="urn:microsoft.com/office/officeart/2005/8/layout/pyramid3"/>
    <dgm:cxn modelId="{9CF84354-E9CE-4620-AC70-D41B8D3548D1}" srcId="{C3AFAB07-30EB-41E8-8A5A-231EC7F2AAB7}" destId="{8CBF72CF-B4DE-485A-B3B9-5B5BFB6E4EB5}" srcOrd="4" destOrd="0" parTransId="{4C3974C9-B665-404B-9105-CE30301C31C5}" sibTransId="{9B5B0730-1FFF-40A2-B549-B619899D8CC6}"/>
    <dgm:cxn modelId="{1AEA0457-8632-4CE4-83D5-405C19907721}" srcId="{C3AFAB07-30EB-41E8-8A5A-231EC7F2AAB7}" destId="{8A56215F-4631-45BD-A8E5-B2FFE4F66C43}" srcOrd="3" destOrd="0" parTransId="{73F39C32-D735-446B-84F0-650A840D0DC9}" sibTransId="{40C3869D-D238-41C7-8C0E-D2DE3CFEEF4B}"/>
    <dgm:cxn modelId="{10093678-9141-495C-A88C-1F1D3B19773A}" srcId="{C3AFAB07-30EB-41E8-8A5A-231EC7F2AAB7}" destId="{358551E8-713F-4D3C-98D5-5EA2AE51FE33}" srcOrd="1" destOrd="0" parTransId="{9A25C954-DA24-4F11-A2BE-C3A786E4469F}" sibTransId="{2A02F51A-8034-426F-A7A5-FD658F947AD5}"/>
    <dgm:cxn modelId="{0C521B80-BCB1-459F-81BC-AEDBD814C107}" type="presOf" srcId="{8972C18A-88D0-42BC-86CB-F54E03A208DA}" destId="{F0A52A54-D2B0-4735-B1A1-EBE36157FA79}" srcOrd="0" destOrd="0" presId="urn:microsoft.com/office/officeart/2005/8/layout/pyramid3"/>
    <dgm:cxn modelId="{91F3E986-0148-4EBD-A901-678BF712D72D}" type="presOf" srcId="{8972C18A-88D0-42BC-86CB-F54E03A208DA}" destId="{6219E9C3-C5FF-4A5D-A669-F537354AD6DD}" srcOrd="1" destOrd="0" presId="urn:microsoft.com/office/officeart/2005/8/layout/pyramid3"/>
    <dgm:cxn modelId="{E5A16388-54AA-4F0E-90BE-FDAE94733DE3}" type="presOf" srcId="{606CF442-360D-4181-A6F2-30C1B5B0976E}" destId="{AB02C05D-2B9A-4C02-8351-396D77EF5C6D}" srcOrd="1" destOrd="0" presId="urn:microsoft.com/office/officeart/2005/8/layout/pyramid3"/>
    <dgm:cxn modelId="{8B856F88-95EC-4C41-B56B-B502B33E6550}" type="presOf" srcId="{358551E8-713F-4D3C-98D5-5EA2AE51FE33}" destId="{22CF44BF-6433-4F28-B7F6-5372C54A9288}" srcOrd="0" destOrd="0" presId="urn:microsoft.com/office/officeart/2005/8/layout/pyramid3"/>
    <dgm:cxn modelId="{B4AD7E88-5D00-4D8F-82E7-7F13B3C79ECB}" srcId="{C3AFAB07-30EB-41E8-8A5A-231EC7F2AAB7}" destId="{BB7AE54D-2051-42E0-8862-893220B5B11A}" srcOrd="7" destOrd="0" parTransId="{5A844C0A-09F7-47BA-9648-95401219A0BD}" sibTransId="{6BE5EAA1-AE3F-467B-A835-61506E691F8D}"/>
    <dgm:cxn modelId="{C31FB688-D107-4815-AE56-ACD7CC095C2D}" srcId="{C3AFAB07-30EB-41E8-8A5A-231EC7F2AAB7}" destId="{52B3CD4E-9E5D-4F58-ADF4-8B7A3438A0CE}" srcOrd="2" destOrd="0" parTransId="{3FAF49A4-CB88-492A-BAE0-16E23E37E130}" sibTransId="{804F0778-3F66-4EA6-B2D6-87E9AD24DEBF}"/>
    <dgm:cxn modelId="{783AFB92-A5CB-4ED6-B3C6-17BC56F04149}" type="presOf" srcId="{8CBF72CF-B4DE-485A-B3B9-5B5BFB6E4EB5}" destId="{DA80EEC6-D6B9-4F33-926F-CEC8956CB2E7}" srcOrd="0" destOrd="0" presId="urn:microsoft.com/office/officeart/2005/8/layout/pyramid3"/>
    <dgm:cxn modelId="{90235693-4969-4C95-BF4C-A733A34A0EE5}" type="presOf" srcId="{BB7AE54D-2051-42E0-8862-893220B5B11A}" destId="{E98B5322-AB4C-4735-9EE8-982CE54D54D5}" srcOrd="0" destOrd="0" presId="urn:microsoft.com/office/officeart/2005/8/layout/pyramid3"/>
    <dgm:cxn modelId="{17775EA6-54C5-4C08-AB30-ACB09421AD8C}" type="presOf" srcId="{8A56215F-4631-45BD-A8E5-B2FFE4F66C43}" destId="{C7120974-256F-4A99-8311-6A0170C7CA92}" srcOrd="0" destOrd="0" presId="urn:microsoft.com/office/officeart/2005/8/layout/pyramid3"/>
    <dgm:cxn modelId="{BF98F6A8-8628-4F01-B1E0-6DA5E7F4DD65}" type="presOf" srcId="{8A56215F-4631-45BD-A8E5-B2FFE4F66C43}" destId="{4A669655-BCC8-491C-811D-9C07881BF08D}" srcOrd="1" destOrd="0" presId="urn:microsoft.com/office/officeart/2005/8/layout/pyramid3"/>
    <dgm:cxn modelId="{F30163AF-C905-4768-8E5A-FE25D143CC33}" type="presOf" srcId="{8CBF72CF-B4DE-485A-B3B9-5B5BFB6E4EB5}" destId="{A891554E-DBCC-4D3B-9331-673693938E5B}" srcOrd="1" destOrd="0" presId="urn:microsoft.com/office/officeart/2005/8/layout/pyramid3"/>
    <dgm:cxn modelId="{57F709C5-E734-4661-9196-98F99B073690}" type="presOf" srcId="{52B3CD4E-9E5D-4F58-ADF4-8B7A3438A0CE}" destId="{36A4D81F-2995-4E82-894F-D89F15C6B17D}" srcOrd="0" destOrd="0" presId="urn:microsoft.com/office/officeart/2005/8/layout/pyramid3"/>
    <dgm:cxn modelId="{370A22F5-A15B-40B5-8E28-3C25B2EB4410}" srcId="{C3AFAB07-30EB-41E8-8A5A-231EC7F2AAB7}" destId="{4A9A8535-2988-4BFF-A615-CEC173C12F7D}" srcOrd="6" destOrd="0" parTransId="{BD562AEB-EB67-46D2-AFC7-6C7AA727795A}" sibTransId="{50279E5B-734C-402F-A7D9-89AD2553DCB1}"/>
    <dgm:cxn modelId="{837D8DF7-CD21-45AD-B5E8-2FE4CCF11411}" type="presOf" srcId="{52B3CD4E-9E5D-4F58-ADF4-8B7A3438A0CE}" destId="{5336BDF2-3CF2-47C3-868D-295D4329F346}" srcOrd="1" destOrd="0" presId="urn:microsoft.com/office/officeart/2005/8/layout/pyramid3"/>
    <dgm:cxn modelId="{0A8BDC19-81C3-448D-8F9A-B1490279E346}" type="presParOf" srcId="{3C7F877C-8298-40BE-B7AA-3DE8084D3351}" destId="{D6B18FB1-77E9-4A04-A4F7-08D6BEC325D4}" srcOrd="0" destOrd="0" presId="urn:microsoft.com/office/officeart/2005/8/layout/pyramid3"/>
    <dgm:cxn modelId="{5F8CDFE1-693A-45D7-AAB6-22985BBBAE40}" type="presParOf" srcId="{D6B18FB1-77E9-4A04-A4F7-08D6BEC325D4}" destId="{F0A52A54-D2B0-4735-B1A1-EBE36157FA79}" srcOrd="0" destOrd="0" presId="urn:microsoft.com/office/officeart/2005/8/layout/pyramid3"/>
    <dgm:cxn modelId="{930A4062-8B6E-4157-B9C8-D659FE7F8538}" type="presParOf" srcId="{D6B18FB1-77E9-4A04-A4F7-08D6BEC325D4}" destId="{6219E9C3-C5FF-4A5D-A669-F537354AD6DD}" srcOrd="1" destOrd="0" presId="urn:microsoft.com/office/officeart/2005/8/layout/pyramid3"/>
    <dgm:cxn modelId="{978461EC-78A9-424B-B8C9-02DFA7BDC5BC}" type="presParOf" srcId="{3C7F877C-8298-40BE-B7AA-3DE8084D3351}" destId="{19351215-5E0B-440A-8B1D-904227967517}" srcOrd="1" destOrd="0" presId="urn:microsoft.com/office/officeart/2005/8/layout/pyramid3"/>
    <dgm:cxn modelId="{E3AB0C6B-16DB-4560-8761-C7AF224238C7}" type="presParOf" srcId="{19351215-5E0B-440A-8B1D-904227967517}" destId="{22CF44BF-6433-4F28-B7F6-5372C54A9288}" srcOrd="0" destOrd="0" presId="urn:microsoft.com/office/officeart/2005/8/layout/pyramid3"/>
    <dgm:cxn modelId="{57DA0945-148B-4BA6-829F-5EE6DE1D1298}" type="presParOf" srcId="{19351215-5E0B-440A-8B1D-904227967517}" destId="{B217EE8C-8D0D-4532-B57C-63980FC1862C}" srcOrd="1" destOrd="0" presId="urn:microsoft.com/office/officeart/2005/8/layout/pyramid3"/>
    <dgm:cxn modelId="{8671469B-32CE-4604-AE54-B7184F3989CD}" type="presParOf" srcId="{3C7F877C-8298-40BE-B7AA-3DE8084D3351}" destId="{9659C207-56E2-4ED7-92FB-9A5FB9E47042}" srcOrd="2" destOrd="0" presId="urn:microsoft.com/office/officeart/2005/8/layout/pyramid3"/>
    <dgm:cxn modelId="{A5912F39-52A9-4A26-B3FA-3DFB194E9A03}" type="presParOf" srcId="{9659C207-56E2-4ED7-92FB-9A5FB9E47042}" destId="{36A4D81F-2995-4E82-894F-D89F15C6B17D}" srcOrd="0" destOrd="0" presId="urn:microsoft.com/office/officeart/2005/8/layout/pyramid3"/>
    <dgm:cxn modelId="{D02E0786-3C40-4A07-80FF-AF34B95E0027}" type="presParOf" srcId="{9659C207-56E2-4ED7-92FB-9A5FB9E47042}" destId="{5336BDF2-3CF2-47C3-868D-295D4329F346}" srcOrd="1" destOrd="0" presId="urn:microsoft.com/office/officeart/2005/8/layout/pyramid3"/>
    <dgm:cxn modelId="{0DDB78AB-97A2-4087-9F66-88BD616433E0}" type="presParOf" srcId="{3C7F877C-8298-40BE-B7AA-3DE8084D3351}" destId="{5FED8F2C-F8DB-4762-8A0C-F4D8DD5A1AA4}" srcOrd="3" destOrd="0" presId="urn:microsoft.com/office/officeart/2005/8/layout/pyramid3"/>
    <dgm:cxn modelId="{6974FD78-E6A4-4755-B752-EB59D6052BE1}" type="presParOf" srcId="{5FED8F2C-F8DB-4762-8A0C-F4D8DD5A1AA4}" destId="{C7120974-256F-4A99-8311-6A0170C7CA92}" srcOrd="0" destOrd="0" presId="urn:microsoft.com/office/officeart/2005/8/layout/pyramid3"/>
    <dgm:cxn modelId="{91744788-8003-4AA3-82D4-727711E96245}" type="presParOf" srcId="{5FED8F2C-F8DB-4762-8A0C-F4D8DD5A1AA4}" destId="{4A669655-BCC8-491C-811D-9C07881BF08D}" srcOrd="1" destOrd="0" presId="urn:microsoft.com/office/officeart/2005/8/layout/pyramid3"/>
    <dgm:cxn modelId="{31C799A2-730D-4E2E-9851-DDAA7AC2760C}" type="presParOf" srcId="{3C7F877C-8298-40BE-B7AA-3DE8084D3351}" destId="{83E24DF8-C61A-4A3E-9C96-A6C66E7ADA56}" srcOrd="4" destOrd="0" presId="urn:microsoft.com/office/officeart/2005/8/layout/pyramid3"/>
    <dgm:cxn modelId="{692F34DA-141E-47E7-8A81-D941902821CF}" type="presParOf" srcId="{83E24DF8-C61A-4A3E-9C96-A6C66E7ADA56}" destId="{DA80EEC6-D6B9-4F33-926F-CEC8956CB2E7}" srcOrd="0" destOrd="0" presId="urn:microsoft.com/office/officeart/2005/8/layout/pyramid3"/>
    <dgm:cxn modelId="{46AFB569-2476-4623-8442-AFCCCDBD8375}" type="presParOf" srcId="{83E24DF8-C61A-4A3E-9C96-A6C66E7ADA56}" destId="{A891554E-DBCC-4D3B-9331-673693938E5B}" srcOrd="1" destOrd="0" presId="urn:microsoft.com/office/officeart/2005/8/layout/pyramid3"/>
    <dgm:cxn modelId="{E51A152F-FBBF-4A33-96A5-050FAB33A897}" type="presParOf" srcId="{3C7F877C-8298-40BE-B7AA-3DE8084D3351}" destId="{D78804EA-E2E5-4B25-AE17-9E7164720CF9}" srcOrd="5" destOrd="0" presId="urn:microsoft.com/office/officeart/2005/8/layout/pyramid3"/>
    <dgm:cxn modelId="{A22F1589-3A34-481D-A584-BE36DE7FA41A}" type="presParOf" srcId="{D78804EA-E2E5-4B25-AE17-9E7164720CF9}" destId="{93E9CF34-FB39-43AE-8138-8BD1FB12D803}" srcOrd="0" destOrd="0" presId="urn:microsoft.com/office/officeart/2005/8/layout/pyramid3"/>
    <dgm:cxn modelId="{1867809E-7111-4D0A-A237-ACFED7822BAD}" type="presParOf" srcId="{D78804EA-E2E5-4B25-AE17-9E7164720CF9}" destId="{AB02C05D-2B9A-4C02-8351-396D77EF5C6D}" srcOrd="1" destOrd="0" presId="urn:microsoft.com/office/officeart/2005/8/layout/pyramid3"/>
    <dgm:cxn modelId="{30AB78B7-F854-4A75-A364-9D29D1A8579E}" type="presParOf" srcId="{3C7F877C-8298-40BE-B7AA-3DE8084D3351}" destId="{DCB322F1-B3DC-4ADC-8CD2-927917CFF88F}" srcOrd="6" destOrd="0" presId="urn:microsoft.com/office/officeart/2005/8/layout/pyramid3"/>
    <dgm:cxn modelId="{2F9372DC-C940-43CA-A76A-B3333B78C4C6}" type="presParOf" srcId="{DCB322F1-B3DC-4ADC-8CD2-927917CFF88F}" destId="{E907E05F-B21C-4404-A4E0-3E8C53602222}" srcOrd="0" destOrd="0" presId="urn:microsoft.com/office/officeart/2005/8/layout/pyramid3"/>
    <dgm:cxn modelId="{5B3D7BDC-5CE7-4990-A13C-BCC05E6D2F45}" type="presParOf" srcId="{DCB322F1-B3DC-4ADC-8CD2-927917CFF88F}" destId="{DDE32451-1370-461A-9389-A7EC0B644742}" srcOrd="1" destOrd="0" presId="urn:microsoft.com/office/officeart/2005/8/layout/pyramid3"/>
    <dgm:cxn modelId="{416BAE63-FADD-4580-AA73-C1770CDDDD6A}" type="presParOf" srcId="{3C7F877C-8298-40BE-B7AA-3DE8084D3351}" destId="{FF8DACDD-1583-439C-BA4C-524EB6F955A7}" srcOrd="7" destOrd="0" presId="urn:microsoft.com/office/officeart/2005/8/layout/pyramid3"/>
    <dgm:cxn modelId="{70808239-6699-47CD-94D4-0AFF903E00EC}" type="presParOf" srcId="{FF8DACDD-1583-439C-BA4C-524EB6F955A7}" destId="{E98B5322-AB4C-4735-9EE8-982CE54D54D5}" srcOrd="0" destOrd="0" presId="urn:microsoft.com/office/officeart/2005/8/layout/pyramid3"/>
    <dgm:cxn modelId="{4F0D1066-3993-49FD-850C-BCF320A094EB}" type="presParOf" srcId="{FF8DACDD-1583-439C-BA4C-524EB6F955A7}" destId="{8B2834E5-61D9-4B65-A871-CB0B04F938E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6C323-C05E-488A-BDE9-5DD0DA220C5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C4068-F38D-496B-A376-151CF577B1C8}">
      <dgm:prSet phldrT="[Text]" custT="1"/>
      <dgm:spPr/>
      <dgm:t>
        <a:bodyPr/>
        <a:lstStyle/>
        <a:p>
          <a:r>
            <a:rPr lang="en-US" sz="900" dirty="0">
              <a:solidFill>
                <a:srgbClr val="006600"/>
              </a:solidFill>
              <a:latin typeface="Arial Black" panose="020B0A04020102020204" pitchFamily="34" charset="0"/>
            </a:rPr>
            <a:t>Cohort Groups</a:t>
          </a:r>
        </a:p>
      </dgm:t>
    </dgm:pt>
    <dgm:pt modelId="{BA72D744-0330-45ED-AE26-B88A400C7C26}" type="parTrans" cxnId="{7E89F0EB-21BB-4983-905D-A4D3305AECAF}">
      <dgm:prSet/>
      <dgm:spPr/>
      <dgm:t>
        <a:bodyPr/>
        <a:lstStyle/>
        <a:p>
          <a:endParaRPr lang="en-US"/>
        </a:p>
      </dgm:t>
    </dgm:pt>
    <dgm:pt modelId="{19E08AC3-4893-4041-9D35-6351D1BA12A1}" type="sibTrans" cxnId="{7E89F0EB-21BB-4983-905D-A4D3305AECAF}">
      <dgm:prSet/>
      <dgm:spPr/>
      <dgm:t>
        <a:bodyPr/>
        <a:lstStyle/>
        <a:p>
          <a:endParaRPr lang="en-US"/>
        </a:p>
      </dgm:t>
    </dgm:pt>
    <dgm:pt modelId="{6732C6B1-5126-4500-899E-D908C359C992}">
      <dgm:prSet phldrT="[Text]" custT="1"/>
      <dgm:spPr/>
      <dgm:t>
        <a:bodyPr/>
        <a:lstStyle/>
        <a:p>
          <a:r>
            <a:rPr lang="en-US" sz="900" dirty="0">
              <a:solidFill>
                <a:srgbClr val="006600"/>
              </a:solidFill>
              <a:latin typeface="Arial Black" panose="020B0A04020102020204" pitchFamily="34" charset="0"/>
            </a:rPr>
            <a:t>More Student Engagement Activities</a:t>
          </a:r>
        </a:p>
      </dgm:t>
    </dgm:pt>
    <dgm:pt modelId="{9068BA9B-FC8B-489A-9B53-7C982B9B5DC6}" type="parTrans" cxnId="{37D8ACA5-2DFB-4F5A-A992-1D61EF1DDF9F}">
      <dgm:prSet/>
      <dgm:spPr/>
      <dgm:t>
        <a:bodyPr/>
        <a:lstStyle/>
        <a:p>
          <a:endParaRPr lang="en-US"/>
        </a:p>
      </dgm:t>
    </dgm:pt>
    <dgm:pt modelId="{B0A60EE8-616A-408A-8535-A37DD621FE3A}" type="sibTrans" cxnId="{37D8ACA5-2DFB-4F5A-A992-1D61EF1DDF9F}">
      <dgm:prSet/>
      <dgm:spPr/>
      <dgm:t>
        <a:bodyPr/>
        <a:lstStyle/>
        <a:p>
          <a:endParaRPr lang="en-US"/>
        </a:p>
      </dgm:t>
    </dgm:pt>
    <dgm:pt modelId="{77E16587-77C0-40CF-AAE3-25CCB150451E}">
      <dgm:prSet phldrT="[Text]" custT="1"/>
      <dgm:spPr/>
      <dgm:t>
        <a:bodyPr/>
        <a:lstStyle/>
        <a:p>
          <a:r>
            <a:rPr lang="en-US" sz="900" dirty="0">
              <a:solidFill>
                <a:srgbClr val="006600"/>
              </a:solidFill>
              <a:latin typeface="Arial Black" panose="020B0A04020102020204" pitchFamily="34" charset="0"/>
            </a:rPr>
            <a:t>More Flexible Course Scheduling</a:t>
          </a:r>
        </a:p>
      </dgm:t>
    </dgm:pt>
    <dgm:pt modelId="{4FB2FA61-8AD1-4A70-88D2-EEE60EB4CEE7}" type="parTrans" cxnId="{8EAF55A8-2348-4BF2-808F-85299235905F}">
      <dgm:prSet/>
      <dgm:spPr/>
      <dgm:t>
        <a:bodyPr/>
        <a:lstStyle/>
        <a:p>
          <a:endParaRPr lang="en-US"/>
        </a:p>
      </dgm:t>
    </dgm:pt>
    <dgm:pt modelId="{A16722A4-327A-41DE-A1E4-925B23C83932}" type="sibTrans" cxnId="{8EAF55A8-2348-4BF2-808F-85299235905F}">
      <dgm:prSet/>
      <dgm:spPr/>
      <dgm:t>
        <a:bodyPr/>
        <a:lstStyle/>
        <a:p>
          <a:endParaRPr lang="en-US"/>
        </a:p>
      </dgm:t>
    </dgm:pt>
    <dgm:pt modelId="{A8C41990-25E8-42F6-A179-655E5351E3C2}">
      <dgm:prSet phldrT="[Text]" custT="1"/>
      <dgm:spPr/>
      <dgm:t>
        <a:bodyPr/>
        <a:lstStyle/>
        <a:p>
          <a:r>
            <a:rPr lang="en-US" sz="900" dirty="0">
              <a:solidFill>
                <a:srgbClr val="006600"/>
              </a:solidFill>
              <a:latin typeface="Arial Black" panose="020B0A04020102020204" pitchFamily="34" charset="0"/>
            </a:rPr>
            <a:t>More Seamless Registration Process</a:t>
          </a:r>
        </a:p>
      </dgm:t>
    </dgm:pt>
    <dgm:pt modelId="{39C2A521-A69C-4401-B749-C2522D1C6C7C}" type="parTrans" cxnId="{2EEBBC58-004A-4033-AAEC-F1C1A81F596C}">
      <dgm:prSet/>
      <dgm:spPr/>
      <dgm:t>
        <a:bodyPr/>
        <a:lstStyle/>
        <a:p>
          <a:endParaRPr lang="en-US"/>
        </a:p>
      </dgm:t>
    </dgm:pt>
    <dgm:pt modelId="{34694D27-4E3B-499C-A9CB-60A20887FE7D}" type="sibTrans" cxnId="{2EEBBC58-004A-4033-AAEC-F1C1A81F596C}">
      <dgm:prSet/>
      <dgm:spPr/>
      <dgm:t>
        <a:bodyPr/>
        <a:lstStyle/>
        <a:p>
          <a:endParaRPr lang="en-US"/>
        </a:p>
      </dgm:t>
    </dgm:pt>
    <dgm:pt modelId="{560174DB-4E96-49D5-B761-A349A40237BA}">
      <dgm:prSet phldrT="[Text]" custT="1"/>
      <dgm:spPr/>
      <dgm:t>
        <a:bodyPr/>
        <a:lstStyle/>
        <a:p>
          <a:r>
            <a:rPr lang="en-US" sz="890" dirty="0">
              <a:solidFill>
                <a:srgbClr val="006600"/>
              </a:solidFill>
              <a:latin typeface="Arial Black" panose="020B0A04020102020204" pitchFamily="34" charset="0"/>
            </a:rPr>
            <a:t>Specialized Support Based Upon Demographics</a:t>
          </a:r>
        </a:p>
      </dgm:t>
    </dgm:pt>
    <dgm:pt modelId="{885C4E28-6D04-4373-96D7-E03EC78A1941}" type="parTrans" cxnId="{628DEF19-334B-441A-9851-037F44F3A7BB}">
      <dgm:prSet/>
      <dgm:spPr/>
      <dgm:t>
        <a:bodyPr/>
        <a:lstStyle/>
        <a:p>
          <a:endParaRPr lang="en-US"/>
        </a:p>
      </dgm:t>
    </dgm:pt>
    <dgm:pt modelId="{87D4F701-019B-4774-A06C-22795161A2E1}" type="sibTrans" cxnId="{628DEF19-334B-441A-9851-037F44F3A7BB}">
      <dgm:prSet/>
      <dgm:spPr/>
      <dgm:t>
        <a:bodyPr/>
        <a:lstStyle/>
        <a:p>
          <a:endParaRPr lang="en-US"/>
        </a:p>
      </dgm:t>
    </dgm:pt>
    <dgm:pt modelId="{A017F950-5840-4E41-9A94-8D1E778C2F3B}">
      <dgm:prSet phldrT="[Text]" custT="1"/>
      <dgm:spPr/>
      <dgm:t>
        <a:bodyPr/>
        <a:lstStyle/>
        <a:p>
          <a:r>
            <a:rPr lang="en-US" sz="900" dirty="0">
              <a:solidFill>
                <a:srgbClr val="006600"/>
              </a:solidFill>
              <a:latin typeface="Arial Black" panose="020B0A04020102020204" pitchFamily="34" charset="0"/>
            </a:rPr>
            <a:t>More Timely Feedback from Instructors</a:t>
          </a:r>
        </a:p>
      </dgm:t>
    </dgm:pt>
    <dgm:pt modelId="{5466DD57-C747-4164-A780-B753E6B2C784}" type="parTrans" cxnId="{25079D0B-1420-46D1-9C4E-A1C339E5293F}">
      <dgm:prSet/>
      <dgm:spPr/>
      <dgm:t>
        <a:bodyPr/>
        <a:lstStyle/>
        <a:p>
          <a:endParaRPr lang="en-US"/>
        </a:p>
      </dgm:t>
    </dgm:pt>
    <dgm:pt modelId="{50D65BCE-7367-45C8-A2BC-87D0BFF30F95}" type="sibTrans" cxnId="{25079D0B-1420-46D1-9C4E-A1C339E5293F}">
      <dgm:prSet/>
      <dgm:spPr/>
      <dgm:t>
        <a:bodyPr/>
        <a:lstStyle/>
        <a:p>
          <a:endParaRPr lang="en-US"/>
        </a:p>
      </dgm:t>
    </dgm:pt>
    <dgm:pt modelId="{A8E5C11C-DC74-4CC7-9A14-C3624424779F}">
      <dgm:prSet phldrT="[Text]" custT="1"/>
      <dgm:spPr/>
      <dgm:t>
        <a:bodyPr/>
        <a:lstStyle/>
        <a:p>
          <a:r>
            <a:rPr lang="en-US" sz="900" dirty="0">
              <a:solidFill>
                <a:srgbClr val="006600"/>
              </a:solidFill>
              <a:latin typeface="Arial Black" panose="020B0A04020102020204" pitchFamily="34" charset="0"/>
            </a:rPr>
            <a:t>More Proactive with Endangered Students</a:t>
          </a:r>
        </a:p>
      </dgm:t>
    </dgm:pt>
    <dgm:pt modelId="{5D2E1C07-A3FC-4147-8719-30BE66A7710B}" type="parTrans" cxnId="{AECD37AB-0EBC-4E63-AC8D-09D364BA1B40}">
      <dgm:prSet/>
      <dgm:spPr/>
      <dgm:t>
        <a:bodyPr/>
        <a:lstStyle/>
        <a:p>
          <a:endParaRPr lang="en-US"/>
        </a:p>
      </dgm:t>
    </dgm:pt>
    <dgm:pt modelId="{65697ECF-8875-4C10-9834-00D90F6A410C}" type="sibTrans" cxnId="{AECD37AB-0EBC-4E63-AC8D-09D364BA1B40}">
      <dgm:prSet/>
      <dgm:spPr/>
      <dgm:t>
        <a:bodyPr/>
        <a:lstStyle/>
        <a:p>
          <a:endParaRPr lang="en-US"/>
        </a:p>
      </dgm:t>
    </dgm:pt>
    <dgm:pt modelId="{B0C100D4-62CB-45DB-9429-39A5D6F6BE16}" type="pres">
      <dgm:prSet presAssocID="{A576C323-C05E-488A-BDE9-5DD0DA220C5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42EDCF-B987-4B67-A2AB-8EDF97026218}" type="pres">
      <dgm:prSet presAssocID="{613C4068-F38D-496B-A376-151CF577B1C8}" presName="Parent" presStyleLbl="node0" presStyleIdx="0" presStyleCnt="1">
        <dgm:presLayoutVars>
          <dgm:chMax val="6"/>
          <dgm:chPref val="6"/>
        </dgm:presLayoutVars>
      </dgm:prSet>
      <dgm:spPr/>
    </dgm:pt>
    <dgm:pt modelId="{9F5F2098-C9F1-4ACF-B560-CF0184041D02}" type="pres">
      <dgm:prSet presAssocID="{6732C6B1-5126-4500-899E-D908C359C992}" presName="Accent1" presStyleCnt="0"/>
      <dgm:spPr/>
    </dgm:pt>
    <dgm:pt modelId="{D93F3454-6EE4-43E0-9BF8-8B7B425D1C1B}" type="pres">
      <dgm:prSet presAssocID="{6732C6B1-5126-4500-899E-D908C359C992}" presName="Accent" presStyleLbl="bgShp" presStyleIdx="0" presStyleCnt="6"/>
      <dgm:spPr/>
    </dgm:pt>
    <dgm:pt modelId="{B4D348BC-DE7E-4C9C-80A3-3BF22EB3A532}" type="pres">
      <dgm:prSet presAssocID="{6732C6B1-5126-4500-899E-D908C359C99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681D9B1-33F5-458C-BEAF-76FFB4E12C66}" type="pres">
      <dgm:prSet presAssocID="{77E16587-77C0-40CF-AAE3-25CCB150451E}" presName="Accent2" presStyleCnt="0"/>
      <dgm:spPr/>
    </dgm:pt>
    <dgm:pt modelId="{3CB9EDCF-7F3B-4C26-9D4E-D1CC98CCE443}" type="pres">
      <dgm:prSet presAssocID="{77E16587-77C0-40CF-AAE3-25CCB150451E}" presName="Accent" presStyleLbl="bgShp" presStyleIdx="1" presStyleCnt="6"/>
      <dgm:spPr/>
    </dgm:pt>
    <dgm:pt modelId="{E25BC79D-73FA-4B89-B9C5-F08DCFAE4480}" type="pres">
      <dgm:prSet presAssocID="{77E16587-77C0-40CF-AAE3-25CCB150451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248E022-30AF-4252-8665-90DF58A07B0C}" type="pres">
      <dgm:prSet presAssocID="{A8C41990-25E8-42F6-A179-655E5351E3C2}" presName="Accent3" presStyleCnt="0"/>
      <dgm:spPr/>
    </dgm:pt>
    <dgm:pt modelId="{AEDD39B0-42B8-4CB7-944B-27F28B8F5248}" type="pres">
      <dgm:prSet presAssocID="{A8C41990-25E8-42F6-A179-655E5351E3C2}" presName="Accent" presStyleLbl="bgShp" presStyleIdx="2" presStyleCnt="6"/>
      <dgm:spPr/>
    </dgm:pt>
    <dgm:pt modelId="{92366707-D453-4FF6-95B0-A2592D28D107}" type="pres">
      <dgm:prSet presAssocID="{A8C41990-25E8-42F6-A179-655E5351E3C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709594C-1B48-49CB-93A1-C77D3AA7803F}" type="pres">
      <dgm:prSet presAssocID="{560174DB-4E96-49D5-B761-A349A40237BA}" presName="Accent4" presStyleCnt="0"/>
      <dgm:spPr/>
    </dgm:pt>
    <dgm:pt modelId="{9FF3AADC-ABDB-4FD6-A719-F22B318BA47D}" type="pres">
      <dgm:prSet presAssocID="{560174DB-4E96-49D5-B761-A349A40237BA}" presName="Accent" presStyleLbl="bgShp" presStyleIdx="3" presStyleCnt="6"/>
      <dgm:spPr/>
    </dgm:pt>
    <dgm:pt modelId="{CA9C12CE-30BF-47B5-B9FB-3774C451BA59}" type="pres">
      <dgm:prSet presAssocID="{560174DB-4E96-49D5-B761-A349A40237B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3D68645-D050-4078-80C1-1FFA000297AB}" type="pres">
      <dgm:prSet presAssocID="{A017F950-5840-4E41-9A94-8D1E778C2F3B}" presName="Accent5" presStyleCnt="0"/>
      <dgm:spPr/>
    </dgm:pt>
    <dgm:pt modelId="{E7B1AE55-80A4-4243-9C46-06A9161F392C}" type="pres">
      <dgm:prSet presAssocID="{A017F950-5840-4E41-9A94-8D1E778C2F3B}" presName="Accent" presStyleLbl="bgShp" presStyleIdx="4" presStyleCnt="6"/>
      <dgm:spPr/>
    </dgm:pt>
    <dgm:pt modelId="{E5EA585B-6E56-45B8-81B2-A8D4D5D4DEA6}" type="pres">
      <dgm:prSet presAssocID="{A017F950-5840-4E41-9A94-8D1E778C2F3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F041555-BE1F-47F8-95B0-7B9F8C0AA421}" type="pres">
      <dgm:prSet presAssocID="{A8E5C11C-DC74-4CC7-9A14-C3624424779F}" presName="Accent6" presStyleCnt="0"/>
      <dgm:spPr/>
    </dgm:pt>
    <dgm:pt modelId="{4AA36E78-01A4-4D89-B615-B3BF11DDB791}" type="pres">
      <dgm:prSet presAssocID="{A8E5C11C-DC74-4CC7-9A14-C3624424779F}" presName="Accent" presStyleLbl="bgShp" presStyleIdx="5" presStyleCnt="6"/>
      <dgm:spPr/>
    </dgm:pt>
    <dgm:pt modelId="{AA298DA0-65F3-4768-9F7C-72597C365998}" type="pres">
      <dgm:prSet presAssocID="{A8E5C11C-DC74-4CC7-9A14-C3624424779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5079D0B-1420-46D1-9C4E-A1C339E5293F}" srcId="{613C4068-F38D-496B-A376-151CF577B1C8}" destId="{A017F950-5840-4E41-9A94-8D1E778C2F3B}" srcOrd="4" destOrd="0" parTransId="{5466DD57-C747-4164-A780-B753E6B2C784}" sibTransId="{50D65BCE-7367-45C8-A2BC-87D0BFF30F95}"/>
    <dgm:cxn modelId="{3A795E0C-91F5-4BA0-ACB2-9FB8451A3ECD}" type="presOf" srcId="{A576C323-C05E-488A-BDE9-5DD0DA220C57}" destId="{B0C100D4-62CB-45DB-9429-39A5D6F6BE16}" srcOrd="0" destOrd="0" presId="urn:microsoft.com/office/officeart/2011/layout/HexagonRadial"/>
    <dgm:cxn modelId="{EED12614-6701-4B65-9D7B-5B4D6D232263}" type="presOf" srcId="{A8E5C11C-DC74-4CC7-9A14-C3624424779F}" destId="{AA298DA0-65F3-4768-9F7C-72597C365998}" srcOrd="0" destOrd="0" presId="urn:microsoft.com/office/officeart/2011/layout/HexagonRadial"/>
    <dgm:cxn modelId="{4A6F9719-2037-428C-8020-E4E4F4D54249}" type="presOf" srcId="{6732C6B1-5126-4500-899E-D908C359C992}" destId="{B4D348BC-DE7E-4C9C-80A3-3BF22EB3A532}" srcOrd="0" destOrd="0" presId="urn:microsoft.com/office/officeart/2011/layout/HexagonRadial"/>
    <dgm:cxn modelId="{628DEF19-334B-441A-9851-037F44F3A7BB}" srcId="{613C4068-F38D-496B-A376-151CF577B1C8}" destId="{560174DB-4E96-49D5-B761-A349A40237BA}" srcOrd="3" destOrd="0" parTransId="{885C4E28-6D04-4373-96D7-E03EC78A1941}" sibTransId="{87D4F701-019B-4774-A06C-22795161A2E1}"/>
    <dgm:cxn modelId="{E0992C45-4589-4243-82D7-3BFBC6B8A779}" type="presOf" srcId="{560174DB-4E96-49D5-B761-A349A40237BA}" destId="{CA9C12CE-30BF-47B5-B9FB-3774C451BA59}" srcOrd="0" destOrd="0" presId="urn:microsoft.com/office/officeart/2011/layout/HexagonRadial"/>
    <dgm:cxn modelId="{2EEBBC58-004A-4033-AAEC-F1C1A81F596C}" srcId="{613C4068-F38D-496B-A376-151CF577B1C8}" destId="{A8C41990-25E8-42F6-A179-655E5351E3C2}" srcOrd="2" destOrd="0" parTransId="{39C2A521-A69C-4401-B749-C2522D1C6C7C}" sibTransId="{34694D27-4E3B-499C-A9CB-60A20887FE7D}"/>
    <dgm:cxn modelId="{37D8ACA5-2DFB-4F5A-A992-1D61EF1DDF9F}" srcId="{613C4068-F38D-496B-A376-151CF577B1C8}" destId="{6732C6B1-5126-4500-899E-D908C359C992}" srcOrd="0" destOrd="0" parTransId="{9068BA9B-FC8B-489A-9B53-7C982B9B5DC6}" sibTransId="{B0A60EE8-616A-408A-8535-A37DD621FE3A}"/>
    <dgm:cxn modelId="{3E204BA7-07FB-4685-93FF-539A108FFEDB}" type="presOf" srcId="{A017F950-5840-4E41-9A94-8D1E778C2F3B}" destId="{E5EA585B-6E56-45B8-81B2-A8D4D5D4DEA6}" srcOrd="0" destOrd="0" presId="urn:microsoft.com/office/officeart/2011/layout/HexagonRadial"/>
    <dgm:cxn modelId="{8EAF55A8-2348-4BF2-808F-85299235905F}" srcId="{613C4068-F38D-496B-A376-151CF577B1C8}" destId="{77E16587-77C0-40CF-AAE3-25CCB150451E}" srcOrd="1" destOrd="0" parTransId="{4FB2FA61-8AD1-4A70-88D2-EEE60EB4CEE7}" sibTransId="{A16722A4-327A-41DE-A1E4-925B23C83932}"/>
    <dgm:cxn modelId="{AECD37AB-0EBC-4E63-AC8D-09D364BA1B40}" srcId="{613C4068-F38D-496B-A376-151CF577B1C8}" destId="{A8E5C11C-DC74-4CC7-9A14-C3624424779F}" srcOrd="5" destOrd="0" parTransId="{5D2E1C07-A3FC-4147-8719-30BE66A7710B}" sibTransId="{65697ECF-8875-4C10-9834-00D90F6A410C}"/>
    <dgm:cxn modelId="{1DF712B6-53E8-4E4A-9732-6ADE7D748D77}" type="presOf" srcId="{613C4068-F38D-496B-A376-151CF577B1C8}" destId="{3442EDCF-B987-4B67-A2AB-8EDF97026218}" srcOrd="0" destOrd="0" presId="urn:microsoft.com/office/officeart/2011/layout/HexagonRadial"/>
    <dgm:cxn modelId="{E2D7E5B6-AF8B-4CC3-A8CA-8FB696E29393}" type="presOf" srcId="{77E16587-77C0-40CF-AAE3-25CCB150451E}" destId="{E25BC79D-73FA-4B89-B9C5-F08DCFAE4480}" srcOrd="0" destOrd="0" presId="urn:microsoft.com/office/officeart/2011/layout/HexagonRadial"/>
    <dgm:cxn modelId="{DC6A67D3-298C-488F-BA5F-6530FFBA4BFB}" type="presOf" srcId="{A8C41990-25E8-42F6-A179-655E5351E3C2}" destId="{92366707-D453-4FF6-95B0-A2592D28D107}" srcOrd="0" destOrd="0" presId="urn:microsoft.com/office/officeart/2011/layout/HexagonRadial"/>
    <dgm:cxn modelId="{7E89F0EB-21BB-4983-905D-A4D3305AECAF}" srcId="{A576C323-C05E-488A-BDE9-5DD0DA220C57}" destId="{613C4068-F38D-496B-A376-151CF577B1C8}" srcOrd="0" destOrd="0" parTransId="{BA72D744-0330-45ED-AE26-B88A400C7C26}" sibTransId="{19E08AC3-4893-4041-9D35-6351D1BA12A1}"/>
    <dgm:cxn modelId="{5F55294B-D381-4499-A618-5788AA55EAB9}" type="presParOf" srcId="{B0C100D4-62CB-45DB-9429-39A5D6F6BE16}" destId="{3442EDCF-B987-4B67-A2AB-8EDF97026218}" srcOrd="0" destOrd="0" presId="urn:microsoft.com/office/officeart/2011/layout/HexagonRadial"/>
    <dgm:cxn modelId="{106702E4-9E79-4A83-BE31-A571C40E02AF}" type="presParOf" srcId="{B0C100D4-62CB-45DB-9429-39A5D6F6BE16}" destId="{9F5F2098-C9F1-4ACF-B560-CF0184041D02}" srcOrd="1" destOrd="0" presId="urn:microsoft.com/office/officeart/2011/layout/HexagonRadial"/>
    <dgm:cxn modelId="{F933AEA5-49A0-43A7-BC04-A98DB8D9B652}" type="presParOf" srcId="{9F5F2098-C9F1-4ACF-B560-CF0184041D02}" destId="{D93F3454-6EE4-43E0-9BF8-8B7B425D1C1B}" srcOrd="0" destOrd="0" presId="urn:microsoft.com/office/officeart/2011/layout/HexagonRadial"/>
    <dgm:cxn modelId="{B0A0C359-B645-4734-872B-E087F95F904C}" type="presParOf" srcId="{B0C100D4-62CB-45DB-9429-39A5D6F6BE16}" destId="{B4D348BC-DE7E-4C9C-80A3-3BF22EB3A532}" srcOrd="2" destOrd="0" presId="urn:microsoft.com/office/officeart/2011/layout/HexagonRadial"/>
    <dgm:cxn modelId="{EA815EB0-77D6-449E-A8AD-D835EEB7A4DC}" type="presParOf" srcId="{B0C100D4-62CB-45DB-9429-39A5D6F6BE16}" destId="{6681D9B1-33F5-458C-BEAF-76FFB4E12C66}" srcOrd="3" destOrd="0" presId="urn:microsoft.com/office/officeart/2011/layout/HexagonRadial"/>
    <dgm:cxn modelId="{3207AD95-F43A-4BA5-9CD4-F34F56C5E5FF}" type="presParOf" srcId="{6681D9B1-33F5-458C-BEAF-76FFB4E12C66}" destId="{3CB9EDCF-7F3B-4C26-9D4E-D1CC98CCE443}" srcOrd="0" destOrd="0" presId="urn:microsoft.com/office/officeart/2011/layout/HexagonRadial"/>
    <dgm:cxn modelId="{D4D4B14A-DC6E-4B50-AA24-25EC7D5B0AD6}" type="presParOf" srcId="{B0C100D4-62CB-45DB-9429-39A5D6F6BE16}" destId="{E25BC79D-73FA-4B89-B9C5-F08DCFAE4480}" srcOrd="4" destOrd="0" presId="urn:microsoft.com/office/officeart/2011/layout/HexagonRadial"/>
    <dgm:cxn modelId="{69EDE8D9-5CB7-4175-80EA-6CB61E10E483}" type="presParOf" srcId="{B0C100D4-62CB-45DB-9429-39A5D6F6BE16}" destId="{A248E022-30AF-4252-8665-90DF58A07B0C}" srcOrd="5" destOrd="0" presId="urn:microsoft.com/office/officeart/2011/layout/HexagonRadial"/>
    <dgm:cxn modelId="{9CDBEDA7-B55C-4053-9DB7-0DE587751A0F}" type="presParOf" srcId="{A248E022-30AF-4252-8665-90DF58A07B0C}" destId="{AEDD39B0-42B8-4CB7-944B-27F28B8F5248}" srcOrd="0" destOrd="0" presId="urn:microsoft.com/office/officeart/2011/layout/HexagonRadial"/>
    <dgm:cxn modelId="{CC763041-21AC-4A1E-81EA-E15B80B5DDFE}" type="presParOf" srcId="{B0C100D4-62CB-45DB-9429-39A5D6F6BE16}" destId="{92366707-D453-4FF6-95B0-A2592D28D107}" srcOrd="6" destOrd="0" presId="urn:microsoft.com/office/officeart/2011/layout/HexagonRadial"/>
    <dgm:cxn modelId="{4B005918-7AB3-4F66-B1BC-7F31B7D4C7BA}" type="presParOf" srcId="{B0C100D4-62CB-45DB-9429-39A5D6F6BE16}" destId="{E709594C-1B48-49CB-93A1-C77D3AA7803F}" srcOrd="7" destOrd="0" presId="urn:microsoft.com/office/officeart/2011/layout/HexagonRadial"/>
    <dgm:cxn modelId="{C31CC900-F814-4B9B-8B4A-A201B774D23D}" type="presParOf" srcId="{E709594C-1B48-49CB-93A1-C77D3AA7803F}" destId="{9FF3AADC-ABDB-4FD6-A719-F22B318BA47D}" srcOrd="0" destOrd="0" presId="urn:microsoft.com/office/officeart/2011/layout/HexagonRadial"/>
    <dgm:cxn modelId="{C5913BF8-F18F-41DC-ACCD-390736B3295F}" type="presParOf" srcId="{B0C100D4-62CB-45DB-9429-39A5D6F6BE16}" destId="{CA9C12CE-30BF-47B5-B9FB-3774C451BA59}" srcOrd="8" destOrd="0" presId="urn:microsoft.com/office/officeart/2011/layout/HexagonRadial"/>
    <dgm:cxn modelId="{E4CE9035-D409-4A42-801B-D2C2A2FB6A0A}" type="presParOf" srcId="{B0C100D4-62CB-45DB-9429-39A5D6F6BE16}" destId="{33D68645-D050-4078-80C1-1FFA000297AB}" srcOrd="9" destOrd="0" presId="urn:microsoft.com/office/officeart/2011/layout/HexagonRadial"/>
    <dgm:cxn modelId="{030C9300-8CDC-420F-BB95-D9FCABF6181A}" type="presParOf" srcId="{33D68645-D050-4078-80C1-1FFA000297AB}" destId="{E7B1AE55-80A4-4243-9C46-06A9161F392C}" srcOrd="0" destOrd="0" presId="urn:microsoft.com/office/officeart/2011/layout/HexagonRadial"/>
    <dgm:cxn modelId="{A0C541D1-F747-4D69-AEFB-6F3108C1BEE1}" type="presParOf" srcId="{B0C100D4-62CB-45DB-9429-39A5D6F6BE16}" destId="{E5EA585B-6E56-45B8-81B2-A8D4D5D4DEA6}" srcOrd="10" destOrd="0" presId="urn:microsoft.com/office/officeart/2011/layout/HexagonRadial"/>
    <dgm:cxn modelId="{0130BE93-131F-41FD-9ABE-FCB4B8BBC996}" type="presParOf" srcId="{B0C100D4-62CB-45DB-9429-39A5D6F6BE16}" destId="{2F041555-BE1F-47F8-95B0-7B9F8C0AA421}" srcOrd="11" destOrd="0" presId="urn:microsoft.com/office/officeart/2011/layout/HexagonRadial"/>
    <dgm:cxn modelId="{00FF49B4-01D8-4E1B-9E94-C2EBEBF791F1}" type="presParOf" srcId="{2F041555-BE1F-47F8-95B0-7B9F8C0AA421}" destId="{4AA36E78-01A4-4D89-B615-B3BF11DDB791}" srcOrd="0" destOrd="0" presId="urn:microsoft.com/office/officeart/2011/layout/HexagonRadial"/>
    <dgm:cxn modelId="{01ADF69A-934E-4A0F-9054-DC6833E86AFB}" type="presParOf" srcId="{B0C100D4-62CB-45DB-9429-39A5D6F6BE16}" destId="{AA298DA0-65F3-4768-9F7C-72597C36599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52A54-D2B0-4735-B1A1-EBE36157FA79}">
      <dsp:nvSpPr>
        <dsp:cNvPr id="0" name=""/>
        <dsp:cNvSpPr/>
      </dsp:nvSpPr>
      <dsp:spPr>
        <a:xfrm rot="10800000">
          <a:off x="0" y="0"/>
          <a:ext cx="4111392" cy="455354"/>
        </a:xfrm>
        <a:prstGeom prst="trapezoid">
          <a:avLst>
            <a:gd name="adj" fmla="val 557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  <a:ea typeface="Zilla Slab SemiBold" panose="020B0604020202020204" charset="0"/>
            </a:rPr>
            <a:t>71%</a:t>
          </a:r>
        </a:p>
      </dsp:txBody>
      <dsp:txXfrm rot="-10800000">
        <a:off x="719493" y="0"/>
        <a:ext cx="2672404" cy="455354"/>
      </dsp:txXfrm>
    </dsp:sp>
    <dsp:sp modelId="{22CF44BF-6433-4F28-B7F6-5372C54A9288}">
      <dsp:nvSpPr>
        <dsp:cNvPr id="0" name=""/>
        <dsp:cNvSpPr/>
      </dsp:nvSpPr>
      <dsp:spPr>
        <a:xfrm rot="10800000">
          <a:off x="253789" y="455354"/>
          <a:ext cx="3603812" cy="455354"/>
        </a:xfrm>
        <a:prstGeom prst="trapezoid">
          <a:avLst>
            <a:gd name="adj" fmla="val 557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  <a:ea typeface="Zilla Slab SemiBold" panose="020B0604020202020204" charset="0"/>
            </a:rPr>
            <a:t>69%</a:t>
          </a:r>
        </a:p>
      </dsp:txBody>
      <dsp:txXfrm rot="-10800000">
        <a:off x="884456" y="455354"/>
        <a:ext cx="2342478" cy="455354"/>
      </dsp:txXfrm>
    </dsp:sp>
    <dsp:sp modelId="{36A4D81F-2995-4E82-894F-D89F15C6B17D}">
      <dsp:nvSpPr>
        <dsp:cNvPr id="0" name=""/>
        <dsp:cNvSpPr/>
      </dsp:nvSpPr>
      <dsp:spPr>
        <a:xfrm rot="10800000">
          <a:off x="507579" y="910708"/>
          <a:ext cx="3096233" cy="455354"/>
        </a:xfrm>
        <a:prstGeom prst="trapezoid">
          <a:avLst>
            <a:gd name="adj" fmla="val 557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  <a:ea typeface="Zilla Slab SemiBold" panose="020B0604020202020204" charset="0"/>
            </a:rPr>
            <a:t>67%</a:t>
          </a:r>
        </a:p>
      </dsp:txBody>
      <dsp:txXfrm rot="-10800000">
        <a:off x="1049420" y="910708"/>
        <a:ext cx="2012551" cy="455354"/>
      </dsp:txXfrm>
    </dsp:sp>
    <dsp:sp modelId="{C7120974-256F-4A99-8311-6A0170C7CA92}">
      <dsp:nvSpPr>
        <dsp:cNvPr id="0" name=""/>
        <dsp:cNvSpPr/>
      </dsp:nvSpPr>
      <dsp:spPr>
        <a:xfrm rot="10800000">
          <a:off x="761368" y="1366063"/>
          <a:ext cx="2588654" cy="455354"/>
        </a:xfrm>
        <a:prstGeom prst="trapezoid">
          <a:avLst>
            <a:gd name="adj" fmla="val 557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  <a:ea typeface="Zilla Slab SemiBold" panose="020B0604020202020204" charset="0"/>
            </a:rPr>
            <a:t>66%</a:t>
          </a:r>
        </a:p>
      </dsp:txBody>
      <dsp:txXfrm rot="-10800000">
        <a:off x="1214383" y="1366063"/>
        <a:ext cx="1682625" cy="455354"/>
      </dsp:txXfrm>
    </dsp:sp>
    <dsp:sp modelId="{DA80EEC6-D6B9-4F33-926F-CEC8956CB2E7}">
      <dsp:nvSpPr>
        <dsp:cNvPr id="0" name=""/>
        <dsp:cNvSpPr/>
      </dsp:nvSpPr>
      <dsp:spPr>
        <a:xfrm rot="10800000">
          <a:off x="1015158" y="1821417"/>
          <a:ext cx="2081074" cy="455354"/>
        </a:xfrm>
        <a:prstGeom prst="trapezoid">
          <a:avLst>
            <a:gd name="adj" fmla="val 5573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  <a:ea typeface="Zilla Slab SemiBold" panose="020B0604020202020204" charset="0"/>
            </a:rPr>
            <a:t>65%</a:t>
          </a:r>
        </a:p>
      </dsp:txBody>
      <dsp:txXfrm rot="-10800000">
        <a:off x="1379346" y="1821417"/>
        <a:ext cx="1352698" cy="455354"/>
      </dsp:txXfrm>
    </dsp:sp>
    <dsp:sp modelId="{93E9CF34-FB39-43AE-8138-8BD1FB12D803}">
      <dsp:nvSpPr>
        <dsp:cNvPr id="0" name=""/>
        <dsp:cNvSpPr/>
      </dsp:nvSpPr>
      <dsp:spPr>
        <a:xfrm rot="10800000">
          <a:off x="1268948" y="2276772"/>
          <a:ext cx="1573495" cy="455354"/>
        </a:xfrm>
        <a:prstGeom prst="trapezoid">
          <a:avLst>
            <a:gd name="adj" fmla="val 557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  <a:ea typeface="Zilla Slab SemiBold" panose="020B0604020202020204" charset="0"/>
            </a:rPr>
            <a:t>62%</a:t>
          </a:r>
        </a:p>
      </dsp:txBody>
      <dsp:txXfrm rot="-10800000">
        <a:off x="1544309" y="2276772"/>
        <a:ext cx="1022772" cy="455354"/>
      </dsp:txXfrm>
    </dsp:sp>
    <dsp:sp modelId="{E907E05F-B21C-4404-A4E0-3E8C53602222}">
      <dsp:nvSpPr>
        <dsp:cNvPr id="0" name=""/>
        <dsp:cNvSpPr/>
      </dsp:nvSpPr>
      <dsp:spPr>
        <a:xfrm rot="10800000">
          <a:off x="1522737" y="2732126"/>
          <a:ext cx="1065916" cy="455354"/>
        </a:xfrm>
        <a:prstGeom prst="trapezoid">
          <a:avLst>
            <a:gd name="adj" fmla="val 557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  <a:ea typeface="Zilla Slab SemiBold" panose="020B0604020202020204" charset="0"/>
            </a:rPr>
            <a:t>61%</a:t>
          </a:r>
        </a:p>
      </dsp:txBody>
      <dsp:txXfrm rot="-10800000">
        <a:off x="1709273" y="2732126"/>
        <a:ext cx="692845" cy="455354"/>
      </dsp:txXfrm>
    </dsp:sp>
    <dsp:sp modelId="{E98B5322-AB4C-4735-9EE8-982CE54D54D5}">
      <dsp:nvSpPr>
        <dsp:cNvPr id="0" name=""/>
        <dsp:cNvSpPr/>
      </dsp:nvSpPr>
      <dsp:spPr>
        <a:xfrm rot="10800000">
          <a:off x="1748610" y="3187481"/>
          <a:ext cx="614170" cy="500889"/>
        </a:xfrm>
        <a:prstGeom prst="trapezoid">
          <a:avLst>
            <a:gd name="adj" fmla="val 557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Black" panose="020B0A04020102020204" pitchFamily="34" charset="0"/>
              <a:ea typeface="Zilla Slab SemiBold" panose="020B0604020202020204" charset="0"/>
            </a:rPr>
            <a:t>60%</a:t>
          </a:r>
        </a:p>
      </dsp:txBody>
      <dsp:txXfrm rot="-10800000">
        <a:off x="1748610" y="3187481"/>
        <a:ext cx="614170" cy="500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2EDCF-B987-4B67-A2AB-8EDF97026218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006600"/>
              </a:solidFill>
              <a:latin typeface="Arial Black" panose="020B0A04020102020204" pitchFamily="34" charset="0"/>
            </a:rPr>
            <a:t>Cohort Groups</a:t>
          </a:r>
        </a:p>
      </dsp:txBody>
      <dsp:txXfrm>
        <a:off x="2490752" y="1549923"/>
        <a:ext cx="1114106" cy="963746"/>
      </dsp:txXfrm>
    </dsp:sp>
    <dsp:sp modelId="{3CB9EDCF-7F3B-4C26-9D4E-D1CC98CCE443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348BC-DE7E-4C9C-80A3-3BF22EB3A532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006600"/>
              </a:solidFill>
              <a:latin typeface="Arial Black" panose="020B0A04020102020204" pitchFamily="34" charset="0"/>
            </a:rPr>
            <a:t>More Student Engagement Activities</a:t>
          </a:r>
        </a:p>
      </dsp:txBody>
      <dsp:txXfrm>
        <a:off x="2594415" y="195784"/>
        <a:ext cx="912982" cy="789836"/>
      </dsp:txXfrm>
    </dsp:sp>
    <dsp:sp modelId="{AEDD39B0-42B8-4CB7-944B-27F28B8F5248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BC79D-73FA-4B89-B9C5-F08DCFAE4480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006600"/>
              </a:solidFill>
              <a:latin typeface="Arial Black" panose="020B0A04020102020204" pitchFamily="34" charset="0"/>
            </a:rPr>
            <a:t>More Flexible Course Scheduling</a:t>
          </a:r>
        </a:p>
      </dsp:txBody>
      <dsp:txXfrm>
        <a:off x="3846830" y="922427"/>
        <a:ext cx="912982" cy="789836"/>
      </dsp:txXfrm>
    </dsp:sp>
    <dsp:sp modelId="{9FF3AADC-ABDB-4FD6-A719-F22B318BA47D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66707-D453-4FF6-95B0-A2592D28D107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006600"/>
              </a:solidFill>
              <a:latin typeface="Arial Black" panose="020B0A04020102020204" pitchFamily="34" charset="0"/>
            </a:rPr>
            <a:t>More Seamless Registration Process</a:t>
          </a:r>
        </a:p>
      </dsp:txBody>
      <dsp:txXfrm>
        <a:off x="3846830" y="2350923"/>
        <a:ext cx="912982" cy="789836"/>
      </dsp:txXfrm>
    </dsp:sp>
    <dsp:sp modelId="{E7B1AE55-80A4-4243-9C46-06A9161F392C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C12CE-30BF-47B5-B9FB-3774C451BA59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3956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90" kern="1200" dirty="0">
              <a:solidFill>
                <a:srgbClr val="006600"/>
              </a:solidFill>
              <a:latin typeface="Arial Black" panose="020B0A04020102020204" pitchFamily="34" charset="0"/>
            </a:rPr>
            <a:t>Specialized Support Based Upon Demographics</a:t>
          </a:r>
        </a:p>
      </dsp:txBody>
      <dsp:txXfrm>
        <a:off x="2594415" y="3078379"/>
        <a:ext cx="912982" cy="789836"/>
      </dsp:txXfrm>
    </dsp:sp>
    <dsp:sp modelId="{4AA36E78-01A4-4D89-B615-B3BF11DDB791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A585B-6E56-45B8-81B2-A8D4D5D4DEA6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006600"/>
              </a:solidFill>
              <a:latin typeface="Arial Black" panose="020B0A04020102020204" pitchFamily="34" charset="0"/>
            </a:rPr>
            <a:t>More Timely Feedback from Instructors</a:t>
          </a:r>
        </a:p>
      </dsp:txBody>
      <dsp:txXfrm>
        <a:off x="1336187" y="2351736"/>
        <a:ext cx="912982" cy="789836"/>
      </dsp:txXfrm>
    </dsp:sp>
    <dsp:sp modelId="{AA298DA0-65F3-4768-9F7C-72597C365998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006600"/>
              </a:solidFill>
              <a:latin typeface="Arial Black" panose="020B0A04020102020204" pitchFamily="34" charset="0"/>
            </a:rPr>
            <a:t>More Proactive with Endangered Students</a:t>
          </a:r>
        </a:p>
      </dsp:txBody>
      <dsp:txXfrm>
        <a:off x="1336187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89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65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875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116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78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874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U.S. Department of Education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031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Individual State Department’s of </a:t>
            </a:r>
            <a:r>
              <a:rPr lang="en-US"/>
              <a:t>Higher Education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560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492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809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299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02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Dr. Nathan </a:t>
            </a:r>
            <a:r>
              <a:rPr lang="en-US" dirty="0" err="1"/>
              <a:t>Grawe</a:t>
            </a:r>
            <a:r>
              <a:rPr lang="en-US" dirty="0"/>
              <a:t>, Carleton College, 2012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061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056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843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U.S. Department of Education website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2023 Higher Education Study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43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17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807700"/>
            <a:ext cx="7433400" cy="15282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_1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88FF-F240-4F53-B57C-2D80EA48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B26D6-9D75-4517-9C5D-917D7398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DE5B6-F6F9-46A3-A149-828AC4D9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295B-0D20-48AC-A06B-D0F917CA4662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461CC-1466-4DFF-99EE-E0AA68F1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468C4-C937-45B6-923F-BD5D8344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05D3-86D9-4A18-9F58-F070D6B8B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BCF6A7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17250" y="0"/>
            <a:ext cx="8726757" cy="5143976"/>
          </a:xfrm>
          <a:custGeom>
            <a:avLst/>
            <a:gdLst/>
            <a:ahLst/>
            <a:cxnLst/>
            <a:rect l="l" t="t" r="r" b="b"/>
            <a:pathLst>
              <a:path w="11635676" h="6858634" extrusionOk="0">
                <a:moveTo>
                  <a:pt x="7628128" y="0"/>
                </a:moveTo>
                <a:lnTo>
                  <a:pt x="7355078" y="0"/>
                </a:lnTo>
                <a:lnTo>
                  <a:pt x="7484682" y="136335"/>
                </a:lnTo>
                <a:close/>
                <a:moveTo>
                  <a:pt x="4694428" y="0"/>
                </a:moveTo>
                <a:lnTo>
                  <a:pt x="4413060" y="0"/>
                </a:lnTo>
                <a:lnTo>
                  <a:pt x="4546410" y="140399"/>
                </a:lnTo>
                <a:close/>
                <a:moveTo>
                  <a:pt x="6161278" y="0"/>
                </a:moveTo>
                <a:lnTo>
                  <a:pt x="5884164" y="0"/>
                </a:lnTo>
                <a:lnTo>
                  <a:pt x="6015609" y="138367"/>
                </a:lnTo>
                <a:close/>
                <a:moveTo>
                  <a:pt x="10561828" y="0"/>
                </a:moveTo>
                <a:lnTo>
                  <a:pt x="10296970" y="0"/>
                </a:lnTo>
                <a:lnTo>
                  <a:pt x="10422826" y="132271"/>
                </a:lnTo>
                <a:close/>
                <a:moveTo>
                  <a:pt x="9094978" y="0"/>
                </a:moveTo>
                <a:lnTo>
                  <a:pt x="8825992" y="0"/>
                </a:lnTo>
                <a:lnTo>
                  <a:pt x="8953627" y="134303"/>
                </a:lnTo>
                <a:close/>
                <a:moveTo>
                  <a:pt x="1760347" y="0"/>
                </a:moveTo>
                <a:lnTo>
                  <a:pt x="1471041" y="0"/>
                </a:lnTo>
                <a:lnTo>
                  <a:pt x="1608328" y="144463"/>
                </a:lnTo>
                <a:close/>
                <a:moveTo>
                  <a:pt x="11635676" y="0"/>
                </a:moveTo>
                <a:lnTo>
                  <a:pt x="10939907" y="0"/>
                </a:lnTo>
                <a:lnTo>
                  <a:pt x="11110087" y="179134"/>
                </a:lnTo>
                <a:lnTo>
                  <a:pt x="10772076" y="500126"/>
                </a:lnTo>
                <a:lnTo>
                  <a:pt x="10945241" y="682371"/>
                </a:lnTo>
                <a:lnTo>
                  <a:pt x="10162476" y="729679"/>
                </a:lnTo>
                <a:lnTo>
                  <a:pt x="10244074" y="0"/>
                </a:lnTo>
                <a:lnTo>
                  <a:pt x="9468866" y="0"/>
                </a:lnTo>
                <a:lnTo>
                  <a:pt x="9641015" y="181166"/>
                </a:lnTo>
                <a:lnTo>
                  <a:pt x="9303258" y="502158"/>
                </a:lnTo>
                <a:lnTo>
                  <a:pt x="9476422" y="684403"/>
                </a:lnTo>
                <a:lnTo>
                  <a:pt x="8693341" y="731711"/>
                </a:lnTo>
                <a:lnTo>
                  <a:pt x="8775192" y="0"/>
                </a:lnTo>
                <a:lnTo>
                  <a:pt x="7997825" y="0"/>
                </a:lnTo>
                <a:lnTo>
                  <a:pt x="8171942" y="183198"/>
                </a:lnTo>
                <a:lnTo>
                  <a:pt x="7834186" y="504190"/>
                </a:lnTo>
                <a:lnTo>
                  <a:pt x="8007287" y="686435"/>
                </a:lnTo>
                <a:lnTo>
                  <a:pt x="7224268" y="733743"/>
                </a:lnTo>
                <a:lnTo>
                  <a:pt x="7306374" y="0"/>
                </a:lnTo>
                <a:lnTo>
                  <a:pt x="6548374" y="0"/>
                </a:lnTo>
                <a:lnTo>
                  <a:pt x="6528245" y="1207"/>
                </a:lnTo>
                <a:lnTo>
                  <a:pt x="6528245" y="0"/>
                </a:lnTo>
                <a:lnTo>
                  <a:pt x="6526720" y="0"/>
                </a:lnTo>
                <a:lnTo>
                  <a:pt x="6527864" y="1207"/>
                </a:lnTo>
                <a:lnTo>
                  <a:pt x="6527864" y="1207"/>
                </a:lnTo>
                <a:lnTo>
                  <a:pt x="6702552" y="184976"/>
                </a:lnTo>
                <a:lnTo>
                  <a:pt x="6365177" y="506222"/>
                </a:lnTo>
                <a:lnTo>
                  <a:pt x="6538341" y="688467"/>
                </a:lnTo>
                <a:lnTo>
                  <a:pt x="5755259" y="735775"/>
                </a:lnTo>
                <a:lnTo>
                  <a:pt x="5837492" y="0"/>
                </a:lnTo>
                <a:lnTo>
                  <a:pt x="5112893" y="0"/>
                </a:lnTo>
                <a:lnTo>
                  <a:pt x="5059109" y="3239"/>
                </a:lnTo>
                <a:lnTo>
                  <a:pt x="5059490" y="0"/>
                </a:lnTo>
                <a:lnTo>
                  <a:pt x="5055807" y="0"/>
                </a:lnTo>
                <a:lnTo>
                  <a:pt x="5058918" y="3239"/>
                </a:lnTo>
                <a:lnTo>
                  <a:pt x="5058918" y="3239"/>
                </a:lnTo>
                <a:lnTo>
                  <a:pt x="5233607" y="187008"/>
                </a:lnTo>
                <a:lnTo>
                  <a:pt x="4895977" y="508000"/>
                </a:lnTo>
                <a:lnTo>
                  <a:pt x="5069142" y="690245"/>
                </a:lnTo>
                <a:lnTo>
                  <a:pt x="4286060" y="737553"/>
                </a:lnTo>
                <a:lnTo>
                  <a:pt x="4368673" y="0"/>
                </a:lnTo>
                <a:lnTo>
                  <a:pt x="3677412" y="0"/>
                </a:lnTo>
                <a:lnTo>
                  <a:pt x="3590227" y="5271"/>
                </a:lnTo>
                <a:lnTo>
                  <a:pt x="3590861" y="0"/>
                </a:lnTo>
                <a:lnTo>
                  <a:pt x="3584956" y="0"/>
                </a:lnTo>
                <a:lnTo>
                  <a:pt x="3590036" y="5271"/>
                </a:lnTo>
                <a:lnTo>
                  <a:pt x="3590036" y="5271"/>
                </a:lnTo>
                <a:lnTo>
                  <a:pt x="3764661" y="189040"/>
                </a:lnTo>
                <a:lnTo>
                  <a:pt x="3426905" y="510286"/>
                </a:lnTo>
                <a:lnTo>
                  <a:pt x="3600069" y="692531"/>
                </a:lnTo>
                <a:lnTo>
                  <a:pt x="2816987" y="739839"/>
                </a:lnTo>
                <a:lnTo>
                  <a:pt x="2899791" y="0"/>
                </a:lnTo>
                <a:lnTo>
                  <a:pt x="2241931" y="0"/>
                </a:lnTo>
                <a:lnTo>
                  <a:pt x="2120964" y="7303"/>
                </a:lnTo>
                <a:lnTo>
                  <a:pt x="2121789" y="0"/>
                </a:lnTo>
                <a:lnTo>
                  <a:pt x="2113788" y="0"/>
                </a:lnTo>
                <a:lnTo>
                  <a:pt x="2120710" y="7303"/>
                </a:lnTo>
                <a:lnTo>
                  <a:pt x="2120710" y="7303"/>
                </a:lnTo>
                <a:lnTo>
                  <a:pt x="2295335" y="191072"/>
                </a:lnTo>
                <a:lnTo>
                  <a:pt x="1957832" y="512318"/>
                </a:lnTo>
                <a:lnTo>
                  <a:pt x="2130997" y="694563"/>
                </a:lnTo>
                <a:lnTo>
                  <a:pt x="1347915" y="741871"/>
                </a:lnTo>
                <a:lnTo>
                  <a:pt x="1431227" y="0"/>
                </a:lnTo>
                <a:lnTo>
                  <a:pt x="806513" y="0"/>
                </a:lnTo>
                <a:lnTo>
                  <a:pt x="651891" y="9335"/>
                </a:lnTo>
                <a:lnTo>
                  <a:pt x="652907" y="0"/>
                </a:lnTo>
                <a:lnTo>
                  <a:pt x="642747" y="0"/>
                </a:lnTo>
                <a:lnTo>
                  <a:pt x="651637" y="9335"/>
                </a:lnTo>
                <a:lnTo>
                  <a:pt x="651637" y="9335"/>
                </a:lnTo>
                <a:lnTo>
                  <a:pt x="826326" y="193104"/>
                </a:lnTo>
                <a:lnTo>
                  <a:pt x="488760" y="514350"/>
                </a:lnTo>
                <a:lnTo>
                  <a:pt x="835216" y="879030"/>
                </a:lnTo>
                <a:lnTo>
                  <a:pt x="1173036" y="558038"/>
                </a:lnTo>
                <a:lnTo>
                  <a:pt x="1347661" y="742188"/>
                </a:lnTo>
                <a:lnTo>
                  <a:pt x="1347661" y="742188"/>
                </a:lnTo>
                <a:lnTo>
                  <a:pt x="1522349" y="926338"/>
                </a:lnTo>
                <a:lnTo>
                  <a:pt x="1184529" y="1247267"/>
                </a:lnTo>
                <a:lnTo>
                  <a:pt x="1531049" y="1611948"/>
                </a:lnTo>
                <a:lnTo>
                  <a:pt x="1869377" y="1290574"/>
                </a:lnTo>
                <a:lnTo>
                  <a:pt x="2044002" y="1474407"/>
                </a:lnTo>
                <a:lnTo>
                  <a:pt x="2044002" y="1474407"/>
                </a:lnTo>
                <a:lnTo>
                  <a:pt x="2218690" y="1658557"/>
                </a:lnTo>
                <a:lnTo>
                  <a:pt x="1880870" y="1979486"/>
                </a:lnTo>
                <a:lnTo>
                  <a:pt x="2227390" y="2344166"/>
                </a:lnTo>
                <a:lnTo>
                  <a:pt x="2565210" y="2023237"/>
                </a:lnTo>
                <a:lnTo>
                  <a:pt x="2739835" y="2207006"/>
                </a:lnTo>
                <a:lnTo>
                  <a:pt x="2739835" y="2207006"/>
                </a:lnTo>
                <a:lnTo>
                  <a:pt x="2914523" y="2390839"/>
                </a:lnTo>
                <a:lnTo>
                  <a:pt x="2576703" y="2711768"/>
                </a:lnTo>
                <a:lnTo>
                  <a:pt x="2923477" y="3076575"/>
                </a:lnTo>
                <a:lnTo>
                  <a:pt x="3261106" y="2755900"/>
                </a:lnTo>
                <a:lnTo>
                  <a:pt x="3435731" y="2939669"/>
                </a:lnTo>
                <a:lnTo>
                  <a:pt x="3435731" y="2939669"/>
                </a:lnTo>
                <a:lnTo>
                  <a:pt x="3610420" y="3123438"/>
                </a:lnTo>
                <a:lnTo>
                  <a:pt x="3272727" y="3444431"/>
                </a:lnTo>
                <a:lnTo>
                  <a:pt x="3619246" y="3809111"/>
                </a:lnTo>
                <a:lnTo>
                  <a:pt x="3957066" y="3488119"/>
                </a:lnTo>
                <a:lnTo>
                  <a:pt x="4131691" y="3672269"/>
                </a:lnTo>
                <a:lnTo>
                  <a:pt x="4131691" y="3672269"/>
                </a:lnTo>
                <a:lnTo>
                  <a:pt x="4306380" y="3856419"/>
                </a:lnTo>
                <a:lnTo>
                  <a:pt x="3968560" y="4177347"/>
                </a:lnTo>
                <a:lnTo>
                  <a:pt x="4315079" y="4542028"/>
                </a:lnTo>
                <a:lnTo>
                  <a:pt x="4652899" y="4221099"/>
                </a:lnTo>
                <a:lnTo>
                  <a:pt x="4827524" y="4405249"/>
                </a:lnTo>
                <a:lnTo>
                  <a:pt x="4827524" y="4405249"/>
                </a:lnTo>
                <a:lnTo>
                  <a:pt x="5002213" y="4589399"/>
                </a:lnTo>
                <a:lnTo>
                  <a:pt x="4664393" y="4910328"/>
                </a:lnTo>
                <a:lnTo>
                  <a:pt x="5010912" y="5275009"/>
                </a:lnTo>
                <a:lnTo>
                  <a:pt x="5349177" y="4953000"/>
                </a:lnTo>
                <a:lnTo>
                  <a:pt x="5523802" y="5137150"/>
                </a:lnTo>
                <a:lnTo>
                  <a:pt x="5523802" y="5137150"/>
                </a:lnTo>
                <a:lnTo>
                  <a:pt x="5698427" y="5321300"/>
                </a:lnTo>
                <a:lnTo>
                  <a:pt x="5360607" y="5642293"/>
                </a:lnTo>
                <a:lnTo>
                  <a:pt x="5707126" y="6006973"/>
                </a:lnTo>
                <a:lnTo>
                  <a:pt x="6044883" y="5685981"/>
                </a:lnTo>
                <a:lnTo>
                  <a:pt x="6219571" y="5870131"/>
                </a:lnTo>
                <a:lnTo>
                  <a:pt x="6219571" y="5870131"/>
                </a:lnTo>
                <a:lnTo>
                  <a:pt x="6394259" y="6053963"/>
                </a:lnTo>
                <a:lnTo>
                  <a:pt x="6056440" y="6374892"/>
                </a:lnTo>
                <a:lnTo>
                  <a:pt x="6402959" y="6739573"/>
                </a:lnTo>
                <a:lnTo>
                  <a:pt x="6740716" y="6418644"/>
                </a:lnTo>
                <a:lnTo>
                  <a:pt x="6915404" y="6602794"/>
                </a:lnTo>
                <a:lnTo>
                  <a:pt x="6915404" y="6602794"/>
                </a:lnTo>
                <a:lnTo>
                  <a:pt x="7090029" y="6786944"/>
                </a:lnTo>
                <a:lnTo>
                  <a:pt x="7014972" y="6858000"/>
                </a:lnTo>
                <a:lnTo>
                  <a:pt x="7665403" y="6858000"/>
                </a:lnTo>
                <a:lnTo>
                  <a:pt x="7699312" y="6554915"/>
                </a:lnTo>
                <a:lnTo>
                  <a:pt x="7872476" y="6737096"/>
                </a:lnTo>
                <a:lnTo>
                  <a:pt x="8210296" y="6416167"/>
                </a:lnTo>
                <a:lnTo>
                  <a:pt x="8384921" y="6600000"/>
                </a:lnTo>
                <a:lnTo>
                  <a:pt x="8384921" y="6600000"/>
                </a:lnTo>
                <a:lnTo>
                  <a:pt x="8559609" y="6783832"/>
                </a:lnTo>
                <a:lnTo>
                  <a:pt x="8481885" y="6858000"/>
                </a:lnTo>
                <a:lnTo>
                  <a:pt x="9134284" y="6858000"/>
                </a:lnTo>
                <a:lnTo>
                  <a:pt x="9168447" y="6553200"/>
                </a:lnTo>
                <a:lnTo>
                  <a:pt x="9341548" y="6735381"/>
                </a:lnTo>
                <a:lnTo>
                  <a:pt x="9679369" y="6414453"/>
                </a:lnTo>
                <a:lnTo>
                  <a:pt x="9853994" y="6598285"/>
                </a:lnTo>
                <a:lnTo>
                  <a:pt x="9853994" y="6598285"/>
                </a:lnTo>
                <a:lnTo>
                  <a:pt x="10028682" y="6782435"/>
                </a:lnTo>
                <a:lnTo>
                  <a:pt x="9948672" y="6858635"/>
                </a:lnTo>
                <a:lnTo>
                  <a:pt x="10602722" y="6858635"/>
                </a:lnTo>
                <a:lnTo>
                  <a:pt x="10637075" y="6551486"/>
                </a:lnTo>
                <a:lnTo>
                  <a:pt x="10810240" y="6733668"/>
                </a:lnTo>
                <a:lnTo>
                  <a:pt x="11147996" y="6412738"/>
                </a:lnTo>
                <a:lnTo>
                  <a:pt x="11322621" y="6596888"/>
                </a:lnTo>
                <a:lnTo>
                  <a:pt x="11322621" y="6596888"/>
                </a:lnTo>
                <a:lnTo>
                  <a:pt x="11497246" y="6781038"/>
                </a:lnTo>
                <a:lnTo>
                  <a:pt x="11415776" y="6858000"/>
                </a:lnTo>
                <a:lnTo>
                  <a:pt x="11635676" y="6858000"/>
                </a:lnTo>
                <a:lnTo>
                  <a:pt x="11635676" y="6577013"/>
                </a:lnTo>
                <a:lnTo>
                  <a:pt x="11323320" y="6596063"/>
                </a:lnTo>
                <a:lnTo>
                  <a:pt x="11410569" y="5816600"/>
                </a:lnTo>
                <a:lnTo>
                  <a:pt x="11583733" y="5998845"/>
                </a:lnTo>
                <a:lnTo>
                  <a:pt x="11635676" y="5949442"/>
                </a:lnTo>
                <a:lnTo>
                  <a:pt x="11635676" y="5114608"/>
                </a:lnTo>
                <a:lnTo>
                  <a:pt x="11400345" y="5128832"/>
                </a:lnTo>
                <a:lnTo>
                  <a:pt x="11487595" y="4349179"/>
                </a:lnTo>
                <a:lnTo>
                  <a:pt x="11635676" y="4505008"/>
                </a:lnTo>
                <a:lnTo>
                  <a:pt x="11635676" y="3861372"/>
                </a:lnTo>
                <a:lnTo>
                  <a:pt x="11314240" y="4166743"/>
                </a:lnTo>
                <a:lnTo>
                  <a:pt x="11487404" y="4348988"/>
                </a:lnTo>
                <a:lnTo>
                  <a:pt x="10704322" y="4396296"/>
                </a:lnTo>
                <a:lnTo>
                  <a:pt x="10791634" y="3616706"/>
                </a:lnTo>
                <a:lnTo>
                  <a:pt x="10964735" y="3798951"/>
                </a:lnTo>
                <a:lnTo>
                  <a:pt x="11302556" y="3477959"/>
                </a:lnTo>
                <a:lnTo>
                  <a:pt x="11477181" y="3661791"/>
                </a:lnTo>
                <a:lnTo>
                  <a:pt x="11477181" y="3661791"/>
                </a:lnTo>
                <a:lnTo>
                  <a:pt x="11635676" y="3828606"/>
                </a:lnTo>
                <a:lnTo>
                  <a:pt x="11635676" y="3652203"/>
                </a:lnTo>
                <a:lnTo>
                  <a:pt x="11477434" y="3661791"/>
                </a:lnTo>
                <a:lnTo>
                  <a:pt x="11564683" y="2882138"/>
                </a:lnTo>
                <a:lnTo>
                  <a:pt x="11635676" y="2956878"/>
                </a:lnTo>
                <a:lnTo>
                  <a:pt x="11635676" y="2467483"/>
                </a:lnTo>
                <a:lnTo>
                  <a:pt x="11391329" y="2699703"/>
                </a:lnTo>
                <a:lnTo>
                  <a:pt x="11564493" y="2881948"/>
                </a:lnTo>
                <a:lnTo>
                  <a:pt x="10781411" y="2929255"/>
                </a:lnTo>
                <a:lnTo>
                  <a:pt x="10868660" y="2149602"/>
                </a:lnTo>
                <a:lnTo>
                  <a:pt x="11041824" y="2331847"/>
                </a:lnTo>
                <a:lnTo>
                  <a:pt x="11379581" y="2010918"/>
                </a:lnTo>
                <a:lnTo>
                  <a:pt x="11554206" y="2194687"/>
                </a:lnTo>
                <a:lnTo>
                  <a:pt x="11554206" y="2194687"/>
                </a:lnTo>
                <a:lnTo>
                  <a:pt x="11635676" y="2280412"/>
                </a:lnTo>
                <a:lnTo>
                  <a:pt x="11635676" y="2189798"/>
                </a:lnTo>
                <a:lnTo>
                  <a:pt x="11554460" y="2194687"/>
                </a:lnTo>
                <a:lnTo>
                  <a:pt x="11635676" y="1469009"/>
                </a:lnTo>
                <a:lnTo>
                  <a:pt x="11635676" y="1415225"/>
                </a:lnTo>
                <a:lnTo>
                  <a:pt x="10858436" y="1462215"/>
                </a:lnTo>
                <a:lnTo>
                  <a:pt x="10945685" y="682562"/>
                </a:lnTo>
                <a:lnTo>
                  <a:pt x="11118850" y="864807"/>
                </a:lnTo>
                <a:lnTo>
                  <a:pt x="11456607" y="543814"/>
                </a:lnTo>
                <a:lnTo>
                  <a:pt x="11631295" y="727964"/>
                </a:lnTo>
                <a:lnTo>
                  <a:pt x="11631295" y="727964"/>
                </a:lnTo>
                <a:lnTo>
                  <a:pt x="11635486" y="732409"/>
                </a:lnTo>
                <a:lnTo>
                  <a:pt x="11635486" y="727520"/>
                </a:lnTo>
                <a:lnTo>
                  <a:pt x="11631295" y="727520"/>
                </a:lnTo>
                <a:lnTo>
                  <a:pt x="11635486" y="690245"/>
                </a:lnTo>
                <a:close/>
                <a:moveTo>
                  <a:pt x="9476676" y="684594"/>
                </a:moveTo>
                <a:lnTo>
                  <a:pt x="9649841" y="866838"/>
                </a:lnTo>
                <a:lnTo>
                  <a:pt x="9987534" y="546100"/>
                </a:lnTo>
                <a:lnTo>
                  <a:pt x="10162159" y="730250"/>
                </a:lnTo>
                <a:lnTo>
                  <a:pt x="10162159" y="730250"/>
                </a:lnTo>
                <a:lnTo>
                  <a:pt x="10336784" y="914083"/>
                </a:lnTo>
                <a:lnTo>
                  <a:pt x="9999028" y="1235012"/>
                </a:lnTo>
                <a:lnTo>
                  <a:pt x="10172192" y="1417257"/>
                </a:lnTo>
                <a:lnTo>
                  <a:pt x="9389110" y="1464628"/>
                </a:lnTo>
                <a:close/>
                <a:moveTo>
                  <a:pt x="10095420" y="2883980"/>
                </a:moveTo>
                <a:lnTo>
                  <a:pt x="9312402" y="2931287"/>
                </a:lnTo>
                <a:lnTo>
                  <a:pt x="9399651" y="2151634"/>
                </a:lnTo>
                <a:lnTo>
                  <a:pt x="9572752" y="2333879"/>
                </a:lnTo>
                <a:lnTo>
                  <a:pt x="9910572" y="2012950"/>
                </a:lnTo>
                <a:lnTo>
                  <a:pt x="10085197" y="2196719"/>
                </a:lnTo>
                <a:lnTo>
                  <a:pt x="10085197" y="2196719"/>
                </a:lnTo>
                <a:lnTo>
                  <a:pt x="10259885" y="2380552"/>
                </a:lnTo>
                <a:lnTo>
                  <a:pt x="9922066" y="2701481"/>
                </a:lnTo>
                <a:close/>
                <a:moveTo>
                  <a:pt x="10018395" y="4350830"/>
                </a:moveTo>
                <a:lnTo>
                  <a:pt x="9235376" y="4398328"/>
                </a:lnTo>
                <a:lnTo>
                  <a:pt x="9322625" y="3618738"/>
                </a:lnTo>
                <a:lnTo>
                  <a:pt x="9495790" y="3800983"/>
                </a:lnTo>
                <a:lnTo>
                  <a:pt x="9833420" y="3479800"/>
                </a:lnTo>
                <a:lnTo>
                  <a:pt x="10008108" y="3663950"/>
                </a:lnTo>
                <a:lnTo>
                  <a:pt x="10008108" y="3663950"/>
                </a:lnTo>
                <a:lnTo>
                  <a:pt x="10182796" y="3848100"/>
                </a:lnTo>
                <a:lnTo>
                  <a:pt x="9844976" y="4168775"/>
                </a:lnTo>
                <a:close/>
                <a:moveTo>
                  <a:pt x="9245283" y="5085588"/>
                </a:moveTo>
                <a:lnTo>
                  <a:pt x="8462200" y="5132896"/>
                </a:lnTo>
                <a:lnTo>
                  <a:pt x="8549576" y="4353243"/>
                </a:lnTo>
                <a:lnTo>
                  <a:pt x="8722741" y="4535488"/>
                </a:lnTo>
                <a:lnTo>
                  <a:pt x="9060497" y="4214559"/>
                </a:lnTo>
                <a:lnTo>
                  <a:pt x="9235376" y="4398391"/>
                </a:lnTo>
                <a:lnTo>
                  <a:pt x="9235376" y="4398391"/>
                </a:lnTo>
                <a:lnTo>
                  <a:pt x="9410001" y="4582224"/>
                </a:lnTo>
                <a:lnTo>
                  <a:pt x="9072245" y="4903153"/>
                </a:lnTo>
                <a:close/>
                <a:moveTo>
                  <a:pt x="7776210" y="5087620"/>
                </a:moveTo>
                <a:lnTo>
                  <a:pt x="6993128" y="5134928"/>
                </a:lnTo>
                <a:lnTo>
                  <a:pt x="7080377" y="4355275"/>
                </a:lnTo>
                <a:lnTo>
                  <a:pt x="7253542" y="4537520"/>
                </a:lnTo>
                <a:lnTo>
                  <a:pt x="7591298" y="4216400"/>
                </a:lnTo>
                <a:lnTo>
                  <a:pt x="7765923" y="4400550"/>
                </a:lnTo>
                <a:lnTo>
                  <a:pt x="7765923" y="4400550"/>
                </a:lnTo>
                <a:lnTo>
                  <a:pt x="7940548" y="4584700"/>
                </a:lnTo>
                <a:lnTo>
                  <a:pt x="7602792" y="4905629"/>
                </a:lnTo>
                <a:close/>
                <a:moveTo>
                  <a:pt x="5688140" y="2890076"/>
                </a:moveTo>
                <a:lnTo>
                  <a:pt x="4905058" y="2937383"/>
                </a:lnTo>
                <a:lnTo>
                  <a:pt x="4992307" y="2157730"/>
                </a:lnTo>
                <a:lnTo>
                  <a:pt x="5165471" y="2339975"/>
                </a:lnTo>
                <a:lnTo>
                  <a:pt x="5503228" y="2019300"/>
                </a:lnTo>
                <a:lnTo>
                  <a:pt x="5677916" y="2203069"/>
                </a:lnTo>
                <a:lnTo>
                  <a:pt x="5677916" y="2203069"/>
                </a:lnTo>
                <a:lnTo>
                  <a:pt x="5852541" y="2386902"/>
                </a:lnTo>
                <a:lnTo>
                  <a:pt x="5514785" y="2707831"/>
                </a:lnTo>
                <a:close/>
                <a:moveTo>
                  <a:pt x="5688140" y="2890076"/>
                </a:moveTo>
                <a:lnTo>
                  <a:pt x="5861304" y="3072321"/>
                </a:lnTo>
                <a:lnTo>
                  <a:pt x="6199061" y="2751392"/>
                </a:lnTo>
                <a:lnTo>
                  <a:pt x="6373686" y="2935161"/>
                </a:lnTo>
                <a:lnTo>
                  <a:pt x="6373686" y="2935161"/>
                </a:lnTo>
                <a:lnTo>
                  <a:pt x="6548311" y="3118930"/>
                </a:lnTo>
                <a:lnTo>
                  <a:pt x="6210554" y="3439922"/>
                </a:lnTo>
                <a:lnTo>
                  <a:pt x="6384227" y="3622548"/>
                </a:lnTo>
                <a:lnTo>
                  <a:pt x="5601145" y="3669919"/>
                </a:lnTo>
                <a:close/>
                <a:moveTo>
                  <a:pt x="9322118" y="3618294"/>
                </a:moveTo>
                <a:lnTo>
                  <a:pt x="8539035" y="3665665"/>
                </a:lnTo>
                <a:lnTo>
                  <a:pt x="8626284" y="2886012"/>
                </a:lnTo>
                <a:lnTo>
                  <a:pt x="8799449" y="3068257"/>
                </a:lnTo>
                <a:lnTo>
                  <a:pt x="9137206" y="2747328"/>
                </a:lnTo>
                <a:lnTo>
                  <a:pt x="9311894" y="2931097"/>
                </a:lnTo>
                <a:lnTo>
                  <a:pt x="9311894" y="2931097"/>
                </a:lnTo>
                <a:lnTo>
                  <a:pt x="9486583" y="3114866"/>
                </a:lnTo>
                <a:lnTo>
                  <a:pt x="9148762" y="3435858"/>
                </a:lnTo>
                <a:close/>
                <a:moveTo>
                  <a:pt x="8452930" y="2703894"/>
                </a:moveTo>
                <a:lnTo>
                  <a:pt x="8626094" y="2886139"/>
                </a:lnTo>
                <a:lnTo>
                  <a:pt x="7843012" y="2933446"/>
                </a:lnTo>
                <a:lnTo>
                  <a:pt x="7930261" y="2153793"/>
                </a:lnTo>
                <a:lnTo>
                  <a:pt x="8103426" y="2336038"/>
                </a:lnTo>
                <a:lnTo>
                  <a:pt x="8441245" y="2015109"/>
                </a:lnTo>
                <a:lnTo>
                  <a:pt x="8615870" y="2198878"/>
                </a:lnTo>
                <a:lnTo>
                  <a:pt x="8615870" y="2198878"/>
                </a:lnTo>
                <a:lnTo>
                  <a:pt x="8790876" y="2382838"/>
                </a:lnTo>
                <a:close/>
                <a:moveTo>
                  <a:pt x="8017637" y="3117469"/>
                </a:moveTo>
                <a:lnTo>
                  <a:pt x="7679881" y="3438462"/>
                </a:lnTo>
                <a:lnTo>
                  <a:pt x="7853046" y="3620643"/>
                </a:lnTo>
                <a:lnTo>
                  <a:pt x="7070027" y="3667887"/>
                </a:lnTo>
                <a:lnTo>
                  <a:pt x="7157276" y="2888234"/>
                </a:lnTo>
                <a:lnTo>
                  <a:pt x="7330440" y="3070479"/>
                </a:lnTo>
                <a:lnTo>
                  <a:pt x="7668324" y="2749550"/>
                </a:lnTo>
                <a:lnTo>
                  <a:pt x="7843012" y="2933319"/>
                </a:lnTo>
                <a:lnTo>
                  <a:pt x="7843012" y="2933319"/>
                </a:lnTo>
                <a:close/>
                <a:moveTo>
                  <a:pt x="6983858" y="2705926"/>
                </a:moveTo>
                <a:lnTo>
                  <a:pt x="7157021" y="2888171"/>
                </a:lnTo>
                <a:lnTo>
                  <a:pt x="6373940" y="2935478"/>
                </a:lnTo>
                <a:lnTo>
                  <a:pt x="6461189" y="2155825"/>
                </a:lnTo>
                <a:lnTo>
                  <a:pt x="6634353" y="2338070"/>
                </a:lnTo>
                <a:lnTo>
                  <a:pt x="6972109" y="2017141"/>
                </a:lnTo>
                <a:lnTo>
                  <a:pt x="7146798" y="2200910"/>
                </a:lnTo>
                <a:lnTo>
                  <a:pt x="7146798" y="2200910"/>
                </a:lnTo>
                <a:lnTo>
                  <a:pt x="7321423" y="2384743"/>
                </a:lnTo>
                <a:close/>
                <a:moveTo>
                  <a:pt x="6384227" y="3622802"/>
                </a:moveTo>
                <a:lnTo>
                  <a:pt x="6557391" y="3805047"/>
                </a:lnTo>
                <a:lnTo>
                  <a:pt x="6895147" y="3484055"/>
                </a:lnTo>
                <a:lnTo>
                  <a:pt x="7069772" y="3668205"/>
                </a:lnTo>
                <a:lnTo>
                  <a:pt x="7069772" y="3668205"/>
                </a:lnTo>
                <a:lnTo>
                  <a:pt x="7244397" y="3852355"/>
                </a:lnTo>
                <a:lnTo>
                  <a:pt x="6906641" y="4173284"/>
                </a:lnTo>
                <a:lnTo>
                  <a:pt x="7079806" y="4355529"/>
                </a:lnTo>
                <a:lnTo>
                  <a:pt x="6296724" y="4402836"/>
                </a:lnTo>
                <a:close/>
                <a:moveTo>
                  <a:pt x="7766177" y="4400550"/>
                </a:moveTo>
                <a:lnTo>
                  <a:pt x="7853426" y="3620961"/>
                </a:lnTo>
                <a:lnTo>
                  <a:pt x="8026591" y="3803206"/>
                </a:lnTo>
                <a:lnTo>
                  <a:pt x="8364347" y="3482213"/>
                </a:lnTo>
                <a:lnTo>
                  <a:pt x="8539035" y="3666046"/>
                </a:lnTo>
                <a:lnTo>
                  <a:pt x="8539035" y="3666046"/>
                </a:lnTo>
                <a:lnTo>
                  <a:pt x="8713660" y="3849878"/>
                </a:lnTo>
                <a:lnTo>
                  <a:pt x="8375904" y="4170807"/>
                </a:lnTo>
                <a:lnTo>
                  <a:pt x="8549069" y="4353052"/>
                </a:lnTo>
                <a:close/>
                <a:moveTo>
                  <a:pt x="9214485" y="1280605"/>
                </a:moveTo>
                <a:lnTo>
                  <a:pt x="9389110" y="1464755"/>
                </a:lnTo>
                <a:lnTo>
                  <a:pt x="9389110" y="1464755"/>
                </a:lnTo>
                <a:lnTo>
                  <a:pt x="9563798" y="1648587"/>
                </a:lnTo>
                <a:lnTo>
                  <a:pt x="9226042" y="1969516"/>
                </a:lnTo>
                <a:lnTo>
                  <a:pt x="9399143" y="2151761"/>
                </a:lnTo>
                <a:lnTo>
                  <a:pt x="8616124" y="2199069"/>
                </a:lnTo>
                <a:lnTo>
                  <a:pt x="8703373" y="1419479"/>
                </a:lnTo>
                <a:lnTo>
                  <a:pt x="8876474" y="1601661"/>
                </a:lnTo>
                <a:close/>
                <a:moveTo>
                  <a:pt x="8007541" y="686816"/>
                </a:moveTo>
                <a:lnTo>
                  <a:pt x="8180642" y="869061"/>
                </a:lnTo>
                <a:lnTo>
                  <a:pt x="8518461" y="548069"/>
                </a:lnTo>
                <a:lnTo>
                  <a:pt x="8693086" y="732219"/>
                </a:lnTo>
                <a:lnTo>
                  <a:pt x="8693086" y="732219"/>
                </a:lnTo>
                <a:lnTo>
                  <a:pt x="8867775" y="916369"/>
                </a:lnTo>
                <a:lnTo>
                  <a:pt x="8530526" y="1236663"/>
                </a:lnTo>
                <a:lnTo>
                  <a:pt x="8703628" y="1418908"/>
                </a:lnTo>
                <a:lnTo>
                  <a:pt x="7920609" y="1466279"/>
                </a:lnTo>
                <a:close/>
                <a:moveTo>
                  <a:pt x="7745413" y="1282700"/>
                </a:moveTo>
                <a:lnTo>
                  <a:pt x="7920038" y="1466533"/>
                </a:lnTo>
                <a:lnTo>
                  <a:pt x="7920038" y="1466533"/>
                </a:lnTo>
                <a:lnTo>
                  <a:pt x="8094726" y="1650365"/>
                </a:lnTo>
                <a:lnTo>
                  <a:pt x="7756907" y="1971294"/>
                </a:lnTo>
                <a:lnTo>
                  <a:pt x="7930070" y="2153539"/>
                </a:lnTo>
                <a:lnTo>
                  <a:pt x="7146989" y="2200847"/>
                </a:lnTo>
                <a:lnTo>
                  <a:pt x="7234238" y="1421257"/>
                </a:lnTo>
                <a:lnTo>
                  <a:pt x="7407402" y="1603439"/>
                </a:lnTo>
                <a:close/>
                <a:moveTo>
                  <a:pt x="6538405" y="688912"/>
                </a:moveTo>
                <a:lnTo>
                  <a:pt x="6711570" y="871157"/>
                </a:lnTo>
                <a:lnTo>
                  <a:pt x="7049389" y="550164"/>
                </a:lnTo>
                <a:lnTo>
                  <a:pt x="7224014" y="734314"/>
                </a:lnTo>
                <a:lnTo>
                  <a:pt x="7224014" y="734314"/>
                </a:lnTo>
                <a:lnTo>
                  <a:pt x="7398703" y="918464"/>
                </a:lnTo>
                <a:lnTo>
                  <a:pt x="7060883" y="1239393"/>
                </a:lnTo>
                <a:lnTo>
                  <a:pt x="7234047" y="1421638"/>
                </a:lnTo>
                <a:lnTo>
                  <a:pt x="6450965" y="1469009"/>
                </a:lnTo>
                <a:close/>
                <a:moveTo>
                  <a:pt x="6276277" y="1284478"/>
                </a:moveTo>
                <a:lnTo>
                  <a:pt x="6450965" y="1468311"/>
                </a:lnTo>
                <a:lnTo>
                  <a:pt x="6450965" y="1468311"/>
                </a:lnTo>
                <a:lnTo>
                  <a:pt x="6625590" y="1652143"/>
                </a:lnTo>
                <a:lnTo>
                  <a:pt x="6287833" y="1973072"/>
                </a:lnTo>
                <a:lnTo>
                  <a:pt x="6460998" y="2155317"/>
                </a:lnTo>
                <a:lnTo>
                  <a:pt x="5678107" y="2202815"/>
                </a:lnTo>
                <a:lnTo>
                  <a:pt x="5765356" y="1423226"/>
                </a:lnTo>
                <a:lnTo>
                  <a:pt x="5938520" y="1605407"/>
                </a:lnTo>
                <a:close/>
                <a:moveTo>
                  <a:pt x="5069332" y="690690"/>
                </a:moveTo>
                <a:lnTo>
                  <a:pt x="5242497" y="872935"/>
                </a:lnTo>
                <a:lnTo>
                  <a:pt x="5580253" y="551942"/>
                </a:lnTo>
                <a:lnTo>
                  <a:pt x="5754942" y="736092"/>
                </a:lnTo>
                <a:lnTo>
                  <a:pt x="5754942" y="736092"/>
                </a:lnTo>
                <a:lnTo>
                  <a:pt x="5929567" y="919925"/>
                </a:lnTo>
                <a:lnTo>
                  <a:pt x="5591810" y="1240854"/>
                </a:lnTo>
                <a:lnTo>
                  <a:pt x="5764975" y="1423099"/>
                </a:lnTo>
                <a:lnTo>
                  <a:pt x="4981893" y="1470470"/>
                </a:lnTo>
                <a:close/>
                <a:moveTo>
                  <a:pt x="4807204" y="1286510"/>
                </a:moveTo>
                <a:lnTo>
                  <a:pt x="4981893" y="1470660"/>
                </a:lnTo>
                <a:lnTo>
                  <a:pt x="4981893" y="1470660"/>
                </a:lnTo>
                <a:lnTo>
                  <a:pt x="5156518" y="1654492"/>
                </a:lnTo>
                <a:lnTo>
                  <a:pt x="4818952" y="1975295"/>
                </a:lnTo>
                <a:lnTo>
                  <a:pt x="4992116" y="2157540"/>
                </a:lnTo>
                <a:lnTo>
                  <a:pt x="4209034" y="2204847"/>
                </a:lnTo>
                <a:lnTo>
                  <a:pt x="4296283" y="1425258"/>
                </a:lnTo>
                <a:lnTo>
                  <a:pt x="4469448" y="1607439"/>
                </a:lnTo>
                <a:close/>
                <a:moveTo>
                  <a:pt x="3600260" y="692722"/>
                </a:moveTo>
                <a:lnTo>
                  <a:pt x="3773424" y="874966"/>
                </a:lnTo>
                <a:lnTo>
                  <a:pt x="4110927" y="553974"/>
                </a:lnTo>
                <a:lnTo>
                  <a:pt x="4285615" y="738124"/>
                </a:lnTo>
                <a:lnTo>
                  <a:pt x="4285615" y="738124"/>
                </a:lnTo>
                <a:lnTo>
                  <a:pt x="4460240" y="921957"/>
                </a:lnTo>
                <a:lnTo>
                  <a:pt x="4122484" y="1242886"/>
                </a:lnTo>
                <a:lnTo>
                  <a:pt x="4295648" y="1425131"/>
                </a:lnTo>
                <a:lnTo>
                  <a:pt x="3512566" y="1472502"/>
                </a:lnTo>
                <a:close/>
                <a:moveTo>
                  <a:pt x="2043938" y="1474407"/>
                </a:moveTo>
                <a:lnTo>
                  <a:pt x="2131187" y="694754"/>
                </a:lnTo>
                <a:lnTo>
                  <a:pt x="2304352" y="876999"/>
                </a:lnTo>
                <a:lnTo>
                  <a:pt x="2642108" y="556006"/>
                </a:lnTo>
                <a:lnTo>
                  <a:pt x="2816733" y="740156"/>
                </a:lnTo>
                <a:lnTo>
                  <a:pt x="2816733" y="740156"/>
                </a:lnTo>
                <a:lnTo>
                  <a:pt x="2991358" y="924306"/>
                </a:lnTo>
                <a:lnTo>
                  <a:pt x="2653856" y="1244600"/>
                </a:lnTo>
                <a:lnTo>
                  <a:pt x="2827020" y="1426845"/>
                </a:lnTo>
                <a:close/>
                <a:moveTo>
                  <a:pt x="2739961" y="2206879"/>
                </a:moveTo>
                <a:lnTo>
                  <a:pt x="2827211" y="1427290"/>
                </a:lnTo>
                <a:lnTo>
                  <a:pt x="3000375" y="1609471"/>
                </a:lnTo>
                <a:lnTo>
                  <a:pt x="3338132" y="1288542"/>
                </a:lnTo>
                <a:lnTo>
                  <a:pt x="3512757" y="1472692"/>
                </a:lnTo>
                <a:lnTo>
                  <a:pt x="3512757" y="1472692"/>
                </a:lnTo>
                <a:lnTo>
                  <a:pt x="3687382" y="1656842"/>
                </a:lnTo>
                <a:lnTo>
                  <a:pt x="3349625" y="1977771"/>
                </a:lnTo>
                <a:lnTo>
                  <a:pt x="3522726" y="2160016"/>
                </a:lnTo>
                <a:close/>
                <a:moveTo>
                  <a:pt x="3435985" y="2939415"/>
                </a:moveTo>
                <a:lnTo>
                  <a:pt x="3523234" y="2159762"/>
                </a:lnTo>
                <a:lnTo>
                  <a:pt x="3696398" y="2342007"/>
                </a:lnTo>
                <a:lnTo>
                  <a:pt x="4034155" y="2021078"/>
                </a:lnTo>
                <a:lnTo>
                  <a:pt x="4208780" y="2204847"/>
                </a:lnTo>
                <a:lnTo>
                  <a:pt x="4208780" y="2204847"/>
                </a:lnTo>
                <a:lnTo>
                  <a:pt x="4383977" y="2388934"/>
                </a:lnTo>
                <a:lnTo>
                  <a:pt x="4046220" y="2709863"/>
                </a:lnTo>
                <a:lnTo>
                  <a:pt x="4218877" y="2892108"/>
                </a:lnTo>
                <a:close/>
                <a:moveTo>
                  <a:pt x="4132009" y="3671951"/>
                </a:moveTo>
                <a:lnTo>
                  <a:pt x="4219258" y="2892298"/>
                </a:lnTo>
                <a:lnTo>
                  <a:pt x="4392359" y="3074543"/>
                </a:lnTo>
                <a:lnTo>
                  <a:pt x="4730179" y="2753614"/>
                </a:lnTo>
                <a:lnTo>
                  <a:pt x="4904677" y="2937383"/>
                </a:lnTo>
                <a:lnTo>
                  <a:pt x="4904677" y="2937383"/>
                </a:lnTo>
                <a:lnTo>
                  <a:pt x="5079365" y="3121152"/>
                </a:lnTo>
                <a:lnTo>
                  <a:pt x="4741609" y="3442145"/>
                </a:lnTo>
                <a:lnTo>
                  <a:pt x="4914710" y="3624326"/>
                </a:lnTo>
                <a:close/>
                <a:moveTo>
                  <a:pt x="4828032" y="4404424"/>
                </a:moveTo>
                <a:lnTo>
                  <a:pt x="4915281" y="3624834"/>
                </a:lnTo>
                <a:lnTo>
                  <a:pt x="5088382" y="3807079"/>
                </a:lnTo>
                <a:lnTo>
                  <a:pt x="5426202" y="3486150"/>
                </a:lnTo>
                <a:lnTo>
                  <a:pt x="5600827" y="3670300"/>
                </a:lnTo>
                <a:lnTo>
                  <a:pt x="5600827" y="3670300"/>
                </a:lnTo>
                <a:lnTo>
                  <a:pt x="5775516" y="3854133"/>
                </a:lnTo>
                <a:lnTo>
                  <a:pt x="5438077" y="4174871"/>
                </a:lnTo>
                <a:lnTo>
                  <a:pt x="5611178" y="4357116"/>
                </a:lnTo>
                <a:close/>
                <a:moveTo>
                  <a:pt x="5524056" y="5137150"/>
                </a:moveTo>
                <a:lnTo>
                  <a:pt x="5611305" y="4357497"/>
                </a:lnTo>
                <a:lnTo>
                  <a:pt x="5784406" y="4539742"/>
                </a:lnTo>
                <a:lnTo>
                  <a:pt x="6122226" y="4218813"/>
                </a:lnTo>
                <a:lnTo>
                  <a:pt x="6296851" y="4402646"/>
                </a:lnTo>
                <a:lnTo>
                  <a:pt x="6296851" y="4402646"/>
                </a:lnTo>
                <a:lnTo>
                  <a:pt x="6471539" y="4586478"/>
                </a:lnTo>
                <a:lnTo>
                  <a:pt x="6133720" y="4907407"/>
                </a:lnTo>
                <a:lnTo>
                  <a:pt x="6306883" y="5089652"/>
                </a:lnTo>
                <a:close/>
                <a:moveTo>
                  <a:pt x="6220016" y="5869686"/>
                </a:moveTo>
                <a:lnTo>
                  <a:pt x="6307328" y="5090033"/>
                </a:lnTo>
                <a:lnTo>
                  <a:pt x="6480429" y="5272278"/>
                </a:lnTo>
                <a:lnTo>
                  <a:pt x="6818249" y="4951349"/>
                </a:lnTo>
                <a:lnTo>
                  <a:pt x="6992874" y="5135118"/>
                </a:lnTo>
                <a:lnTo>
                  <a:pt x="6992874" y="5135118"/>
                </a:lnTo>
                <a:lnTo>
                  <a:pt x="7167563" y="5318887"/>
                </a:lnTo>
                <a:lnTo>
                  <a:pt x="6829743" y="5639880"/>
                </a:lnTo>
                <a:lnTo>
                  <a:pt x="7002908" y="5822061"/>
                </a:lnTo>
                <a:close/>
                <a:moveTo>
                  <a:pt x="7525957" y="6372606"/>
                </a:moveTo>
                <a:lnTo>
                  <a:pt x="7699121" y="6554851"/>
                </a:lnTo>
                <a:lnTo>
                  <a:pt x="6916039" y="6602159"/>
                </a:lnTo>
                <a:lnTo>
                  <a:pt x="7003288" y="5822569"/>
                </a:lnTo>
                <a:lnTo>
                  <a:pt x="7176453" y="6004814"/>
                </a:lnTo>
                <a:lnTo>
                  <a:pt x="7514272" y="5683822"/>
                </a:lnTo>
                <a:lnTo>
                  <a:pt x="7688897" y="5867972"/>
                </a:lnTo>
                <a:lnTo>
                  <a:pt x="7688897" y="5867972"/>
                </a:lnTo>
                <a:lnTo>
                  <a:pt x="7863777" y="6051550"/>
                </a:lnTo>
                <a:close/>
                <a:moveTo>
                  <a:pt x="7689152" y="5867400"/>
                </a:moveTo>
                <a:lnTo>
                  <a:pt x="7776401" y="5087747"/>
                </a:lnTo>
                <a:lnTo>
                  <a:pt x="7949565" y="5269992"/>
                </a:lnTo>
                <a:lnTo>
                  <a:pt x="8287321" y="4949063"/>
                </a:lnTo>
                <a:lnTo>
                  <a:pt x="8461946" y="5132832"/>
                </a:lnTo>
                <a:lnTo>
                  <a:pt x="8461946" y="5132832"/>
                </a:lnTo>
                <a:lnTo>
                  <a:pt x="8636571" y="5316601"/>
                </a:lnTo>
                <a:lnTo>
                  <a:pt x="8298815" y="5637594"/>
                </a:lnTo>
                <a:lnTo>
                  <a:pt x="8471916" y="5819775"/>
                </a:lnTo>
                <a:close/>
                <a:moveTo>
                  <a:pt x="8995093" y="6370320"/>
                </a:moveTo>
                <a:lnTo>
                  <a:pt x="9168194" y="6552565"/>
                </a:lnTo>
                <a:lnTo>
                  <a:pt x="8385175" y="6599873"/>
                </a:lnTo>
                <a:lnTo>
                  <a:pt x="8472424" y="5820283"/>
                </a:lnTo>
                <a:lnTo>
                  <a:pt x="8645588" y="6002528"/>
                </a:lnTo>
                <a:lnTo>
                  <a:pt x="8983345" y="5681536"/>
                </a:lnTo>
                <a:lnTo>
                  <a:pt x="9157970" y="5865686"/>
                </a:lnTo>
                <a:lnTo>
                  <a:pt x="9157970" y="5865686"/>
                </a:lnTo>
                <a:lnTo>
                  <a:pt x="9332595" y="6049518"/>
                </a:lnTo>
                <a:close/>
                <a:moveTo>
                  <a:pt x="9158224" y="5865368"/>
                </a:moveTo>
                <a:lnTo>
                  <a:pt x="9245473" y="5085715"/>
                </a:lnTo>
                <a:lnTo>
                  <a:pt x="9418637" y="5267960"/>
                </a:lnTo>
                <a:lnTo>
                  <a:pt x="9756394" y="4947031"/>
                </a:lnTo>
                <a:lnTo>
                  <a:pt x="9931083" y="5130800"/>
                </a:lnTo>
                <a:lnTo>
                  <a:pt x="9931083" y="5130800"/>
                </a:lnTo>
                <a:lnTo>
                  <a:pt x="10105708" y="5314569"/>
                </a:lnTo>
                <a:lnTo>
                  <a:pt x="9767951" y="5635562"/>
                </a:lnTo>
                <a:lnTo>
                  <a:pt x="9941116" y="5817743"/>
                </a:lnTo>
                <a:close/>
                <a:moveTo>
                  <a:pt x="10464165" y="6368288"/>
                </a:moveTo>
                <a:lnTo>
                  <a:pt x="10637330" y="6550533"/>
                </a:lnTo>
                <a:lnTo>
                  <a:pt x="9854247" y="6597650"/>
                </a:lnTo>
                <a:lnTo>
                  <a:pt x="9941496" y="5818061"/>
                </a:lnTo>
                <a:lnTo>
                  <a:pt x="10114661" y="6000306"/>
                </a:lnTo>
                <a:lnTo>
                  <a:pt x="10452418" y="5679313"/>
                </a:lnTo>
                <a:lnTo>
                  <a:pt x="10627106" y="5863463"/>
                </a:lnTo>
                <a:lnTo>
                  <a:pt x="10627106" y="5863463"/>
                </a:lnTo>
                <a:lnTo>
                  <a:pt x="10801731" y="6047613"/>
                </a:lnTo>
                <a:close/>
                <a:moveTo>
                  <a:pt x="11225467" y="4945063"/>
                </a:moveTo>
                <a:lnTo>
                  <a:pt x="11400155" y="5128832"/>
                </a:lnTo>
                <a:lnTo>
                  <a:pt x="11400155" y="5128832"/>
                </a:lnTo>
                <a:lnTo>
                  <a:pt x="11574780" y="5312601"/>
                </a:lnTo>
                <a:lnTo>
                  <a:pt x="11237023" y="5633593"/>
                </a:lnTo>
                <a:lnTo>
                  <a:pt x="11410188" y="5815775"/>
                </a:lnTo>
                <a:lnTo>
                  <a:pt x="10627106" y="5863146"/>
                </a:lnTo>
                <a:lnTo>
                  <a:pt x="10714355" y="5083493"/>
                </a:lnTo>
                <a:lnTo>
                  <a:pt x="10887520" y="5265738"/>
                </a:lnTo>
                <a:close/>
                <a:moveTo>
                  <a:pt x="10878947" y="4580382"/>
                </a:moveTo>
                <a:lnTo>
                  <a:pt x="10541191" y="4901311"/>
                </a:lnTo>
                <a:lnTo>
                  <a:pt x="10714355" y="5083556"/>
                </a:lnTo>
                <a:lnTo>
                  <a:pt x="9931273" y="5130800"/>
                </a:lnTo>
                <a:lnTo>
                  <a:pt x="10018522" y="4351147"/>
                </a:lnTo>
                <a:lnTo>
                  <a:pt x="10191686" y="4533392"/>
                </a:lnTo>
                <a:lnTo>
                  <a:pt x="10529443" y="4212463"/>
                </a:lnTo>
                <a:lnTo>
                  <a:pt x="10704132" y="4396613"/>
                </a:lnTo>
                <a:lnTo>
                  <a:pt x="10704132" y="4396613"/>
                </a:lnTo>
                <a:close/>
                <a:moveTo>
                  <a:pt x="10956036" y="3113532"/>
                </a:moveTo>
                <a:lnTo>
                  <a:pt x="10618216" y="3434525"/>
                </a:lnTo>
                <a:lnTo>
                  <a:pt x="10791126" y="3616452"/>
                </a:lnTo>
                <a:lnTo>
                  <a:pt x="10008298" y="3663950"/>
                </a:lnTo>
                <a:lnTo>
                  <a:pt x="10095611" y="2884297"/>
                </a:lnTo>
                <a:lnTo>
                  <a:pt x="10268712" y="3066542"/>
                </a:lnTo>
                <a:lnTo>
                  <a:pt x="10606532" y="2745613"/>
                </a:lnTo>
                <a:lnTo>
                  <a:pt x="10781157" y="2929382"/>
                </a:lnTo>
                <a:lnTo>
                  <a:pt x="10781157" y="2929382"/>
                </a:lnTo>
                <a:close/>
                <a:moveTo>
                  <a:pt x="11033061" y="1646682"/>
                </a:moveTo>
                <a:lnTo>
                  <a:pt x="10695305" y="1967611"/>
                </a:lnTo>
                <a:lnTo>
                  <a:pt x="10868470" y="2149856"/>
                </a:lnTo>
                <a:lnTo>
                  <a:pt x="10085387" y="2197164"/>
                </a:lnTo>
                <a:lnTo>
                  <a:pt x="10172636" y="1417574"/>
                </a:lnTo>
                <a:lnTo>
                  <a:pt x="10345801" y="1599756"/>
                </a:lnTo>
                <a:lnTo>
                  <a:pt x="10683558" y="1278827"/>
                </a:lnTo>
                <a:lnTo>
                  <a:pt x="10858183" y="1462977"/>
                </a:lnTo>
                <a:lnTo>
                  <a:pt x="10858183" y="1462977"/>
                </a:lnTo>
                <a:close/>
                <a:moveTo>
                  <a:pt x="11635676" y="1409192"/>
                </a:moveTo>
                <a:lnTo>
                  <a:pt x="11635676" y="1073658"/>
                </a:lnTo>
                <a:lnTo>
                  <a:pt x="11468354" y="1232408"/>
                </a:lnTo>
                <a:close/>
                <a:moveTo>
                  <a:pt x="139192" y="146495"/>
                </a:moveTo>
                <a:lnTo>
                  <a:pt x="293370" y="0"/>
                </a:lnTo>
                <a:lnTo>
                  <a:pt x="0" y="0"/>
                </a:lnTo>
                <a:close/>
                <a:moveTo>
                  <a:pt x="3227261" y="0"/>
                </a:moveTo>
                <a:lnTo>
                  <a:pt x="2942082" y="0"/>
                </a:lnTo>
                <a:lnTo>
                  <a:pt x="3077401" y="14243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81800" y="1066000"/>
            <a:ext cx="5700000" cy="29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⇨"/>
              <a:defRPr sz="3200" b="1" i="1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⇾"/>
              <a:defRPr sz="3200" b="1" i="1"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￫"/>
              <a:defRPr sz="3200" b="1" i="1"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575400" y="693000"/>
            <a:ext cx="5487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9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“</a:t>
            </a:r>
            <a:endParaRPr sz="9600"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⇨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⇾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3917627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lt2"/>
            </a:gs>
            <a:gs pos="80000">
              <a:srgbClr val="002964">
                <a:alpha val="0"/>
              </a:srgbClr>
            </a:gs>
            <a:gs pos="100000">
              <a:srgbClr val="002964">
                <a:alpha val="0"/>
              </a:srgbClr>
            </a:gs>
          </a:gsLst>
          <a:lin ang="8099331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51600" y="4406300"/>
            <a:ext cx="7840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mentary">
  <p:cSld name="BLANK_2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accent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11733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7839B3-A112-4A2D-AA92-5B1891575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1486773"/>
            <a:ext cx="7432675" cy="2184787"/>
          </a:xfrm>
        </p:spPr>
        <p:txBody>
          <a:bodyPr>
            <a:no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Recruitment &amp; </a:t>
            </a:r>
            <a:b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Retention Initiatives  Needed in Higher Education</a:t>
            </a:r>
            <a:endParaRPr lang="en-US" sz="32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D00845-4B2B-46D4-A6D5-9651A01B2A50}"/>
              </a:ext>
            </a:extLst>
          </p:cNvPr>
          <p:cNvSpPr txBox="1">
            <a:spLocks/>
          </p:cNvSpPr>
          <p:nvPr/>
        </p:nvSpPr>
        <p:spPr>
          <a:xfrm>
            <a:off x="2214419" y="4229750"/>
            <a:ext cx="4715161" cy="342900"/>
          </a:xfrm>
          <a:prstGeom prst="rect">
            <a:avLst/>
          </a:prstGeom>
        </p:spPr>
        <p:txBody>
          <a:bodyPr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SBAA – July,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67C06-29B5-4C0A-8F05-2FCA8C0D6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6572"/>
            <a:ext cx="9144000" cy="566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ctrTitle" idx="4294967295"/>
          </p:nvPr>
        </p:nvSpPr>
        <p:spPr>
          <a:xfrm>
            <a:off x="760957" y="161446"/>
            <a:ext cx="3395100" cy="79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C000"/>
                </a:solidFill>
                <a:latin typeface="Arial Black" panose="020B0A04020102020204" pitchFamily="34" charset="0"/>
              </a:rPr>
              <a:t>Gen Z</a:t>
            </a:r>
            <a:endParaRPr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4294967295"/>
          </p:nvPr>
        </p:nvSpPr>
        <p:spPr>
          <a:xfrm>
            <a:off x="855299" y="849086"/>
            <a:ext cx="7243671" cy="31146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336600"/>
              </a:solidFill>
              <a:latin typeface="Zilla Slab SemiBold" panose="020B0604020202020204" charset="0"/>
              <a:ea typeface="Zilla Slab SemiBold" panose="020B0604020202020204" charset="0"/>
              <a:cs typeface="Nirmala UI Semilight" panose="020B04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C000"/>
              </a:solidFill>
              <a:latin typeface="Zilla Slab SemiBold" panose="020B0604020202020204" charset="0"/>
              <a:ea typeface="Zilla Slab SemiBold" panose="020B060402020202020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Use social media 24 hours per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Snapchat, </a:t>
            </a:r>
            <a:r>
              <a:rPr lang="en-US" sz="1800" dirty="0" err="1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Tiktok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, Instagram</a:t>
            </a:r>
          </a:p>
          <a:p>
            <a:endParaRPr lang="en-US" sz="1800" dirty="0">
              <a:solidFill>
                <a:srgbClr val="FFC0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Use streaming audio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Apple Music, Spotify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5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 rot="2926099">
            <a:off x="8371293" y="2856352"/>
            <a:ext cx="258659" cy="2469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307347"/>
            <a:ext cx="7772397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6000" dirty="0">
                <a:solidFill>
                  <a:srgbClr val="006600"/>
                </a:solidFill>
              </a:rPr>
            </a:br>
            <a:br>
              <a:rPr lang="en-US" sz="6000" dirty="0">
                <a:solidFill>
                  <a:srgbClr val="006600"/>
                </a:solidFill>
              </a:rPr>
            </a:br>
            <a:r>
              <a:rPr lang="en-US" sz="4800" dirty="0">
                <a:ln w="0">
                  <a:solidFill>
                    <a:srgbClr val="0066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Understand Your Prospective Customer</a:t>
            </a:r>
            <a:br>
              <a:rPr lang="en-US" sz="4800" dirty="0">
                <a:ln w="0">
                  <a:solidFill>
                    <a:srgbClr val="0066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4800" dirty="0">
                <a:ln w="0">
                  <a:solidFill>
                    <a:srgbClr val="0066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(Students)</a:t>
            </a:r>
            <a:endParaRPr sz="6000" dirty="0">
              <a:ln w="0">
                <a:solidFill>
                  <a:srgbClr val="006600"/>
                </a:solidFill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4DA121-3BF0-4ACE-87B9-9532FDE1818B}"/>
              </a:ext>
            </a:extLst>
          </p:cNvPr>
          <p:cNvSpPr/>
          <p:nvPr/>
        </p:nvSpPr>
        <p:spPr>
          <a:xfrm>
            <a:off x="8322511" y="2852057"/>
            <a:ext cx="356223" cy="306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F69A1-DFE5-475D-AA35-16DF448B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76572"/>
            <a:ext cx="9144000" cy="566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 Black" panose="020B0A04020102020204" pitchFamily="34" charset="0"/>
              </a:rPr>
              <a:t>How Do Millennials and Gen Z View Higher Education</a:t>
            </a: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000" dirty="0">
              <a:solidFill>
                <a:srgbClr val="006600"/>
              </a:solidFill>
              <a:latin typeface="Zilla Slab SemiBold" panose="020B0604020202020204" charset="0"/>
              <a:ea typeface="Zilla Slab SemiBold" panose="020B0604020202020204" charset="0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40% - Means to satisfy their passion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39% - Path for career growth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69% - Online has the same quality as F2F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33% - Select school based on online offerings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84% - Research schools on YouTube</a:t>
            </a:r>
            <a:endParaRPr sz="1800" dirty="0">
              <a:latin typeface="Arial Black" panose="020B0A04020102020204" pitchFamily="34" charset="0"/>
              <a:ea typeface="Zilla Slab SemiBold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426629" y="3995250"/>
            <a:ext cx="7840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Use YouTube, Facebook, Instagram, TV to choose</a:t>
            </a:r>
            <a:b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Desire Emails and Streaming Videos from schools</a:t>
            </a:r>
            <a:endParaRPr dirty="0">
              <a:solidFill>
                <a:srgbClr val="0066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4294967295"/>
          </p:nvPr>
        </p:nvSpPr>
        <p:spPr>
          <a:xfrm>
            <a:off x="0" y="628650"/>
            <a:ext cx="6130925" cy="4333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 Black" panose="020B0A04020102020204" pitchFamily="34" charset="0"/>
              </a:rPr>
              <a:t>Associate Degree Seekers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4294967295"/>
          </p:nvPr>
        </p:nvSpPr>
        <p:spPr>
          <a:xfrm>
            <a:off x="426629" y="1062038"/>
            <a:ext cx="6066292" cy="3027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36% - Seeking business-related credential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30% - Seeking STEM-related credential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54% - Affordability is a top concern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53% - Flexibility of offerings is a top concern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61% - Choose an institution in 3-6 months</a:t>
            </a:r>
            <a:endParaRPr sz="1800" dirty="0">
              <a:solidFill>
                <a:srgbClr val="0066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426629" y="3995250"/>
            <a:ext cx="7840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Use Facebook, YouTube, and Instagram to choose</a:t>
            </a:r>
            <a:b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Desire Emails and Streaming Videos from schools</a:t>
            </a:r>
            <a:endParaRPr dirty="0">
              <a:solidFill>
                <a:srgbClr val="0066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4294967295"/>
          </p:nvPr>
        </p:nvSpPr>
        <p:spPr>
          <a:xfrm>
            <a:off x="0" y="628650"/>
            <a:ext cx="6130925" cy="4333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 Black" panose="020B0A04020102020204" pitchFamily="34" charset="0"/>
              </a:rPr>
              <a:t>Bachelor Degree Seekers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4294967295"/>
          </p:nvPr>
        </p:nvSpPr>
        <p:spPr>
          <a:xfrm>
            <a:off x="426629" y="1062038"/>
            <a:ext cx="6322514" cy="3027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35% - Seeking business-related credential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41% - Seeking STEM-related credential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58% - Affordability is a top concern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56% - Job placement rate of institution important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51% - Choose an institution in 3-6 months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25% - Choose an institution in less than 3 months</a:t>
            </a:r>
            <a:endParaRPr sz="1800" dirty="0">
              <a:solidFill>
                <a:srgbClr val="0066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7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426629" y="3995250"/>
            <a:ext cx="7840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Use Facebook, Instagram, YouTube to choose</a:t>
            </a:r>
            <a:b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Desire Emails and Streaming Videos from schools</a:t>
            </a:r>
            <a:endParaRPr dirty="0">
              <a:solidFill>
                <a:srgbClr val="0066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4294967295"/>
          </p:nvPr>
        </p:nvSpPr>
        <p:spPr>
          <a:xfrm>
            <a:off x="0" y="628650"/>
            <a:ext cx="6130925" cy="4333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 Black" panose="020B0A04020102020204" pitchFamily="34" charset="0"/>
              </a:rPr>
              <a:t>Graduate Degree Seekers</a:t>
            </a:r>
            <a:endParaRPr sz="2400" dirty="0">
              <a:latin typeface="Arial Black" panose="020B0A04020102020204" pitchFamily="34" charset="0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4294967295"/>
          </p:nvPr>
        </p:nvSpPr>
        <p:spPr>
          <a:xfrm>
            <a:off x="426629" y="1062038"/>
            <a:ext cx="6249942" cy="3027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40% - Seeking business-related credential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41% - Seeking STEM-related credential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56% - Affordability is a top concern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54% - Flexibility of courses is very important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50% - Choose an institution in 3-6 months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28% - Choose an institution in less than 3 months</a:t>
            </a:r>
            <a:endParaRPr sz="1800" dirty="0">
              <a:solidFill>
                <a:srgbClr val="0066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8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 idx="4294967295"/>
          </p:nvPr>
        </p:nvSpPr>
        <p:spPr>
          <a:xfrm>
            <a:off x="493486" y="381907"/>
            <a:ext cx="6130925" cy="4333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C000"/>
                </a:solidFill>
                <a:latin typeface="Arial Black" panose="020B0A04020102020204" pitchFamily="34" charset="0"/>
              </a:rPr>
              <a:t>Transfer</a:t>
            </a:r>
            <a:r>
              <a:rPr lang="en" sz="4800" dirty="0">
                <a:solidFill>
                  <a:srgbClr val="FFC000"/>
                </a:solidFill>
                <a:latin typeface="Arial Black" panose="020B0A04020102020204" pitchFamily="34" charset="0"/>
              </a:rPr>
              <a:t> Students</a:t>
            </a:r>
            <a:endParaRPr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4294967295"/>
          </p:nvPr>
        </p:nvSpPr>
        <p:spPr>
          <a:xfrm>
            <a:off x="493486" y="1362126"/>
            <a:ext cx="7177314" cy="33067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37% - Desire STEM-related credentials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34% - Desire Business-related credentials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70% - Desire to transfer for B.S.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13% - Desire certificate or other </a:t>
            </a:r>
            <a:r>
              <a:rPr lang="en-US" sz="1800" dirty="0" err="1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Microcredential</a:t>
            </a:r>
            <a:endParaRPr lang="en-US" sz="1800" dirty="0">
              <a:solidFill>
                <a:srgbClr val="FFC0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51% - Affordability is #1 concern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Job Placement upon completion is #2</a:t>
            </a:r>
          </a:p>
          <a:p>
            <a:pPr marL="0" indent="0">
              <a:buNone/>
            </a:pPr>
            <a:endParaRPr lang="en-US" sz="1800" dirty="0">
              <a:solidFill>
                <a:srgbClr val="FFC0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Search for institutions on YouTube, TV, and FB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 idx="4294967295"/>
          </p:nvPr>
        </p:nvSpPr>
        <p:spPr>
          <a:xfrm>
            <a:off x="493486" y="381907"/>
            <a:ext cx="6130925" cy="4333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C000"/>
                </a:solidFill>
                <a:latin typeface="Arial Black" panose="020B0A04020102020204" pitchFamily="34" charset="0"/>
              </a:rPr>
              <a:t>Transfer</a:t>
            </a:r>
            <a:r>
              <a:rPr lang="en" sz="4800" dirty="0">
                <a:solidFill>
                  <a:srgbClr val="FFC000"/>
                </a:solidFill>
                <a:latin typeface="Arial Black" panose="020B0A04020102020204" pitchFamily="34" charset="0"/>
              </a:rPr>
              <a:t> Students</a:t>
            </a:r>
            <a:endParaRPr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4294967295"/>
          </p:nvPr>
        </p:nvSpPr>
        <p:spPr>
          <a:xfrm>
            <a:off x="493486" y="1362126"/>
            <a:ext cx="7177314" cy="33067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Age:		23 (60% Female/40% Male)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Income:	33% under $50k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Status:		19% are married (38% have children)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	62% are employed; 53% own homes</a:t>
            </a:r>
          </a:p>
          <a:p>
            <a:pPr lvl="1" algn="l"/>
            <a:endParaRPr lang="en-US" sz="1800" dirty="0">
              <a:solidFill>
                <a:srgbClr val="FFC0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Use social media 21 hours/week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Snapchat, </a:t>
            </a:r>
            <a:r>
              <a:rPr lang="en-US" sz="1800" dirty="0" err="1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TikTok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, Instagram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Spotify and Apple Music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67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 idx="4294967295"/>
          </p:nvPr>
        </p:nvSpPr>
        <p:spPr>
          <a:xfrm>
            <a:off x="797458" y="1725330"/>
            <a:ext cx="7549084" cy="16928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C000"/>
                </a:solidFill>
                <a:latin typeface="Arial Black" panose="020B0A04020102020204" pitchFamily="34" charset="0"/>
              </a:rPr>
              <a:t>Why Does Retention Matter?</a:t>
            </a:r>
            <a:endParaRPr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90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 txBox="1">
            <a:spLocks noGrp="1"/>
          </p:cNvSpPr>
          <p:nvPr>
            <p:ph type="ctrTitle"/>
          </p:nvPr>
        </p:nvSpPr>
        <p:spPr>
          <a:xfrm>
            <a:off x="377371" y="230571"/>
            <a:ext cx="7911329" cy="8725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Why Does Retention Matter?</a:t>
            </a:r>
            <a:endParaRPr sz="4000" dirty="0">
              <a:latin typeface="Arial Black" panose="020B0A04020102020204" pitchFamily="34" charset="0"/>
            </a:endParaRPr>
          </a:p>
        </p:txBody>
      </p:sp>
      <p:sp>
        <p:nvSpPr>
          <p:cNvPr id="346" name="Google Shape;346;p38"/>
          <p:cNvSpPr txBox="1">
            <a:spLocks noGrp="1"/>
          </p:cNvSpPr>
          <p:nvPr>
            <p:ph type="subTitle" idx="1"/>
          </p:nvPr>
        </p:nvSpPr>
        <p:spPr>
          <a:xfrm>
            <a:off x="695643" y="2249273"/>
            <a:ext cx="7433400" cy="4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Tuition as a percentage of total revenue is increasing</a:t>
            </a:r>
            <a:b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</a:br>
            <a:b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</a:br>
            <a: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Some state’s funding is based on retention rates</a:t>
            </a:r>
            <a:b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</a:br>
            <a:b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</a:br>
            <a: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At my institution, every 100 students = $1,000,000</a:t>
            </a:r>
            <a:endParaRPr sz="1800" dirty="0">
              <a:solidFill>
                <a:srgbClr val="5AC797"/>
              </a:solidFill>
              <a:latin typeface="Arial Black" panose="020B0A04020102020204" pitchFamily="34" charset="0"/>
              <a:ea typeface="Zilla Slab SemiBold" panose="020B0604020202020204" charset="0"/>
              <a:cs typeface="Nirmala UI Semilight" panose="020B04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 idx="4294967295"/>
          </p:nvPr>
        </p:nvSpPr>
        <p:spPr>
          <a:xfrm>
            <a:off x="797458" y="1725330"/>
            <a:ext cx="7549084" cy="16928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C000"/>
                </a:solidFill>
                <a:latin typeface="Arial Black" panose="020B0A04020102020204" pitchFamily="34" charset="0"/>
              </a:rPr>
              <a:t>WHY ARE WE DECLINING?</a:t>
            </a:r>
            <a:endParaRPr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 txBox="1">
            <a:spLocks noGrp="1"/>
          </p:cNvSpPr>
          <p:nvPr>
            <p:ph type="ctrTitle"/>
          </p:nvPr>
        </p:nvSpPr>
        <p:spPr>
          <a:xfrm>
            <a:off x="377371" y="230571"/>
            <a:ext cx="7911329" cy="8725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Why Does Retention Matter?</a:t>
            </a:r>
            <a:endParaRPr sz="4000" dirty="0">
              <a:latin typeface="Arial Black" panose="020B0A04020102020204" pitchFamily="34" charset="0"/>
            </a:endParaRPr>
          </a:p>
        </p:txBody>
      </p:sp>
      <p:sp>
        <p:nvSpPr>
          <p:cNvPr id="346" name="Google Shape;346;p38"/>
          <p:cNvSpPr txBox="1">
            <a:spLocks noGrp="1"/>
          </p:cNvSpPr>
          <p:nvPr>
            <p:ph type="subTitle" idx="1"/>
          </p:nvPr>
        </p:nvSpPr>
        <p:spPr>
          <a:xfrm>
            <a:off x="695643" y="2249273"/>
            <a:ext cx="7433400" cy="4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Social Mobility of the Students</a:t>
            </a:r>
          </a:p>
          <a:p>
            <a:pPr lvl="0" indent="-457200" algn="l" rtl="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Reputation of the University</a:t>
            </a:r>
          </a:p>
          <a:p>
            <a:pPr lvl="0" indent="-457200" algn="l" rtl="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Fewer Class Sections Offered</a:t>
            </a:r>
          </a:p>
          <a:p>
            <a:pPr lvl="0" indent="-457200" algn="l" rtl="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More Non-Viable Programs</a:t>
            </a:r>
          </a:p>
          <a:p>
            <a:pPr lvl="0" indent="-457200" algn="l" rtl="0"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1800" dirty="0">
                <a:solidFill>
                  <a:srgbClr val="5AC797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FEWER FACULTY NEEDED!</a:t>
            </a:r>
            <a:endParaRPr sz="1800" dirty="0">
              <a:solidFill>
                <a:srgbClr val="5AC797"/>
              </a:solidFill>
              <a:latin typeface="Arial Black" panose="020B0A04020102020204" pitchFamily="34" charset="0"/>
              <a:ea typeface="Zilla Slab SemiBold" panose="020B060402020202020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3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ctrTitle" idx="4294967295"/>
          </p:nvPr>
        </p:nvSpPr>
        <p:spPr>
          <a:xfrm>
            <a:off x="418942" y="289893"/>
            <a:ext cx="7637100" cy="8552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000" dirty="0">
                <a:solidFill>
                  <a:srgbClr val="336600"/>
                </a:solidFill>
                <a:latin typeface="Arial Black" panose="020B0A04020102020204" pitchFamily="34" charset="0"/>
              </a:rPr>
              <a:t>What is Good Retention? </a:t>
            </a:r>
            <a:br>
              <a:rPr lang="en-US" sz="9600" dirty="0">
                <a:solidFill>
                  <a:srgbClr val="336600"/>
                </a:solidFill>
              </a:rPr>
            </a:b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4294967295"/>
          </p:nvPr>
        </p:nvSpPr>
        <p:spPr>
          <a:xfrm>
            <a:off x="658858" y="802511"/>
            <a:ext cx="7637100" cy="4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336600"/>
              </a:solidFill>
              <a:latin typeface="Zilla Slab SemiBold" panose="020B0604020202020204" charset="0"/>
              <a:ea typeface="Zilla Slab SemiBold" panose="020B060402020202020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336600"/>
              </a:solidFill>
              <a:latin typeface="Zilla Slab SemiBold" panose="020B0604020202020204" charset="0"/>
              <a:ea typeface="Zilla Slab SemiBol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The national retention rate of FT students is 71%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Private institutions perform better than public (74%/67%)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4-year institutions perform better than 2-year (73%/64%)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Most students are lost between FR/SOPH years (25%)</a:t>
            </a:r>
            <a:endParaRPr sz="1800" dirty="0">
              <a:solidFill>
                <a:schemeClr val="lt1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6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4"/>
          <p:cNvSpPr txBox="1">
            <a:spLocks noGrp="1"/>
          </p:cNvSpPr>
          <p:nvPr>
            <p:ph type="title"/>
          </p:nvPr>
        </p:nvSpPr>
        <p:spPr>
          <a:xfrm>
            <a:off x="549400" y="281181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Black" panose="020B0A04020102020204" pitchFamily="34" charset="0"/>
              </a:rPr>
              <a:t>Retention at Southern Public Institutions</a:t>
            </a:r>
            <a:endParaRPr dirty="0">
              <a:latin typeface="Arial Black" panose="020B0A04020102020204" pitchFamily="34" charset="0"/>
            </a:endParaRPr>
          </a:p>
        </p:txBody>
      </p:sp>
      <p:cxnSp>
        <p:nvCxnSpPr>
          <p:cNvPr id="501" name="Google Shape;501;p44"/>
          <p:cNvCxnSpPr>
            <a:cxnSpLocks/>
          </p:cNvCxnSpPr>
          <p:nvPr/>
        </p:nvCxnSpPr>
        <p:spPr>
          <a:xfrm>
            <a:off x="3730132" y="2895996"/>
            <a:ext cx="1411446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2" name="Google Shape;502;p44"/>
          <p:cNvSpPr txBox="1"/>
          <p:nvPr/>
        </p:nvSpPr>
        <p:spPr>
          <a:xfrm>
            <a:off x="5141578" y="1820713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 Black" panose="020B0A04020102020204" pitchFamily="34" charset="0"/>
                <a:ea typeface="Zilla Slab SemiBold" panose="020B0604020202020204" charset="0"/>
                <a:cs typeface="Oxygen"/>
                <a:sym typeface="Oxygen"/>
              </a:rPr>
              <a:t>Florida</a:t>
            </a:r>
            <a:endParaRPr sz="1200" dirty="0">
              <a:solidFill>
                <a:schemeClr val="dk1"/>
              </a:solidFill>
              <a:latin typeface="Arial Black" panose="020B0A04020102020204" pitchFamily="34" charset="0"/>
              <a:ea typeface="Zilla Slab SemiBold" panose="020B0604020202020204" charset="0"/>
              <a:cs typeface="Oxygen"/>
              <a:sym typeface="Oxygen"/>
            </a:endParaRPr>
          </a:p>
        </p:txBody>
      </p:sp>
      <p:cxnSp>
        <p:nvCxnSpPr>
          <p:cNvPr id="505" name="Google Shape;505;p44"/>
          <p:cNvCxnSpPr>
            <a:cxnSpLocks/>
          </p:cNvCxnSpPr>
          <p:nvPr/>
        </p:nvCxnSpPr>
        <p:spPr>
          <a:xfrm>
            <a:off x="3300324" y="3431717"/>
            <a:ext cx="2164561" cy="13315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6" name="Google Shape;506;p44"/>
          <p:cNvSpPr txBox="1"/>
          <p:nvPr/>
        </p:nvSpPr>
        <p:spPr>
          <a:xfrm>
            <a:off x="5627454" y="3272982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 Black" panose="020B0A04020102020204" pitchFamily="34" charset="0"/>
                <a:ea typeface="Zilla Slab SemiBold" panose="020B0604020202020204" charset="0"/>
                <a:cs typeface="Oxygen"/>
                <a:sym typeface="Oxygen"/>
              </a:rPr>
              <a:t>Mississippi</a:t>
            </a:r>
            <a:endParaRPr sz="1200" dirty="0">
              <a:solidFill>
                <a:schemeClr val="dk1"/>
              </a:solidFill>
              <a:latin typeface="Arial Black" panose="020B0A04020102020204" pitchFamily="34" charset="0"/>
              <a:ea typeface="Zilla Slab SemiBold" panose="020B0604020202020204" charset="0"/>
              <a:cs typeface="Oxygen"/>
              <a:sym typeface="Oxygen"/>
            </a:endParaRPr>
          </a:p>
        </p:txBody>
      </p:sp>
      <p:cxnSp>
        <p:nvCxnSpPr>
          <p:cNvPr id="507" name="Google Shape;507;p44"/>
          <p:cNvCxnSpPr>
            <a:cxnSpLocks/>
          </p:cNvCxnSpPr>
          <p:nvPr/>
        </p:nvCxnSpPr>
        <p:spPr>
          <a:xfrm>
            <a:off x="3117475" y="3910183"/>
            <a:ext cx="2550989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8" name="Google Shape;508;p44"/>
          <p:cNvSpPr txBox="1"/>
          <p:nvPr/>
        </p:nvSpPr>
        <p:spPr>
          <a:xfrm>
            <a:off x="5875807" y="3734159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 Black" panose="020B0A04020102020204" pitchFamily="34" charset="0"/>
                <a:ea typeface="Zilla Slab SemiBold" panose="020B0604020202020204" charset="0"/>
                <a:cs typeface="Oxygen"/>
                <a:sym typeface="Oxygen"/>
              </a:rPr>
              <a:t>Arkansas</a:t>
            </a:r>
            <a:endParaRPr sz="1200" dirty="0">
              <a:solidFill>
                <a:schemeClr val="dk1"/>
              </a:solidFill>
              <a:latin typeface="Arial Black" panose="020B0A04020102020204" pitchFamily="34" charset="0"/>
              <a:ea typeface="Zilla Slab SemiBold" panose="020B0604020202020204" charset="0"/>
              <a:cs typeface="Oxygen"/>
              <a:sym typeface="Oxygen"/>
            </a:endParaRPr>
          </a:p>
        </p:txBody>
      </p:sp>
      <p:cxnSp>
        <p:nvCxnSpPr>
          <p:cNvPr id="509" name="Google Shape;509;p44"/>
          <p:cNvCxnSpPr>
            <a:cxnSpLocks/>
          </p:cNvCxnSpPr>
          <p:nvPr/>
        </p:nvCxnSpPr>
        <p:spPr>
          <a:xfrm>
            <a:off x="2868260" y="4325633"/>
            <a:ext cx="3049417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0" name="Google Shape;510;p44"/>
          <p:cNvSpPr txBox="1"/>
          <p:nvPr/>
        </p:nvSpPr>
        <p:spPr>
          <a:xfrm>
            <a:off x="6062503" y="4155830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 Black" panose="020B0A04020102020204" pitchFamily="34" charset="0"/>
                <a:ea typeface="Zilla Slab SemiBold" panose="020B0604020202020204" charset="0"/>
                <a:cs typeface="Oxygen"/>
                <a:sym typeface="Oxygen"/>
              </a:rPr>
              <a:t>Georgia</a:t>
            </a:r>
            <a:endParaRPr sz="1200" dirty="0">
              <a:solidFill>
                <a:schemeClr val="dk1"/>
              </a:solidFill>
              <a:latin typeface="Arial Black" panose="020B0A04020102020204" pitchFamily="34" charset="0"/>
              <a:ea typeface="Zilla Slab SemiBold" panose="020B0604020202020204" charset="0"/>
              <a:cs typeface="Oxygen"/>
              <a:sym typeface="Oxygen"/>
            </a:endParaRPr>
          </a:p>
        </p:txBody>
      </p:sp>
      <p:cxnSp>
        <p:nvCxnSpPr>
          <p:cNvPr id="511" name="Google Shape;511;p44"/>
          <p:cNvCxnSpPr>
            <a:cxnSpLocks/>
          </p:cNvCxnSpPr>
          <p:nvPr/>
        </p:nvCxnSpPr>
        <p:spPr>
          <a:xfrm>
            <a:off x="2695882" y="4786322"/>
            <a:ext cx="3479947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2" name="Google Shape;512;p44"/>
          <p:cNvSpPr txBox="1"/>
          <p:nvPr/>
        </p:nvSpPr>
        <p:spPr>
          <a:xfrm>
            <a:off x="6301733" y="4614272"/>
            <a:ext cx="1639478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 Black" panose="020B0A04020102020204" pitchFamily="34" charset="0"/>
                <a:ea typeface="Zilla Slab SemiBold" panose="020B0604020202020204" charset="0"/>
                <a:cs typeface="Oxygen"/>
                <a:sym typeface="Oxygen"/>
              </a:rPr>
              <a:t>Louisiana</a:t>
            </a:r>
            <a:endParaRPr sz="1200" dirty="0">
              <a:solidFill>
                <a:schemeClr val="dk1"/>
              </a:solidFill>
              <a:latin typeface="Arial Black" panose="020B0A04020102020204" pitchFamily="34" charset="0"/>
              <a:ea typeface="Zilla Slab SemiBold" panose="020B0604020202020204" charset="0"/>
              <a:cs typeface="Oxygen"/>
              <a:sym typeface="Oxygen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209137D-0F15-4919-817A-61D57CF89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426662"/>
              </p:ext>
            </p:extLst>
          </p:nvPr>
        </p:nvGraphicFramePr>
        <p:xfrm>
          <a:off x="214751" y="1270001"/>
          <a:ext cx="4111392" cy="368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oogle Shape;501;p44">
            <a:extLst>
              <a:ext uri="{FF2B5EF4-FFF2-40B4-BE49-F238E27FC236}">
                <a16:creationId xmlns:a16="http://schemas.microsoft.com/office/drawing/2014/main" id="{417AA228-A686-4F93-B323-17AEE98E5422}"/>
              </a:ext>
            </a:extLst>
          </p:cNvPr>
          <p:cNvCxnSpPr>
            <a:cxnSpLocks/>
          </p:cNvCxnSpPr>
          <p:nvPr/>
        </p:nvCxnSpPr>
        <p:spPr>
          <a:xfrm>
            <a:off x="3947511" y="2414684"/>
            <a:ext cx="1128418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Google Shape;501;p44">
            <a:extLst>
              <a:ext uri="{FF2B5EF4-FFF2-40B4-BE49-F238E27FC236}">
                <a16:creationId xmlns:a16="http://schemas.microsoft.com/office/drawing/2014/main" id="{6B2C470A-06D5-43D8-A363-56AB3737452E}"/>
              </a:ext>
            </a:extLst>
          </p:cNvPr>
          <p:cNvCxnSpPr>
            <a:cxnSpLocks/>
          </p:cNvCxnSpPr>
          <p:nvPr/>
        </p:nvCxnSpPr>
        <p:spPr>
          <a:xfrm>
            <a:off x="4075127" y="1975719"/>
            <a:ext cx="915564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Google Shape;501;p44">
            <a:extLst>
              <a:ext uri="{FF2B5EF4-FFF2-40B4-BE49-F238E27FC236}">
                <a16:creationId xmlns:a16="http://schemas.microsoft.com/office/drawing/2014/main" id="{87CC5649-FE79-406D-BFCE-F5E0A1C552DE}"/>
              </a:ext>
            </a:extLst>
          </p:cNvPr>
          <p:cNvCxnSpPr>
            <a:cxnSpLocks/>
          </p:cNvCxnSpPr>
          <p:nvPr/>
        </p:nvCxnSpPr>
        <p:spPr>
          <a:xfrm>
            <a:off x="4335700" y="1498915"/>
            <a:ext cx="525021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Google Shape;502;p44">
            <a:extLst>
              <a:ext uri="{FF2B5EF4-FFF2-40B4-BE49-F238E27FC236}">
                <a16:creationId xmlns:a16="http://schemas.microsoft.com/office/drawing/2014/main" id="{6EECCDE6-2F62-4389-952B-F7C6A05FE90D}"/>
              </a:ext>
            </a:extLst>
          </p:cNvPr>
          <p:cNvSpPr txBox="1"/>
          <p:nvPr/>
        </p:nvSpPr>
        <p:spPr>
          <a:xfrm>
            <a:off x="4990691" y="1333417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 Black" panose="020B0A04020102020204" pitchFamily="34" charset="0"/>
                <a:ea typeface="Zilla Slab SemiBold" panose="020B0604020202020204" charset="0"/>
                <a:cs typeface="Oxygen"/>
                <a:sym typeface="Oxygen"/>
              </a:rPr>
              <a:t>Missouri</a:t>
            </a:r>
            <a:endParaRPr sz="1000" dirty="0">
              <a:solidFill>
                <a:schemeClr val="dk1"/>
              </a:solidFill>
              <a:latin typeface="Arial Black" panose="020B0A04020102020204" pitchFamily="34" charset="0"/>
              <a:ea typeface="Zilla Slab SemiBold" panose="020B0604020202020204" charset="0"/>
              <a:cs typeface="Oxygen"/>
              <a:sym typeface="Oxygen"/>
            </a:endParaRPr>
          </a:p>
        </p:txBody>
      </p:sp>
      <p:sp>
        <p:nvSpPr>
          <p:cNvPr id="33" name="Google Shape;502;p44">
            <a:extLst>
              <a:ext uri="{FF2B5EF4-FFF2-40B4-BE49-F238E27FC236}">
                <a16:creationId xmlns:a16="http://schemas.microsoft.com/office/drawing/2014/main" id="{28EA5CE3-40D5-4AEA-8C09-E2CB3C604D31}"/>
              </a:ext>
            </a:extLst>
          </p:cNvPr>
          <p:cNvSpPr txBox="1"/>
          <p:nvPr/>
        </p:nvSpPr>
        <p:spPr>
          <a:xfrm>
            <a:off x="5364779" y="2723946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 Black" panose="020B0A04020102020204" pitchFamily="34" charset="0"/>
                <a:ea typeface="Zilla Slab SemiBold" panose="020B0604020202020204" charset="0"/>
                <a:cs typeface="Oxygen"/>
                <a:sym typeface="Oxygen"/>
              </a:rPr>
              <a:t>Alabama</a:t>
            </a:r>
            <a:r>
              <a:rPr lang="en" sz="1000" dirty="0">
                <a:solidFill>
                  <a:schemeClr val="dk1"/>
                </a:solidFill>
                <a:latin typeface="Arial Black" panose="020B0A04020102020204" pitchFamily="34" charset="0"/>
                <a:ea typeface="Zilla Slab SemiBold" panose="020B0604020202020204" charset="0"/>
                <a:cs typeface="Oxygen"/>
                <a:sym typeface="Oxygen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Arial Black" panose="020B0A04020102020204" pitchFamily="34" charset="0"/>
                <a:ea typeface="Zilla Slab SemiBold" panose="020B0604020202020204" charset="0"/>
                <a:cs typeface="Oxygen"/>
                <a:sym typeface="Oxygen"/>
              </a:rPr>
              <a:t>&amp; Kentucky</a:t>
            </a:r>
            <a:endParaRPr sz="1000" dirty="0">
              <a:solidFill>
                <a:schemeClr val="dk1"/>
              </a:solidFill>
              <a:latin typeface="Arial Black" panose="020B0A04020102020204" pitchFamily="34" charset="0"/>
              <a:ea typeface="Zilla Slab SemiBold" panose="020B0604020202020204" charset="0"/>
              <a:cs typeface="Oxygen"/>
              <a:sym typeface="Oxygen"/>
            </a:endParaRPr>
          </a:p>
        </p:txBody>
      </p:sp>
      <p:sp>
        <p:nvSpPr>
          <p:cNvPr id="34" name="Google Shape;502;p44">
            <a:extLst>
              <a:ext uri="{FF2B5EF4-FFF2-40B4-BE49-F238E27FC236}">
                <a16:creationId xmlns:a16="http://schemas.microsoft.com/office/drawing/2014/main" id="{B451DC9E-3ECF-4503-9E7E-DBE1CE68E48B}"/>
              </a:ext>
            </a:extLst>
          </p:cNvPr>
          <p:cNvSpPr txBox="1"/>
          <p:nvPr/>
        </p:nvSpPr>
        <p:spPr>
          <a:xfrm>
            <a:off x="5251453" y="2220028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 Black" panose="020B0A04020102020204" pitchFamily="34" charset="0"/>
                <a:ea typeface="Zilla Slab SemiBold" panose="020B0604020202020204" charset="0"/>
                <a:cs typeface="Oxygen"/>
                <a:sym typeface="Oxygen"/>
              </a:rPr>
              <a:t>Tennessee</a:t>
            </a:r>
            <a:endParaRPr sz="1200" dirty="0">
              <a:solidFill>
                <a:schemeClr val="dk1"/>
              </a:solidFill>
              <a:latin typeface="Arial Black" panose="020B0A04020102020204" pitchFamily="34" charset="0"/>
              <a:ea typeface="Zilla Slab SemiBold" panose="020B0604020202020204" charset="0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 idx="4294967295"/>
          </p:nvPr>
        </p:nvSpPr>
        <p:spPr>
          <a:xfrm>
            <a:off x="797458" y="1725330"/>
            <a:ext cx="7549084" cy="16928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C000"/>
                </a:solidFill>
                <a:latin typeface="Arial Black" panose="020B0A04020102020204" pitchFamily="34" charset="0"/>
              </a:rPr>
              <a:t>Why Do They Leave?</a:t>
            </a:r>
            <a:endParaRPr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15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D4ECF9C-5242-4CBD-8E5F-9DC332A7A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38200"/>
              </p:ext>
            </p:extLst>
          </p:nvPr>
        </p:nvGraphicFramePr>
        <p:xfrm>
          <a:off x="0" y="513896"/>
          <a:ext cx="9064171" cy="411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4" imgW="6159507" imgH="2048976" progId="Word.Document.12">
                  <p:embed/>
                </p:oleObj>
              </mc:Choice>
              <mc:Fallback>
                <p:oleObj name="Document" r:id="rId4" imgW="6159507" imgH="2048976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9DBBC9E-3A69-40EF-A98A-223EB48F3A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13896"/>
                        <a:ext cx="9064171" cy="411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38B93DF-8760-48F4-B3E5-F05333C68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6572"/>
            <a:ext cx="9144000" cy="5669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A8F31B-6AC9-4888-B162-22F682113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703766"/>
              </p:ext>
            </p:extLst>
          </p:nvPr>
        </p:nvGraphicFramePr>
        <p:xfrm>
          <a:off x="-36057" y="474705"/>
          <a:ext cx="9180057" cy="419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6643278" imgH="3035493" progId="Word.Document.12">
                  <p:embed/>
                </p:oleObj>
              </mc:Choice>
              <mc:Fallback>
                <p:oleObj name="Document" r:id="rId4" imgW="6643278" imgH="3035493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DFDB288-6AE8-4C7A-B8BB-A34B331060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6057" y="474705"/>
                        <a:ext cx="9180057" cy="4194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9A7F66B-B2BF-4719-9D5D-CB2D9E081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6572"/>
            <a:ext cx="914400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8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 idx="4294967295"/>
          </p:nvPr>
        </p:nvSpPr>
        <p:spPr>
          <a:xfrm>
            <a:off x="797458" y="1725330"/>
            <a:ext cx="7549084" cy="16928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C000"/>
                </a:solidFill>
                <a:latin typeface="Arial Black" panose="020B0A04020102020204" pitchFamily="34" charset="0"/>
              </a:rPr>
              <a:t>What Can We Do?</a:t>
            </a:r>
            <a:endParaRPr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49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310" name="Google Shape;310;p34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11" name="Google Shape;311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7BF4152-C01F-4B13-A566-F6F84128F41D}"/>
              </a:ext>
            </a:extLst>
          </p:cNvPr>
          <p:cNvSpPr/>
          <p:nvPr/>
        </p:nvSpPr>
        <p:spPr>
          <a:xfrm>
            <a:off x="4463143" y="1386114"/>
            <a:ext cx="3512457" cy="2235200"/>
          </a:xfrm>
          <a:prstGeom prst="rect">
            <a:avLst/>
          </a:prstGeom>
          <a:ln>
            <a:solidFill>
              <a:srgbClr val="5AC79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Google Shape;316;p34"/>
          <p:cNvSpPr txBox="1">
            <a:spLocks noGrp="1"/>
          </p:cNvSpPr>
          <p:nvPr>
            <p:ph type="body" idx="4294967295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2"/>
                </a:solidFill>
                <a:latin typeface="Arial Black" panose="020B0A04020102020204" pitchFamily="34" charset="0"/>
                <a:ea typeface="Zilla Slab SemiBold"/>
                <a:cs typeface="Zilla Slab SemiBold"/>
                <a:sym typeface="Zilla Slab SemiBold"/>
              </a:rPr>
              <a:t>Academic Issues</a:t>
            </a:r>
            <a:endParaRPr sz="4400" dirty="0">
              <a:solidFill>
                <a:schemeClr val="accent2"/>
              </a:solidFill>
              <a:latin typeface="Arial Black" panose="020B0A04020102020204" pitchFamily="34" charset="0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A2476-30AE-41DA-9758-8FA356C268A2}"/>
              </a:ext>
            </a:extLst>
          </p:cNvPr>
          <p:cNvSpPr txBox="1"/>
          <p:nvPr/>
        </p:nvSpPr>
        <p:spPr>
          <a:xfrm>
            <a:off x="4572000" y="1647106"/>
            <a:ext cx="36445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5AC79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Proactive Outreach and Support</a:t>
            </a:r>
          </a:p>
          <a:p>
            <a:pPr>
              <a:buClr>
                <a:srgbClr val="5AC797"/>
              </a:buClr>
            </a:pPr>
            <a:endParaRPr lang="en-US" sz="1600" dirty="0">
              <a:solidFill>
                <a:srgbClr val="FFC0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285750" indent="-285750">
              <a:buClr>
                <a:srgbClr val="5AC79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Holistic Student Support</a:t>
            </a:r>
          </a:p>
          <a:p>
            <a:pPr>
              <a:buClr>
                <a:srgbClr val="5AC797"/>
              </a:buClr>
            </a:pPr>
            <a:endParaRPr lang="en-US" sz="1600" dirty="0">
              <a:solidFill>
                <a:srgbClr val="FFC0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285750" indent="-285750">
              <a:buClr>
                <a:srgbClr val="5AC79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Build a Sense of Community/Belonging</a:t>
            </a:r>
            <a:br>
              <a:rPr lang="en-US" sz="1200" dirty="0">
                <a:solidFill>
                  <a:srgbClr val="006600"/>
                </a:solidFill>
              </a:rPr>
            </a:br>
            <a:br>
              <a:rPr lang="en-US" sz="1000" dirty="0">
                <a:solidFill>
                  <a:srgbClr val="00660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Black" panose="020B0A04020102020204" pitchFamily="34" charset="0"/>
              </a:rPr>
              <a:t>Personal/Transitional Issues</a:t>
            </a: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Personalized Support Programs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Mental Health Initiatives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Peer Support Groups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More Accommodations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4046870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Black" panose="020B0A04020102020204" pitchFamily="34" charset="0"/>
              </a:rPr>
              <a:t>Family Issues</a:t>
            </a: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Flexible Academic Support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Time Management Assistance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Encourage Counseling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88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1D9A81-4EA4-477A-AD66-F416735C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9" y="314964"/>
            <a:ext cx="8292422" cy="4513572"/>
          </a:xfrm>
          <a:prstGeom prst="rect">
            <a:avLst/>
          </a:prstGeom>
        </p:spPr>
      </p:pic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Black" panose="020B0A04020102020204" pitchFamily="34" charset="0"/>
              </a:rPr>
              <a:t>Financial Issues</a:t>
            </a: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Financial Aid Education Program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Financial Literacy Program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More Student Employment</a:t>
            </a:r>
          </a:p>
        </p:txBody>
      </p:sp>
    </p:spTree>
    <p:extLst>
      <p:ext uri="{BB962C8B-B14F-4D97-AF65-F5344CB8AC3E}">
        <p14:creationId xmlns:p14="http://schemas.microsoft.com/office/powerpoint/2010/main" val="1764592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51600" y="432707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Black" panose="020B0A04020102020204" pitchFamily="34" charset="0"/>
              </a:rPr>
              <a:t>Other Issues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DE1131-A573-41FB-B1E7-9807D15A6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085663"/>
              </p:ext>
            </p:extLst>
          </p:nvPr>
        </p:nvGraphicFramePr>
        <p:xfrm>
          <a:off x="685800" y="9171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656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 idx="4294967295"/>
          </p:nvPr>
        </p:nvSpPr>
        <p:spPr>
          <a:xfrm>
            <a:off x="797458" y="1391502"/>
            <a:ext cx="7549084" cy="16928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C000"/>
                </a:solidFill>
                <a:latin typeface="Arial Black" panose="020B0A04020102020204" pitchFamily="34" charset="0"/>
              </a:rPr>
              <a:t>Who Should Play a Part in Retention?</a:t>
            </a:r>
            <a:endParaRPr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A82D8-4DF8-479E-B7FB-ED5CA38A8274}"/>
              </a:ext>
            </a:extLst>
          </p:cNvPr>
          <p:cNvSpPr txBox="1"/>
          <p:nvPr/>
        </p:nvSpPr>
        <p:spPr>
          <a:xfrm>
            <a:off x="2383972" y="3443623"/>
            <a:ext cx="437605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latin typeface="Arial Black" panose="020B0A04020102020204" pitchFamily="34" charset="0"/>
              </a:rPr>
              <a:t>EVERYONE!</a:t>
            </a:r>
          </a:p>
        </p:txBody>
      </p:sp>
    </p:spTree>
    <p:extLst>
      <p:ext uri="{BB962C8B-B14F-4D97-AF65-F5344CB8AC3E}">
        <p14:creationId xmlns:p14="http://schemas.microsoft.com/office/powerpoint/2010/main" val="27469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"/>
          <p:cNvSpPr txBox="1">
            <a:spLocks noGrp="1"/>
          </p:cNvSpPr>
          <p:nvPr>
            <p:ph type="title" idx="4294967295"/>
          </p:nvPr>
        </p:nvSpPr>
        <p:spPr>
          <a:xfrm>
            <a:off x="639475" y="326686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Arial Black" panose="020B0A04020102020204" pitchFamily="34" charset="0"/>
              </a:rPr>
              <a:t>RETAIN!</a:t>
            </a:r>
            <a:endParaRPr sz="4800" dirty="0">
              <a:latin typeface="Arial Black" panose="020B0A04020102020204" pitchFamily="34" charset="0"/>
            </a:endParaRPr>
          </a:p>
        </p:txBody>
      </p:sp>
      <p:sp>
        <p:nvSpPr>
          <p:cNvPr id="395" name="Google Shape;395;p4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99" name="Google Shape;399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1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401" name="Google Shape;401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2" name="Google Shape;402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3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5" name="Google Shape;405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5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407" name="Google Shape;407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8" name="Google Shape;408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6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1" name="Google Shape;411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4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4" name="Google Shape;414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2</a:t>
              </a:r>
              <a:endParaRPr sz="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416" name="Google Shape;416;p40"/>
          <p:cNvSpPr txBox="1"/>
          <p:nvPr/>
        </p:nvSpPr>
        <p:spPr>
          <a:xfrm>
            <a:off x="1379850" y="1357086"/>
            <a:ext cx="1286400" cy="33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1200" dirty="0">
                <a:latin typeface="+mn-lt"/>
                <a:ea typeface="Zilla Slab SemiBold" panose="020B0604020202020204" charset="0"/>
              </a:rPr>
              <a:t>College-based Retention Initiatives</a:t>
            </a:r>
          </a:p>
        </p:txBody>
      </p:sp>
      <p:sp>
        <p:nvSpPr>
          <p:cNvPr id="417" name="Google Shape;417;p40"/>
          <p:cNvSpPr txBox="1"/>
          <p:nvPr/>
        </p:nvSpPr>
        <p:spPr>
          <a:xfrm>
            <a:off x="3313352" y="1255999"/>
            <a:ext cx="1475534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1200" dirty="0">
                <a:latin typeface="+mn-lt"/>
              </a:rPr>
              <a:t>Expansion of </a:t>
            </a:r>
            <a:r>
              <a:rPr lang="en-US" sz="1200" dirty="0" err="1">
                <a:latin typeface="+mn-lt"/>
              </a:rPr>
              <a:t>Hyflex</a:t>
            </a:r>
            <a:r>
              <a:rPr lang="en-US" sz="1200" dirty="0">
                <a:latin typeface="+mn-lt"/>
              </a:rPr>
              <a:t>/Online Course and Program Delivery</a:t>
            </a:r>
          </a:p>
        </p:txBody>
      </p:sp>
      <p:sp>
        <p:nvSpPr>
          <p:cNvPr id="418" name="Google Shape;418;p40"/>
          <p:cNvSpPr txBox="1"/>
          <p:nvPr/>
        </p:nvSpPr>
        <p:spPr>
          <a:xfrm>
            <a:off x="5435989" y="1188352"/>
            <a:ext cx="12864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1200" dirty="0">
                <a:latin typeface="+mn-lt"/>
              </a:rPr>
              <a:t>Expansion of Micro-credentials</a:t>
            </a:r>
          </a:p>
        </p:txBody>
      </p:sp>
      <p:sp>
        <p:nvSpPr>
          <p:cNvPr id="419" name="Google Shape;419;p40"/>
          <p:cNvSpPr txBox="1"/>
          <p:nvPr/>
        </p:nvSpPr>
        <p:spPr>
          <a:xfrm>
            <a:off x="2418175" y="4063600"/>
            <a:ext cx="1286400" cy="31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1200" dirty="0">
                <a:latin typeface="+mn-lt"/>
              </a:rPr>
              <a:t>Expansion of OER/Zero Cost Textbooks</a:t>
            </a:r>
          </a:p>
        </p:txBody>
      </p:sp>
      <p:sp>
        <p:nvSpPr>
          <p:cNvPr id="420" name="Google Shape;420;p40"/>
          <p:cNvSpPr txBox="1"/>
          <p:nvPr/>
        </p:nvSpPr>
        <p:spPr>
          <a:xfrm>
            <a:off x="4446255" y="4063600"/>
            <a:ext cx="1286400" cy="31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1200" dirty="0">
                <a:latin typeface="+mn-lt"/>
              </a:rPr>
              <a:t>Improved Experience for Transfer Students</a:t>
            </a:r>
          </a:p>
        </p:txBody>
      </p:sp>
      <p:sp>
        <p:nvSpPr>
          <p:cNvPr id="421" name="Google Shape;421;p40"/>
          <p:cNvSpPr txBox="1"/>
          <p:nvPr/>
        </p:nvSpPr>
        <p:spPr>
          <a:xfrm>
            <a:off x="6474335" y="4063600"/>
            <a:ext cx="1286400" cy="31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1200" dirty="0">
                <a:latin typeface="+mn-lt"/>
              </a:rPr>
              <a:t>Expansion of Prior Learning Assessment</a:t>
            </a:r>
          </a:p>
        </p:txBody>
      </p:sp>
      <p:grpSp>
        <p:nvGrpSpPr>
          <p:cNvPr id="30" name="Google Shape;404;p40">
            <a:extLst>
              <a:ext uri="{FF2B5EF4-FFF2-40B4-BE49-F238E27FC236}">
                <a16:creationId xmlns:a16="http://schemas.microsoft.com/office/drawing/2014/main" id="{9441B4F3-B121-40F7-85F9-F8C8C577BD3A}"/>
              </a:ext>
            </a:extLst>
          </p:cNvPr>
          <p:cNvGrpSpPr/>
          <p:nvPr/>
        </p:nvGrpSpPr>
        <p:grpSpPr>
          <a:xfrm>
            <a:off x="8309917" y="1703401"/>
            <a:ext cx="473400" cy="473400"/>
            <a:chOff x="5842489" y="1703401"/>
            <a:chExt cx="473400" cy="473400"/>
          </a:xfrm>
          <a:solidFill>
            <a:srgbClr val="7030A0"/>
          </a:solidFill>
        </p:grpSpPr>
        <p:sp>
          <p:nvSpPr>
            <p:cNvPr id="31" name="Google Shape;405;p40">
              <a:extLst>
                <a:ext uri="{FF2B5EF4-FFF2-40B4-BE49-F238E27FC236}">
                  <a16:creationId xmlns:a16="http://schemas.microsoft.com/office/drawing/2014/main" id="{8A08746A-DB40-4A33-A299-86EF85470C40}"/>
                </a:ext>
              </a:extLst>
            </p:cNvPr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32" name="Google Shape;406;p40">
              <a:extLst>
                <a:ext uri="{FF2B5EF4-FFF2-40B4-BE49-F238E27FC236}">
                  <a16:creationId xmlns:a16="http://schemas.microsoft.com/office/drawing/2014/main" id="{2DD0C3E7-A7F2-4567-8954-B5C126BC7464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rPr>
                <a:t>6</a:t>
              </a:r>
              <a:endParaRPr sz="600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33" name="Google Shape;418;p40">
            <a:extLst>
              <a:ext uri="{FF2B5EF4-FFF2-40B4-BE49-F238E27FC236}">
                <a16:creationId xmlns:a16="http://schemas.microsoft.com/office/drawing/2014/main" id="{C83F1D72-8431-455B-8767-C81905679B1B}"/>
              </a:ext>
            </a:extLst>
          </p:cNvPr>
          <p:cNvSpPr txBox="1"/>
          <p:nvPr/>
        </p:nvSpPr>
        <p:spPr>
          <a:xfrm>
            <a:off x="7836367" y="1299591"/>
            <a:ext cx="1286400" cy="34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1200" dirty="0">
                <a:latin typeface="+mn-lt"/>
              </a:rPr>
              <a:t>Curriculum Renewal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EDDCE9-9D47-49F7-B327-9B4D0C6F5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7" y="222161"/>
            <a:ext cx="8818808" cy="42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98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Zilla Slab SemiBold" panose="020B0604020202020204" charset="0"/>
                <a:cs typeface="Montserrat"/>
                <a:sym typeface="Montserrat"/>
              </a:rPr>
              <a:t>Questions?</a:t>
            </a:r>
            <a:endParaRPr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Zilla Slab SemiBold" panose="020B0604020202020204" charset="0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8A3E3-7EE4-42A2-9A1F-A9AC4BE1D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4356"/>
          <a:stretch/>
        </p:blipFill>
        <p:spPr>
          <a:xfrm>
            <a:off x="0" y="4579257"/>
            <a:ext cx="9144000" cy="5642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3791541" y="826712"/>
            <a:ext cx="3456432" cy="3759802"/>
          </a:xfrm>
          <a:prstGeom prst="rect">
            <a:avLst/>
          </a:prstGeom>
          <a:ln>
            <a:solidFill>
              <a:srgbClr val="5AC797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College-bound students in 2018 – 10,900,000</a:t>
            </a: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College-bound students in 2023 – 9,500,000</a:t>
            </a: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College-bound students in 2028 -  5,150,000</a:t>
            </a:r>
            <a:endParaRPr b="1" dirty="0">
              <a:latin typeface="Arial Black" panose="020B0A04020102020204" pitchFamily="34" charset="0"/>
              <a:ea typeface="Zilla Slab SemiBold" panose="020B0604020202020204" charset="0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171521" y="826712"/>
            <a:ext cx="3452724" cy="3759802"/>
          </a:xfrm>
          <a:prstGeom prst="rect">
            <a:avLst/>
          </a:prstGeom>
          <a:ln>
            <a:solidFill>
              <a:srgbClr val="5AC797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Fewer Students in High School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15.5M in 2023 : 14.7M in 2028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lang="en-US" sz="1800" dirty="0">
              <a:solidFill>
                <a:srgbClr val="0066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Fewer Students Going to College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lang="en-US" sz="1800" dirty="0">
              <a:solidFill>
                <a:srgbClr val="0066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68% in 2018 :  61% in 2023 </a:t>
            </a:r>
            <a:b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</a:br>
            <a:r>
              <a:rPr lang="en-US" sz="1800" dirty="0">
                <a:solidFill>
                  <a:srgbClr val="00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Trend predicted until 2030</a:t>
            </a:r>
            <a:endParaRPr lang="en-US" sz="1800" dirty="0">
              <a:latin typeface="Arial Black" panose="020B0A04020102020204" pitchFamily="34" charset="0"/>
              <a:ea typeface="Zilla Slab SemiBold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855300" y="280928"/>
            <a:ext cx="7433400" cy="838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Gen X</a:t>
            </a:r>
            <a:endParaRPr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855300" y="1054003"/>
            <a:ext cx="7433400" cy="36925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Age:		47-58</a:t>
            </a:r>
          </a:p>
          <a:p>
            <a:pPr marL="0" indent="0"/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Income:	51% are over $100k (household)</a:t>
            </a:r>
          </a:p>
          <a:p>
            <a:pPr marL="0" indent="0"/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College:	10% didn’t graduate HS</a:t>
            </a:r>
          </a:p>
          <a:p>
            <a:pPr lvl="1" algn="l"/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	25% will not attend college</a:t>
            </a:r>
          </a:p>
          <a:p>
            <a:pPr lvl="1" algn="l"/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	17% will attend but not finish college</a:t>
            </a:r>
          </a:p>
          <a:p>
            <a:pPr lvl="1" algn="l"/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	48% will obtain a college degree</a:t>
            </a:r>
          </a:p>
          <a:p>
            <a:pPr lvl="1" algn="l"/>
            <a:endParaRPr lang="en-US" sz="1800" dirty="0">
              <a:solidFill>
                <a:srgbClr val="FFC0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0" lvl="1" indent="0"/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Status:		64% are married (38% have children)</a:t>
            </a:r>
          </a:p>
          <a:p>
            <a:pPr lvl="1" algn="l"/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	77% are employed; 73% own homes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855300" y="280928"/>
            <a:ext cx="7433400" cy="838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Gen X</a:t>
            </a:r>
            <a:endParaRPr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855300" y="1054003"/>
            <a:ext cx="7433400" cy="36925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 lang="en-US" sz="2000" dirty="0">
              <a:solidFill>
                <a:srgbClr val="FFC000"/>
              </a:solidFill>
              <a:latin typeface="Zilla Slab SemiBold" panose="020B0604020202020204" charset="0"/>
              <a:ea typeface="Zilla Slab SemiBold" panose="020B0604020202020204" charset="0"/>
            </a:endParaRPr>
          </a:p>
          <a:p>
            <a:pPr marL="0" indent="0"/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Use social media 12 hours per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Newspaper, LinkedIn, Twitter</a:t>
            </a:r>
          </a:p>
          <a:p>
            <a:endParaRPr lang="en-US" sz="1800" dirty="0">
              <a:solidFill>
                <a:srgbClr val="FFC0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0" indent="0"/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Use streaming audio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iHeartRadio, Audible, iTunes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34647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ctrTitle" idx="4294967295"/>
          </p:nvPr>
        </p:nvSpPr>
        <p:spPr>
          <a:xfrm>
            <a:off x="767284" y="309551"/>
            <a:ext cx="7637100" cy="8552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800" dirty="0">
                <a:solidFill>
                  <a:srgbClr val="336600"/>
                </a:solidFill>
                <a:latin typeface="Arial Black" panose="020B0A04020102020204" pitchFamily="34" charset="0"/>
              </a:rPr>
              <a:t>Millennials</a:t>
            </a:r>
            <a:br>
              <a:rPr lang="en-US" sz="9600" dirty="0">
                <a:solidFill>
                  <a:srgbClr val="336600"/>
                </a:solidFill>
              </a:rPr>
            </a:b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4294967295"/>
          </p:nvPr>
        </p:nvSpPr>
        <p:spPr>
          <a:xfrm>
            <a:off x="658858" y="802511"/>
            <a:ext cx="7637100" cy="4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336600"/>
              </a:solidFill>
              <a:latin typeface="Zilla Slab SemiBold" panose="020B0604020202020204" charset="0"/>
              <a:ea typeface="Zilla Slab SemiBold" panose="020B060402020202020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Age:		27-46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Income:	57% are over $75k (household)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College:	10% didn’t graduate HS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	25% will not attend college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	15% will attend but not finish college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	50% will obtain a college degree</a:t>
            </a:r>
          </a:p>
          <a:p>
            <a:pPr marL="0" indent="0">
              <a:buNone/>
            </a:pPr>
            <a:endParaRPr lang="en-US" sz="1800" dirty="0">
              <a:solidFill>
                <a:srgbClr val="3366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Status:		52% are married (57% have children)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		79% are employed; 55% own homes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ctrTitle" idx="4294967295"/>
          </p:nvPr>
        </p:nvSpPr>
        <p:spPr>
          <a:xfrm>
            <a:off x="767284" y="309551"/>
            <a:ext cx="7637100" cy="8552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800" dirty="0">
                <a:solidFill>
                  <a:srgbClr val="336600"/>
                </a:solidFill>
                <a:latin typeface="Arial Black" panose="020B0A04020102020204" pitchFamily="34" charset="0"/>
              </a:rPr>
              <a:t>Millennials</a:t>
            </a:r>
            <a:br>
              <a:rPr lang="en-US" sz="9600" dirty="0">
                <a:solidFill>
                  <a:srgbClr val="336600"/>
                </a:solidFill>
              </a:rPr>
            </a:b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4294967295"/>
          </p:nvPr>
        </p:nvSpPr>
        <p:spPr>
          <a:xfrm>
            <a:off x="658858" y="802511"/>
            <a:ext cx="7637100" cy="4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336600"/>
              </a:solidFill>
              <a:latin typeface="Zilla Slab SemiBold" panose="020B0604020202020204" charset="0"/>
              <a:ea typeface="Zilla Slab SemiBold" panose="020B060402020202020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336600"/>
              </a:solidFill>
              <a:latin typeface="Zilla Slab SemiBold" panose="020B0604020202020204" charset="0"/>
              <a:ea typeface="Zilla Slab SemiBold" panose="020B060402020202020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Use social media 17 hours per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Snapchat, </a:t>
            </a:r>
            <a:r>
              <a:rPr lang="en-US" sz="1800" dirty="0" err="1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Tiktok</a:t>
            </a: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, Instagram</a:t>
            </a:r>
          </a:p>
          <a:p>
            <a:endParaRPr lang="en-US" sz="1800" dirty="0">
              <a:solidFill>
                <a:srgbClr val="336600"/>
              </a:solidFill>
              <a:latin typeface="Arial Black" panose="020B0A04020102020204" pitchFamily="34" charset="0"/>
              <a:ea typeface="Zilla Slab SemiBold" panose="020B060402020202020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Use streaming audio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6600"/>
                </a:solidFill>
                <a:latin typeface="Arial Black" panose="020B0A04020102020204" pitchFamily="34" charset="0"/>
                <a:ea typeface="Zilla Slab SemiBold" panose="020B0604020202020204" charset="0"/>
              </a:rPr>
              <a:t>Facebook Watch, Disney+, Spotify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ctrTitle" idx="4294967295"/>
          </p:nvPr>
        </p:nvSpPr>
        <p:spPr>
          <a:xfrm>
            <a:off x="753701" y="161445"/>
            <a:ext cx="3395100" cy="79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C000"/>
                </a:solidFill>
                <a:latin typeface="Arial Black" panose="020B0A04020102020204" pitchFamily="34" charset="0"/>
              </a:rPr>
              <a:t>Gen Z</a:t>
            </a:r>
            <a:endParaRPr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4294967295"/>
          </p:nvPr>
        </p:nvSpPr>
        <p:spPr>
          <a:xfrm>
            <a:off x="855299" y="849086"/>
            <a:ext cx="7243671" cy="31146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336600"/>
              </a:solidFill>
              <a:latin typeface="Zilla Slab SemiBold" panose="020B0604020202020204" charset="0"/>
              <a:ea typeface="Zilla Slab SemiBold" panose="020B0604020202020204" charset="0"/>
              <a:cs typeface="Nirmala UI Semilight" panose="020B0402040204020203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Age:		18-26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Income:	40% are under $50k (household)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College:	</a:t>
            </a: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15% 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didn’t graduate HS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		</a:t>
            </a: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42% 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will not attend college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		23% will attend but not finish college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		</a:t>
            </a: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20% 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will obtain a college degree</a:t>
            </a:r>
          </a:p>
          <a:p>
            <a:pPr marL="0" indent="0">
              <a:buNone/>
            </a:pPr>
            <a:endParaRPr lang="en-US" sz="1800" dirty="0">
              <a:solidFill>
                <a:srgbClr val="FFC000"/>
              </a:solidFill>
              <a:latin typeface="Arial Black" panose="020B0A04020102020204" pitchFamily="34" charset="0"/>
              <a:ea typeface="Zilla Slab SemiBold" panose="020B0604020202020204" charset="0"/>
              <a:cs typeface="Nirmala UI Semilight" panose="020B0402040204020203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Status:		52% are married (42% have children)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  <a:ea typeface="Zilla Slab SemiBold" panose="020B0604020202020204" charset="0"/>
                <a:cs typeface="Nirmala UI Semilight" panose="020B0402040204020203" pitchFamily="34" charset="0"/>
              </a:rPr>
              <a:t>		62% are employed; 46% own homes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more template">
  <a:themeElements>
    <a:clrScheme name="Custom 347">
      <a:dk1>
        <a:srgbClr val="011733"/>
      </a:dk1>
      <a:lt1>
        <a:srgbClr val="FFFFFF"/>
      </a:lt1>
      <a:dk2>
        <a:srgbClr val="889597"/>
      </a:dk2>
      <a:lt2>
        <a:srgbClr val="EBEEEA"/>
      </a:lt2>
      <a:accent1>
        <a:srgbClr val="BCF6A7"/>
      </a:accent1>
      <a:accent2>
        <a:srgbClr val="18A88D"/>
      </a:accent2>
      <a:accent3>
        <a:srgbClr val="11606D"/>
      </a:accent3>
      <a:accent4>
        <a:srgbClr val="1A4EB9"/>
      </a:accent4>
      <a:accent5>
        <a:srgbClr val="9E87D8"/>
      </a:accent5>
      <a:accent6>
        <a:srgbClr val="E498C6"/>
      </a:accent6>
      <a:hlink>
        <a:srgbClr val="116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1129</Words>
  <Application>Microsoft Office PowerPoint</Application>
  <PresentationFormat>On-screen Show (16:9)</PresentationFormat>
  <Paragraphs>179</Paragraphs>
  <Slides>35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 Black</vt:lpstr>
      <vt:lpstr>Montserrat</vt:lpstr>
      <vt:lpstr>Nirmala UI Semilight</vt:lpstr>
      <vt:lpstr>Oxygen Light</vt:lpstr>
      <vt:lpstr>Zilla Slab SemiBold</vt:lpstr>
      <vt:lpstr>Oxygen</vt:lpstr>
      <vt:lpstr>Arial</vt:lpstr>
      <vt:lpstr>Calibri</vt:lpstr>
      <vt:lpstr>Whitmore template</vt:lpstr>
      <vt:lpstr>Document</vt:lpstr>
      <vt:lpstr>Recruitment &amp;  Retention Initiatives  Needed in Higher Education</vt:lpstr>
      <vt:lpstr>WHY ARE WE DECLINING?</vt:lpstr>
      <vt:lpstr>PowerPoint Presentation</vt:lpstr>
      <vt:lpstr>PowerPoint Presentation</vt:lpstr>
      <vt:lpstr>Gen X</vt:lpstr>
      <vt:lpstr>Gen X</vt:lpstr>
      <vt:lpstr>Millennials </vt:lpstr>
      <vt:lpstr>Millennials </vt:lpstr>
      <vt:lpstr>Gen Z</vt:lpstr>
      <vt:lpstr>Gen Z</vt:lpstr>
      <vt:lpstr>  Understand Your Prospective Customer (Students)</vt:lpstr>
      <vt:lpstr>How Do Millennials and Gen Z View Higher Education</vt:lpstr>
      <vt:lpstr>Associate Degree Seekers</vt:lpstr>
      <vt:lpstr>Bachelor Degree Seekers</vt:lpstr>
      <vt:lpstr>Graduate Degree Seekers</vt:lpstr>
      <vt:lpstr>Transfer Students</vt:lpstr>
      <vt:lpstr>Transfer Students</vt:lpstr>
      <vt:lpstr>Why Does Retention Matter?</vt:lpstr>
      <vt:lpstr>Why Does Retention Matter?</vt:lpstr>
      <vt:lpstr>Why Does Retention Matter?</vt:lpstr>
      <vt:lpstr>What is Good Retention?  </vt:lpstr>
      <vt:lpstr>Retention at Southern Public Institutions</vt:lpstr>
      <vt:lpstr>Why Do They Leave?</vt:lpstr>
      <vt:lpstr>PowerPoint Presentation</vt:lpstr>
      <vt:lpstr>PowerPoint Presentation</vt:lpstr>
      <vt:lpstr>What Can We Do?</vt:lpstr>
      <vt:lpstr>PowerPoint Presentation</vt:lpstr>
      <vt:lpstr>Personal/Transitional Issues</vt:lpstr>
      <vt:lpstr>Family Issues</vt:lpstr>
      <vt:lpstr>Financial Issues</vt:lpstr>
      <vt:lpstr>Other Issues</vt:lpstr>
      <vt:lpstr>Who Should Play a Part in Retention?</vt:lpstr>
      <vt:lpstr>RETAIN!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&amp;  Retention Initiatives  Needed in Higher Education</dc:title>
  <dc:creator>Kaitlain Hook</dc:creator>
  <cp:lastModifiedBy>Russell Jones</cp:lastModifiedBy>
  <cp:revision>29</cp:revision>
  <dcterms:modified xsi:type="dcterms:W3CDTF">2023-07-17T23:58:24Z</dcterms:modified>
</cp:coreProperties>
</file>