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58" r:id="rId3"/>
    <p:sldId id="614" r:id="rId4"/>
    <p:sldId id="271" r:id="rId5"/>
    <p:sldId id="616" r:id="rId6"/>
    <p:sldId id="609" r:id="rId7"/>
    <p:sldId id="265" r:id="rId8"/>
    <p:sldId id="607" r:id="rId9"/>
    <p:sldId id="274" r:id="rId10"/>
    <p:sldId id="266" r:id="rId11"/>
    <p:sldId id="267" r:id="rId12"/>
    <p:sldId id="615" r:id="rId13"/>
    <p:sldId id="617" r:id="rId1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Avendano" initials="KA" lastIdx="7" clrIdx="0">
    <p:extLst>
      <p:ext uri="{19B8F6BF-5375-455C-9EA6-DF929625EA0E}">
        <p15:presenceInfo xmlns:p15="http://schemas.microsoft.com/office/powerpoint/2012/main" userId="S::kavendano@betagammasigma.org::06824fd6-435e-46b2-8a02-aa436bb2ebc6" providerId="AD"/>
      </p:ext>
    </p:extLst>
  </p:cmAuthor>
  <p:cmAuthor id="2" name="Matt Plodzien" initials="MP" lastIdx="1" clrIdx="1">
    <p:extLst>
      <p:ext uri="{19B8F6BF-5375-455C-9EA6-DF929625EA0E}">
        <p15:presenceInfo xmlns:p15="http://schemas.microsoft.com/office/powerpoint/2012/main" userId="S::MPlodzien@betagammasigma.org::72562d0b-64d7-47ef-af5e-e45184e09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297"/>
    <a:srgbClr val="D1B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2138A-8BBC-44EF-A682-3FF72E02BB11}" v="17" dt="2022-09-30T19:36:59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/>
    <p:restoredTop sz="82434" autoAdjust="0"/>
  </p:normalViewPr>
  <p:slideViewPr>
    <p:cSldViewPr snapToGrid="0" snapToObjects="1">
      <p:cViewPr>
        <p:scale>
          <a:sx n="68" d="100"/>
          <a:sy n="68" d="100"/>
        </p:scale>
        <p:origin x="16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34CE70F-C8DD-4745-B91C-8DC7C37B699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6B1BF4B-0827-B348-824D-E0B8256B3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1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5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3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who BGS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of BGS general membership eligibility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1BF4B-0827-B348-824D-E0B8256B3E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BGS believes Business can be a force for global good, so we’re excited to bring our members the BGS and SDGs Launch Lab Conference. This virtual conference will be taking place February 3-5, 2023, and is open to all BGS members. Participants will hear directly from United Nations Speakers and industry thought-leaders to learn more about the 17 UN Sustainable Development Goals and how to implement these goals in their careers. The event will culminate in a global sustainability-oriented case competition. Registration will open soon. Chapters can register individual or groups of students. Individual members are also welcome to sign up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070EE-C76F-4DE1-9126-26ECA6BC16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three recognition tiers in descending order are: Highest Honors, High Honors and Honors.</a:t>
            </a:r>
          </a:p>
          <a:p>
            <a:endParaRPr lang="en-US" dirty="0"/>
          </a:p>
          <a:p>
            <a:r>
              <a:rPr lang="en-US" dirty="0"/>
              <a:t>BGS staff will contact all recognized schools to discuss the benefits they are </a:t>
            </a:r>
            <a:r>
              <a:rPr lang="en-US"/>
              <a:t>specifically eligible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6039-1552-8A49-A9B0-B12FECA2AC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2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47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3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5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627C-3E50-0F49-A5F1-5B5490ECCF16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E4B6-2B5B-6641-A29F-ECA5F7098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tagammasigma.org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apters@betagammasigma.org" TargetMode="External"/><Relationship Id="rId2" Type="http://schemas.openxmlformats.org/officeDocument/2006/relationships/hyperlink" Target="mailto:magowan@ung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gammasigma.org/events/bgs-sdgs-launch-leadership-confere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98" y="598566"/>
            <a:ext cx="4522292" cy="426894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04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89209" y="1006651"/>
            <a:ext cx="11952651" cy="543075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71" y="-2012"/>
            <a:ext cx="5750896" cy="1028320"/>
          </a:xfrm>
        </p:spPr>
        <p:txBody>
          <a:bodyPr/>
          <a:lstStyle/>
          <a:p>
            <a:r>
              <a:rPr lang="en-US" b="1" dirty="0">
                <a:solidFill>
                  <a:srgbClr val="326297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High Honors Chapters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FC57F-4934-5B21-B356-2B92DA168400}"/>
              </a:ext>
            </a:extLst>
          </p:cNvPr>
          <p:cNvSpPr txBox="1"/>
          <p:nvPr/>
        </p:nvSpPr>
        <p:spPr>
          <a:xfrm>
            <a:off x="816076" y="1155909"/>
            <a:ext cx="10020782" cy="309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Columbus State University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Fayetteville State University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Nicholls State University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Radford University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Virginia State University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52CE9-8A13-1692-8FA1-3B28EED533E8}"/>
              </a:ext>
            </a:extLst>
          </p:cNvPr>
          <p:cNvSpPr txBox="1"/>
          <p:nvPr/>
        </p:nvSpPr>
        <p:spPr>
          <a:xfrm>
            <a:off x="75571" y="6363319"/>
            <a:ext cx="10966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*Chapters listed are based off the meeting location indicated by a chapter contact within the annual survey</a:t>
            </a:r>
          </a:p>
        </p:txBody>
      </p:sp>
    </p:spTree>
    <p:extLst>
      <p:ext uri="{BB962C8B-B14F-4D97-AF65-F5344CB8AC3E}">
        <p14:creationId xmlns:p14="http://schemas.microsoft.com/office/powerpoint/2010/main" val="24361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99" y="-156342"/>
            <a:ext cx="12192000" cy="117928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Honors Chapters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4099" y="1180617"/>
            <a:ext cx="5951901" cy="639538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Augusta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Clark Atlanta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Clayton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Clemson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Florida International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Florida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Georgia Southwestern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Georgia State University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 Carolina A&amp;T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397DF-CC6E-2002-C993-F803849EED91}"/>
              </a:ext>
            </a:extLst>
          </p:cNvPr>
          <p:cNvSpPr txBox="1"/>
          <p:nvPr/>
        </p:nvSpPr>
        <p:spPr>
          <a:xfrm>
            <a:off x="5648446" y="1180617"/>
            <a:ext cx="6543554" cy="37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 Carolina Central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 Dominion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Savannah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Stetson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Citadel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South Carolina Upstate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Virginia Military Institute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Virginia Polytechnic Institute and State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Wake Forest University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E7C46-38B2-2A08-FC61-EB5F38C83753}"/>
              </a:ext>
            </a:extLst>
          </p:cNvPr>
          <p:cNvSpPr txBox="1"/>
          <p:nvPr/>
        </p:nvSpPr>
        <p:spPr>
          <a:xfrm>
            <a:off x="358815" y="6285053"/>
            <a:ext cx="1153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*Chapters listed are based off the meeting location indicated by a chapter contact within the annual survey</a:t>
            </a:r>
          </a:p>
        </p:txBody>
      </p:sp>
    </p:spTree>
    <p:extLst>
      <p:ext uri="{BB962C8B-B14F-4D97-AF65-F5344CB8AC3E}">
        <p14:creationId xmlns:p14="http://schemas.microsoft.com/office/powerpoint/2010/main" val="16720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286801-A8F8-4388-A10E-E15CC9CF093D}"/>
              </a:ext>
            </a:extLst>
          </p:cNvPr>
          <p:cNvSpPr txBox="1"/>
          <p:nvPr/>
        </p:nvSpPr>
        <p:spPr>
          <a:xfrm>
            <a:off x="64008" y="1097280"/>
            <a:ext cx="1203350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Congratulations to all chapters recognized!</a:t>
            </a:r>
          </a:p>
          <a:p>
            <a:pPr algn="ctr"/>
            <a:endParaRPr lang="en-US" sz="4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326297"/>
              </a:solidFill>
              <a:cs typeface="Arial" pitchFamily="34" charset="0"/>
            </a:endParaRPr>
          </a:p>
          <a:p>
            <a:pPr algn="ctr"/>
            <a:endParaRPr lang="en-US" sz="4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4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cs typeface="Arial" pitchFamily="34" charset="0"/>
              </a:rPr>
              <a:t>A full list of Honor Roll Chapters can be found </a:t>
            </a:r>
          </a:p>
          <a:p>
            <a:pPr algn="ctr"/>
            <a:r>
              <a:rPr lang="en-US" sz="4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cs typeface="Arial" pitchFamily="34" charset="0"/>
              </a:rPr>
              <a:t>on the Beta Gamma Sigma website:</a:t>
            </a:r>
          </a:p>
          <a:p>
            <a:pPr algn="ctr"/>
            <a:r>
              <a:rPr lang="en-US" sz="4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cs typeface="Arial" pitchFamily="34" charset="0"/>
                <a:hlinkClick r:id="rId2"/>
              </a:rPr>
              <a:t>www.betagammasigma.org</a:t>
            </a:r>
            <a:r>
              <a:rPr lang="en-US" sz="40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algn="ctr"/>
            <a:endParaRPr lang="en-US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326297"/>
              </a:solidFill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326297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32629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286801-A8F8-4388-A10E-E15CC9CF093D}"/>
              </a:ext>
            </a:extLst>
          </p:cNvPr>
          <p:cNvSpPr txBox="1"/>
          <p:nvPr/>
        </p:nvSpPr>
        <p:spPr>
          <a:xfrm>
            <a:off x="158496" y="431718"/>
            <a:ext cx="1203350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For information about starting a chapter, contact:</a:t>
            </a:r>
          </a:p>
          <a:p>
            <a:pPr algn="ctr"/>
            <a:r>
              <a:rPr lang="en-US" sz="36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Mary Gowan, Chair, BGS Board of Governors</a:t>
            </a:r>
          </a:p>
          <a:p>
            <a:pPr algn="ctr"/>
            <a:r>
              <a:rPr lang="en-US" sz="28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(Dean, Mike Cottrell College of Business,</a:t>
            </a:r>
          </a:p>
          <a:p>
            <a:pPr algn="ctr"/>
            <a:r>
              <a:rPr lang="en-US" sz="28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University of North Georgia)</a:t>
            </a:r>
          </a:p>
          <a:p>
            <a:pPr algn="ctr"/>
            <a:r>
              <a:rPr lang="en-US" sz="36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  <a:hlinkClick r:id="rId2"/>
              </a:rPr>
              <a:t>magowan@ung.edu</a:t>
            </a:r>
            <a:endParaRPr lang="en-US" sz="36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326297"/>
              </a:solidFill>
              <a:cs typeface="Arial" pitchFamily="34" charset="0"/>
            </a:endParaRPr>
          </a:p>
          <a:p>
            <a:pPr algn="ctr"/>
            <a:endParaRPr lang="en-US" sz="36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326297"/>
              </a:solidFill>
              <a:cs typeface="Arial" pitchFamily="34" charset="0"/>
            </a:endParaRPr>
          </a:p>
          <a:p>
            <a:pPr algn="ctr"/>
            <a:r>
              <a:rPr lang="en-US" sz="36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6297"/>
                </a:solidFill>
                <a:cs typeface="Arial" pitchFamily="34" charset="0"/>
              </a:rPr>
              <a:t>Or </a:t>
            </a:r>
          </a:p>
          <a:p>
            <a:pPr algn="ctr"/>
            <a:endParaRPr lang="en-US" sz="36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326297"/>
              </a:solidFill>
              <a:cs typeface="Arial" pitchFamily="34" charset="0"/>
            </a:endParaRPr>
          </a:p>
          <a:p>
            <a:pPr algn="ctr"/>
            <a:r>
              <a:rPr lang="en-US" sz="3600" dirty="0">
                <a:solidFill>
                  <a:srgbClr val="326297"/>
                </a:solidFill>
                <a:cs typeface="Arial" panose="020B0604020202020204" pitchFamily="34" charset="0"/>
              </a:rPr>
              <a:t>Contact BGS Staff:</a:t>
            </a:r>
          </a:p>
          <a:p>
            <a:pPr algn="ctr"/>
            <a:r>
              <a:rPr lang="en-US" sz="3600" b="1" dirty="0">
                <a:solidFill>
                  <a:srgbClr val="326297"/>
                </a:solidFill>
                <a:cs typeface="Arial" panose="020B0604020202020204" pitchFamily="34" charset="0"/>
              </a:rPr>
              <a:t>1-800-337-4677</a:t>
            </a:r>
          </a:p>
          <a:p>
            <a:pPr algn="ctr"/>
            <a:r>
              <a:rPr lang="en-US" sz="3600" b="1" dirty="0">
                <a:solidFill>
                  <a:srgbClr val="326297"/>
                </a:solidFill>
                <a:cs typeface="Arial" panose="020B0604020202020204" pitchFamily="34" charset="0"/>
                <a:hlinkClick r:id="rId3"/>
              </a:rPr>
              <a:t>chapters@betagammasigma.org</a:t>
            </a:r>
            <a:endParaRPr lang="en-US" sz="3600" b="1" dirty="0">
              <a:solidFill>
                <a:srgbClr val="32629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About BGS</a:t>
            </a:r>
            <a:endParaRPr lang="en-US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</a:rPr>
              <a:t>Established in 1913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</a:rPr>
              <a:t>The International Business Honor Society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</a:rPr>
              <a:t>Recognizes top performing students in programs accredited by AACSB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</a:rPr>
              <a:t>Dedicated to providing lifetime value for our members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3DAD5-E9D0-E67A-0EED-1A9051971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8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1C87-718B-455A-94B7-71E29FAA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5" y="0"/>
            <a:ext cx="6740698" cy="1179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Membership Eligibility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AB5D8-351A-46CE-B9ED-89D6019C535E}"/>
              </a:ext>
            </a:extLst>
          </p:cNvPr>
          <p:cNvSpPr txBox="1"/>
          <p:nvPr/>
        </p:nvSpPr>
        <p:spPr>
          <a:xfrm>
            <a:off x="200296" y="1001486"/>
            <a:ext cx="118349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Baccalaureate</a:t>
            </a:r>
            <a:r>
              <a:rPr lang="en-US" sz="2200" dirty="0"/>
              <a:t>		Top 10% (Last semester sophomore, juniors and seniors)</a:t>
            </a:r>
            <a:r>
              <a:rPr lang="en-US" sz="1600" dirty="0"/>
              <a:t>	</a:t>
            </a:r>
          </a:p>
          <a:p>
            <a:endParaRPr lang="en-US" sz="1600" dirty="0"/>
          </a:p>
          <a:p>
            <a:r>
              <a:rPr lang="en-US" sz="2200" b="1" dirty="0"/>
              <a:t>Post-Baccalaureate</a:t>
            </a:r>
            <a:r>
              <a:rPr lang="en-US" sz="2200" dirty="0"/>
              <a:t> 	Top 20% (Midway point of the program)	</a:t>
            </a:r>
          </a:p>
          <a:p>
            <a:endParaRPr lang="en-US" sz="2200" dirty="0"/>
          </a:p>
          <a:p>
            <a:r>
              <a:rPr lang="en-US" sz="2200" b="1" dirty="0"/>
              <a:t>Doctoral</a:t>
            </a:r>
            <a:r>
              <a:rPr lang="en-US" sz="2200" dirty="0"/>
              <a:t>		After course requirement completion </a:t>
            </a:r>
            <a:r>
              <a:rPr lang="en-US" sz="2200" b="1" u="sng" dirty="0"/>
              <a:t>and</a:t>
            </a:r>
            <a:r>
              <a:rPr lang="en-US" sz="2200" dirty="0"/>
              <a:t> successful dissertation defense</a:t>
            </a:r>
          </a:p>
          <a:p>
            <a:r>
              <a:rPr lang="en-US" sz="2200" dirty="0"/>
              <a:t>			(Membership fee waiver)</a:t>
            </a:r>
          </a:p>
          <a:p>
            <a:endParaRPr lang="en-US" sz="1600" dirty="0"/>
          </a:p>
          <a:p>
            <a:r>
              <a:rPr lang="en-US" sz="2200" b="1" dirty="0"/>
              <a:t>Faculty/Professors</a:t>
            </a:r>
            <a:r>
              <a:rPr lang="en-US" sz="2200" dirty="0"/>
              <a:t>	Earned doctorate from an AACSB accredited institution </a:t>
            </a:r>
            <a:r>
              <a:rPr lang="en-US" sz="2200" b="1" dirty="0"/>
              <a:t>OR/</a:t>
            </a:r>
          </a:p>
          <a:p>
            <a:r>
              <a:rPr lang="en-US" sz="2200" dirty="0"/>
              <a:t>			Tenured business faculty </a:t>
            </a:r>
            <a:r>
              <a:rPr lang="en-US" sz="2200" b="1" dirty="0"/>
              <a:t>OR/</a:t>
            </a:r>
          </a:p>
          <a:p>
            <a:r>
              <a:rPr lang="en-US" sz="2200" dirty="0"/>
              <a:t>			Teaching 6 or more years on a non-tenured track</a:t>
            </a:r>
          </a:p>
          <a:p>
            <a:endParaRPr lang="en-US" sz="1600" dirty="0"/>
          </a:p>
          <a:p>
            <a:r>
              <a:rPr lang="en-US" sz="2200" b="1" dirty="0"/>
              <a:t>Administrators</a:t>
            </a:r>
            <a:r>
              <a:rPr lang="en-US" sz="2200" dirty="0"/>
              <a:t>		Dean/Director, Academic Vice President, President, Chancellor</a:t>
            </a:r>
          </a:p>
          <a:p>
            <a:endParaRPr lang="en-US" sz="1600" dirty="0"/>
          </a:p>
          <a:p>
            <a:r>
              <a:rPr lang="en-US" sz="2200" b="1" dirty="0"/>
              <a:t>Chapter Advisor</a:t>
            </a:r>
            <a:r>
              <a:rPr lang="en-US" sz="2200" dirty="0"/>
              <a:t>	Qualifies for honorary membership if not otherwise eligible </a:t>
            </a:r>
          </a:p>
          <a:p>
            <a:r>
              <a:rPr lang="en-US" sz="2200" dirty="0"/>
              <a:t>			(Letter needed from Dean)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B4C7A-EB3F-4AB2-88BD-9B536C1280F7}"/>
              </a:ext>
            </a:extLst>
          </p:cNvPr>
          <p:cNvSpPr txBox="1"/>
          <p:nvPr/>
        </p:nvSpPr>
        <p:spPr>
          <a:xfrm>
            <a:off x="2290354" y="6008914"/>
            <a:ext cx="8151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One time lifetime membership fee $75 USD</a:t>
            </a:r>
          </a:p>
        </p:txBody>
      </p:sp>
    </p:spTree>
    <p:extLst>
      <p:ext uri="{BB962C8B-B14F-4D97-AF65-F5344CB8AC3E}">
        <p14:creationId xmlns:p14="http://schemas.microsoft.com/office/powerpoint/2010/main" val="344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8E275-4FFE-8298-DDDD-1B769C5D3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E47B-10F4-406D-A895-FA616330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Global Reach</a:t>
            </a:r>
            <a:endParaRPr lang="en-US" sz="36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10329" y="1234159"/>
            <a:ext cx="7593980" cy="4393982"/>
          </a:xfrm>
        </p:spPr>
        <p:txBody>
          <a:bodyPr vert="horz" lIns="91440" tIns="45720" rIns="91440" bIns="45720" rtlCol="0">
            <a:noAutofit/>
          </a:bodyPr>
          <a:lstStyle/>
          <a:p>
            <a:pPr marL="685800" indent="-22860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+mn-cs"/>
              </a:rPr>
              <a:t>Global Collegiate Chapter Network</a:t>
            </a:r>
          </a:p>
          <a:p>
            <a:pPr marL="1600200" lvl="2">
              <a:buFont typeface="Arial" panose="020B0604020202020204" pitchFamily="34" charset="0"/>
              <a:buChar char="•"/>
            </a:pPr>
            <a:r>
              <a:rPr lang="en-US" sz="2800" dirty="0"/>
              <a:t>Over 615 collegiate chapters worldwide</a:t>
            </a:r>
          </a:p>
          <a:p>
            <a:pPr marL="1600200" lvl="2">
              <a:buFont typeface="Arial" panose="020B0604020202020204" pitchFamily="34" charset="0"/>
              <a:buChar char="•"/>
            </a:pPr>
            <a:r>
              <a:rPr lang="en-US" sz="2800" dirty="0"/>
              <a:t>37 countries, 6 continents)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900" b="1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900,000+ lifetime members</a:t>
            </a:r>
          </a:p>
          <a:p>
            <a:pPr marL="1485900" lvl="2">
              <a:buFont typeface="Arial" panose="020B0604020202020204" pitchFamily="34" charset="0"/>
              <a:buChar char="•"/>
            </a:pPr>
            <a:r>
              <a:rPr lang="en-US" sz="2800" dirty="0"/>
              <a:t>Members living in 190 countries and territories</a:t>
            </a:r>
          </a:p>
          <a:p>
            <a:pPr marL="1485900" lvl="2">
              <a:buFont typeface="Arial" panose="020B0604020202020204" pitchFamily="34" charset="0"/>
              <a:buChar char="•"/>
            </a:pPr>
            <a:r>
              <a:rPr lang="en-US" sz="2800" dirty="0"/>
              <a:t>Over 21,000 new members last academic year plus 5 new chapters</a:t>
            </a:r>
          </a:p>
          <a:p>
            <a:pPr marL="1485900" lvl="2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800" b="1" dirty="0"/>
              <a:t>32 alumni chapters worldwide 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800" b="1" dirty="0" err="1"/>
              <a:t>ConnectBGS</a:t>
            </a:r>
            <a:r>
              <a:rPr lang="en-US" sz="2800" b="1" dirty="0"/>
              <a:t> allows members to network virtually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1709403"/>
            <a:ext cx="7772400" cy="45687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BGS Gives Back- Sponsored by KPMG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Chapters encouraged to give back to local community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Global Partnership- Junior Achievement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Connecting global chapters with volunteering opportunities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Dedicated to increasing the knowledge and skills of youth for academic and economic success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F6EA3-65C4-9965-C78B-738FD183F12A}"/>
              </a:ext>
            </a:extLst>
          </p:cNvPr>
          <p:cNvSpPr txBox="1">
            <a:spLocks/>
          </p:cNvSpPr>
          <p:nvPr/>
        </p:nvSpPr>
        <p:spPr>
          <a:xfrm>
            <a:off x="128418" y="0"/>
            <a:ext cx="9052560" cy="117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Lifetime Value – Societal Impact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787358-EA9A-8ACD-5BB5-33017DB0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1449161"/>
            <a:ext cx="34575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41E2883-F716-4A94-9725-F1C7CE9E0698}"/>
              </a:ext>
            </a:extLst>
          </p:cNvPr>
          <p:cNvSpPr txBox="1"/>
          <p:nvPr/>
        </p:nvSpPr>
        <p:spPr>
          <a:xfrm>
            <a:off x="2036054" y="3554927"/>
            <a:ext cx="8119889" cy="69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Save the Date for February 3-5, 2023!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DA02A-69C8-40C9-B63D-12B03560F302}"/>
              </a:ext>
            </a:extLst>
          </p:cNvPr>
          <p:cNvSpPr txBox="1"/>
          <p:nvPr/>
        </p:nvSpPr>
        <p:spPr>
          <a:xfrm>
            <a:off x="153767" y="4523262"/>
            <a:ext cx="12038233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Live and online!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Registration is now open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More details about the event here: </a:t>
            </a:r>
          </a:p>
          <a:p>
            <a:pPr algn="ctr"/>
            <a:r>
              <a:rPr lang="en-US" sz="2200" b="1" dirty="0">
                <a:hlinkClick r:id="rId3"/>
              </a:rPr>
              <a:t>https://betagammasigma.org/events/bgs-sdgs-launch-leadership-conference</a:t>
            </a:r>
            <a:r>
              <a:rPr lang="en-US" sz="2200" b="1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630DE-68B9-0A80-DCAE-D42DA728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5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97181" y="1067131"/>
            <a:ext cx="11727180" cy="55773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  <a:ea typeface="Garamond" charset="0"/>
                <a:cs typeface="Garamond" charset="0"/>
              </a:rPr>
              <a:t>Annual Chapter Survey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ea typeface="Garamond" charset="0"/>
                <a:cs typeface="Garamond" charset="0"/>
              </a:rPr>
              <a:t>Completed by the Chapter Advisor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ea typeface="Garamond" charset="0"/>
                <a:cs typeface="Garamond" charset="0"/>
              </a:rPr>
              <a:t>Reported online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Garamond" charset="0"/>
                <a:cs typeface="Garamond" charset="0"/>
              </a:rPr>
              <a:t>Three recognition tiers</a:t>
            </a:r>
          </a:p>
          <a:p>
            <a:pPr lvl="1" indent="0">
              <a:buNone/>
            </a:pPr>
            <a:endParaRPr lang="en-US" sz="2800" b="1" dirty="0">
              <a:ea typeface="Garamond" charset="0"/>
              <a:cs typeface="Garamond" charset="0"/>
            </a:endParaRPr>
          </a:p>
          <a:p>
            <a:pPr marL="1143000" lvl="1" indent="-1143000">
              <a:buNone/>
            </a:pPr>
            <a:r>
              <a:rPr lang="en-US" sz="3000" b="1" dirty="0">
                <a:ea typeface="Garamond" charset="0"/>
                <a:cs typeface="Garamond" charset="0"/>
              </a:rPr>
              <a:t>Benefits of Participating</a:t>
            </a:r>
          </a:p>
          <a:p>
            <a:pPr marL="685800" lvl="2" indent="457200"/>
            <a:r>
              <a:rPr lang="en-US" sz="2800" dirty="0">
                <a:ea typeface="Garamond" charset="0"/>
                <a:cs typeface="Garamond" charset="0"/>
              </a:rPr>
              <a:t>Recognition throughout the year</a:t>
            </a:r>
          </a:p>
          <a:p>
            <a:pPr marL="685800" lvl="2" indent="457200"/>
            <a:r>
              <a:rPr lang="en-US" sz="2800" dirty="0">
                <a:ea typeface="Garamond" charset="0"/>
                <a:cs typeface="Garamond" charset="0"/>
              </a:rPr>
              <a:t>Eligible to nominate for global awards</a:t>
            </a:r>
          </a:p>
          <a:p>
            <a:pPr marL="685800" lvl="2" indent="457200"/>
            <a:r>
              <a:rPr lang="en-US" sz="2800" dirty="0">
                <a:ea typeface="Garamond" charset="0"/>
                <a:cs typeface="Garamond" charset="0"/>
              </a:rPr>
              <a:t>BGS x SDG’s LAB Leadership Conference scholarship </a:t>
            </a:r>
            <a:r>
              <a:rPr lang="en-US" sz="2800" i="1" dirty="0">
                <a:ea typeface="Garamond" charset="0"/>
                <a:cs typeface="Garamond" charset="0"/>
              </a:rPr>
              <a:t>(Highest Honors)</a:t>
            </a:r>
            <a:endParaRPr lang="en-US" sz="3733" b="1" i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 Recognizing our Chapters</a:t>
            </a:r>
          </a:p>
        </p:txBody>
      </p:sp>
    </p:spTree>
    <p:extLst>
      <p:ext uri="{BB962C8B-B14F-4D97-AF65-F5344CB8AC3E}">
        <p14:creationId xmlns:p14="http://schemas.microsoft.com/office/powerpoint/2010/main" val="2583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FC9B0-1B67-47EF-89A0-3A8F3F9A8F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9730" y="1454206"/>
            <a:ext cx="10552539" cy="314226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8000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2021-2022 </a:t>
            </a:r>
          </a:p>
          <a:p>
            <a:pPr algn="ctr"/>
            <a:r>
              <a:rPr lang="en-US" sz="8000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Collegiate Chapter Honor Roll</a:t>
            </a:r>
          </a:p>
          <a:p>
            <a:pPr algn="ctr"/>
            <a:endParaRPr lang="en-US" sz="8000" b="1" dirty="0">
              <a:solidFill>
                <a:srgbClr val="326297"/>
              </a:solidFill>
              <a:latin typeface="+mn-lt"/>
            </a:endParaRPr>
          </a:p>
          <a:p>
            <a:pPr algn="ctr"/>
            <a:r>
              <a:rPr lang="en-US" sz="6500" b="1" dirty="0">
                <a:solidFill>
                  <a:srgbClr val="326297"/>
                </a:solidFill>
                <a:latin typeface="+mn-lt"/>
              </a:rPr>
              <a:t>Recognized Schools in the </a:t>
            </a:r>
          </a:p>
          <a:p>
            <a:pPr algn="ctr"/>
            <a:r>
              <a:rPr lang="en-US" sz="6500" b="1" dirty="0">
                <a:solidFill>
                  <a:srgbClr val="326297"/>
                </a:solidFill>
                <a:latin typeface="+mn-lt"/>
              </a:rPr>
              <a:t>SBAA Region</a:t>
            </a:r>
            <a:endParaRPr lang="en-US" sz="6500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5EC11-354F-6215-8CE9-71DBDE62B1D9}"/>
              </a:ext>
            </a:extLst>
          </p:cNvPr>
          <p:cNvSpPr txBox="1"/>
          <p:nvPr/>
        </p:nvSpPr>
        <p:spPr>
          <a:xfrm>
            <a:off x="358815" y="6285053"/>
            <a:ext cx="1153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*Chapters noted are based off the meeting location indicated by a chapter contact within the annual survey</a:t>
            </a:r>
          </a:p>
        </p:txBody>
      </p:sp>
    </p:spTree>
    <p:extLst>
      <p:ext uri="{BB962C8B-B14F-4D97-AF65-F5344CB8AC3E}">
        <p14:creationId xmlns:p14="http://schemas.microsoft.com/office/powerpoint/2010/main" val="6643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6297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b="1" dirty="0">
                <a:solidFill>
                  <a:srgbClr val="326297"/>
                </a:solidFill>
                <a:latin typeface="+mn-lt"/>
                <a:ea typeface="Garamond" charset="0"/>
                <a:cs typeface="Garamond" charset="0"/>
              </a:rPr>
              <a:t>Highest Honors Chapters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DCD38-AAA2-2CE2-4DE2-24C855FFC8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" y="1002394"/>
            <a:ext cx="11329259" cy="5282659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Christopher Newport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Coastal Carolina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Elon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Florida Gulf Coast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Jacksonville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James Madison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North Carolina at Greensboro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West Florida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Troy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Southern Mississippi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Valdosta State University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CE025-99CF-8FF6-6043-1D33561049F3}"/>
              </a:ext>
            </a:extLst>
          </p:cNvPr>
          <p:cNvSpPr txBox="1"/>
          <p:nvPr/>
        </p:nvSpPr>
        <p:spPr>
          <a:xfrm>
            <a:off x="326020" y="6285053"/>
            <a:ext cx="1153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*Chapters listed are based off the meeting location indicated by a chapter contact within the annual survey</a:t>
            </a:r>
          </a:p>
        </p:txBody>
      </p:sp>
    </p:spTree>
    <p:extLst>
      <p:ext uri="{BB962C8B-B14F-4D97-AF65-F5344CB8AC3E}">
        <p14:creationId xmlns:p14="http://schemas.microsoft.com/office/powerpoint/2010/main" val="15733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771</Words>
  <Application>Microsoft Office PowerPoint</Application>
  <PresentationFormat>Widescreen</PresentationFormat>
  <Paragraphs>143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verdana</vt:lpstr>
      <vt:lpstr>Office Theme</vt:lpstr>
      <vt:lpstr>PowerPoint Presentation</vt:lpstr>
      <vt:lpstr>About BGS</vt:lpstr>
      <vt:lpstr>Membership Eligibility</vt:lpstr>
      <vt:lpstr>Global Reach</vt:lpstr>
      <vt:lpstr>PowerPoint Presentation</vt:lpstr>
      <vt:lpstr>PowerPoint Presentation</vt:lpstr>
      <vt:lpstr> Recognizing our Chapters</vt:lpstr>
      <vt:lpstr>PowerPoint Presentation</vt:lpstr>
      <vt:lpstr> Highest Honors Chapters</vt:lpstr>
      <vt:lpstr> High Honors Chapters</vt:lpstr>
      <vt:lpstr>Honors Chapters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Gibbons</dc:creator>
  <cp:lastModifiedBy>Marilyn Macik-Frey</cp:lastModifiedBy>
  <cp:revision>125</cp:revision>
  <cp:lastPrinted>2019-10-04T18:09:50Z</cp:lastPrinted>
  <dcterms:created xsi:type="dcterms:W3CDTF">2018-03-12T13:46:08Z</dcterms:created>
  <dcterms:modified xsi:type="dcterms:W3CDTF">2022-11-13T14:58:35Z</dcterms:modified>
</cp:coreProperties>
</file>