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sldIdLst>
    <p:sldId id="256" r:id="rId5"/>
    <p:sldId id="926" r:id="rId6"/>
    <p:sldId id="923" r:id="rId7"/>
    <p:sldId id="924" r:id="rId8"/>
    <p:sldId id="925" r:id="rId9"/>
    <p:sldId id="917" r:id="rId10"/>
    <p:sldId id="918" r:id="rId11"/>
    <p:sldId id="919" r:id="rId12"/>
    <p:sldId id="920" r:id="rId13"/>
    <p:sldId id="921" r:id="rId14"/>
    <p:sldId id="890" r:id="rId15"/>
    <p:sldId id="909" r:id="rId16"/>
    <p:sldId id="875" r:id="rId17"/>
    <p:sldId id="874" r:id="rId18"/>
    <p:sldId id="891" r:id="rId19"/>
    <p:sldId id="876" r:id="rId20"/>
    <p:sldId id="911" r:id="rId21"/>
    <p:sldId id="895" r:id="rId22"/>
    <p:sldId id="913" r:id="rId23"/>
    <p:sldId id="8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42"/>
    <p:restoredTop sz="86463"/>
  </p:normalViewPr>
  <p:slideViewPr>
    <p:cSldViewPr snapToGrid="0">
      <p:cViewPr varScale="1">
        <p:scale>
          <a:sx n="110" d="100"/>
          <a:sy n="110" d="100"/>
        </p:scale>
        <p:origin x="144" y="168"/>
      </p:cViewPr>
      <p:guideLst/>
    </p:cSldViewPr>
  </p:slideViewPr>
  <p:outlineViewPr>
    <p:cViewPr>
      <p:scale>
        <a:sx n="33" d="100"/>
        <a:sy n="33" d="100"/>
      </p:scale>
      <p:origin x="0" y="-103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3AA60-FE90-564C-A8C3-A4D5E9265D61}"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67EA8-650D-024D-9058-FE4C260184EB}" type="slidenum">
              <a:rPr lang="en-US" smtClean="0"/>
              <a:t>‹#›</a:t>
            </a:fld>
            <a:endParaRPr lang="en-US"/>
          </a:p>
        </p:txBody>
      </p:sp>
    </p:spTree>
    <p:extLst>
      <p:ext uri="{BB962C8B-B14F-4D97-AF65-F5344CB8AC3E}">
        <p14:creationId xmlns:p14="http://schemas.microsoft.com/office/powerpoint/2010/main" val="362892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kickit.ne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567EA8-650D-024D-9058-FE4C260184EB}" type="slidenum">
              <a:rPr lang="en-US" smtClean="0"/>
              <a:t>1</a:t>
            </a:fld>
            <a:endParaRPr lang="en-US"/>
          </a:p>
        </p:txBody>
      </p:sp>
    </p:spTree>
    <p:extLst>
      <p:ext uri="{BB962C8B-B14F-4D97-AF65-F5344CB8AC3E}">
        <p14:creationId xmlns:p14="http://schemas.microsoft.com/office/powerpoint/2010/main" val="273785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5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Third, student teams are challenged to interview 100 potential customers, competitors, and suppliers. This is often the most difficult element of the program as the students are required to “get out of the building” and discuss real problems with constituents. Our secret sauce is we provide students access to a wide variety of mentors from the community, business, and technology sectors as well as professional contacts of our Social and Environmental Entrepreneur-in-Residence, Stuart M. Williams. As the saying goes, “no one of us is as smart as all of us.”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602D055-458B-4D18-AF51-C1BB840B9735}" type="slidenum">
              <a:rPr lang="en-US" smtClean="0"/>
              <a:t>10</a:t>
            </a:fld>
            <a:endParaRPr lang="en-US"/>
          </a:p>
        </p:txBody>
      </p:sp>
    </p:spTree>
    <p:extLst>
      <p:ext uri="{BB962C8B-B14F-4D97-AF65-F5344CB8AC3E}">
        <p14:creationId xmlns:p14="http://schemas.microsoft.com/office/powerpoint/2010/main" val="105710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Monotto recently celebrated a liquidity event when acquired by Horicon Bank.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602D055-458B-4D18-AF51-C1BB840B9735}" type="slidenum">
              <a:rPr lang="en-US" smtClean="0"/>
              <a:t>11</a:t>
            </a:fld>
            <a:endParaRPr lang="en-US"/>
          </a:p>
        </p:txBody>
      </p:sp>
    </p:spTree>
    <p:extLst>
      <p:ext uri="{BB962C8B-B14F-4D97-AF65-F5344CB8AC3E}">
        <p14:creationId xmlns:p14="http://schemas.microsoft.com/office/powerpoint/2010/main" val="716812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Eli Dent founded </a:t>
            </a:r>
            <a:r>
              <a:rPr lang="en-US" sz="1200" i="1" dirty="0">
                <a:effectLst/>
                <a:latin typeface="Calibri" panose="020F0502020204030204" pitchFamily="34" charset="0"/>
                <a:ea typeface="Calibri" panose="020F0502020204030204" pitchFamily="34" charset="0"/>
              </a:rPr>
              <a:t>Kick-It</a:t>
            </a:r>
            <a:r>
              <a:rPr lang="en-US" sz="1200" dirty="0">
                <a:effectLst/>
                <a:latin typeface="Calibri" panose="020F0502020204030204" pitchFamily="34" charset="0"/>
                <a:ea typeface="Calibri" panose="020F0502020204030204" pitchFamily="34" charset="0"/>
              </a:rPr>
              <a:t>, (</a:t>
            </a:r>
            <a:r>
              <a:rPr lang="en-US" sz="1200" u="sng" dirty="0">
                <a:solidFill>
                  <a:srgbClr val="0563C1"/>
                </a:solidFill>
                <a:effectLst/>
                <a:latin typeface="Calibri" panose="020F0502020204030204" pitchFamily="34" charset="0"/>
                <a:ea typeface="Calibri" panose="020F0502020204030204" pitchFamily="34" charset="0"/>
                <a:hlinkClick r:id="rId3"/>
              </a:rPr>
              <a:t>kickit.net/</a:t>
            </a:r>
            <a:r>
              <a:rPr lang="en-US" sz="1200" dirty="0">
                <a:effectLst/>
                <a:latin typeface="Calibri" panose="020F0502020204030204" pitchFamily="34" charset="0"/>
                <a:ea typeface="Calibri" panose="020F0502020204030204" pitchFamily="34" charset="0"/>
              </a:rPr>
              <a:t>), purposed to help youth fitness (SDG #3)</a:t>
            </a:r>
            <a:endParaRPr lang="en-US" dirty="0"/>
          </a:p>
          <a:p>
            <a:endParaRPr lang="en-US" dirty="0"/>
          </a:p>
        </p:txBody>
      </p:sp>
      <p:sp>
        <p:nvSpPr>
          <p:cNvPr id="4" name="Slide Number Placeholder 3"/>
          <p:cNvSpPr>
            <a:spLocks noGrp="1"/>
          </p:cNvSpPr>
          <p:nvPr>
            <p:ph type="sldNum" sz="quarter" idx="5"/>
          </p:nvPr>
        </p:nvSpPr>
        <p:spPr/>
        <p:txBody>
          <a:bodyPr/>
          <a:lstStyle/>
          <a:p>
            <a:fld id="{7602D055-458B-4D18-AF51-C1BB840B9735}" type="slidenum">
              <a:rPr lang="en-US" smtClean="0"/>
              <a:t>12</a:t>
            </a:fld>
            <a:endParaRPr lang="en-US"/>
          </a:p>
        </p:txBody>
      </p:sp>
    </p:spTree>
    <p:extLst>
      <p:ext uri="{BB962C8B-B14F-4D97-AF65-F5344CB8AC3E}">
        <p14:creationId xmlns:p14="http://schemas.microsoft.com/office/powerpoint/2010/main" val="163731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Aggregates and evaluates after school programs in a community</a:t>
            </a:r>
          </a:p>
        </p:txBody>
      </p:sp>
      <p:sp>
        <p:nvSpPr>
          <p:cNvPr id="4" name="Slide Number Placeholder 3"/>
          <p:cNvSpPr>
            <a:spLocks noGrp="1"/>
          </p:cNvSpPr>
          <p:nvPr>
            <p:ph type="sldNum" sz="quarter" idx="5"/>
          </p:nvPr>
        </p:nvSpPr>
        <p:spPr/>
        <p:txBody>
          <a:bodyPr/>
          <a:lstStyle/>
          <a:p>
            <a:fld id="{1E34FC05-F5D6-CF42-BED3-D01242CD4A53}" type="slidenum">
              <a:rPr lang="en-US" smtClean="0"/>
              <a:t>13</a:t>
            </a:fld>
            <a:endParaRPr lang="en-US"/>
          </a:p>
        </p:txBody>
      </p:sp>
    </p:spTree>
    <p:extLst>
      <p:ext uri="{BB962C8B-B14F-4D97-AF65-F5344CB8AC3E}">
        <p14:creationId xmlns:p14="http://schemas.microsoft.com/office/powerpoint/2010/main" val="50720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Many students pivot to create different new ventures after graduation.  Chad Ross </a:t>
            </a:r>
            <a:endParaRPr lang="en-US" dirty="0"/>
          </a:p>
        </p:txBody>
      </p:sp>
      <p:sp>
        <p:nvSpPr>
          <p:cNvPr id="4" name="Slide Number Placeholder 3"/>
          <p:cNvSpPr>
            <a:spLocks noGrp="1"/>
          </p:cNvSpPr>
          <p:nvPr>
            <p:ph type="sldNum" sz="quarter" idx="5"/>
          </p:nvPr>
        </p:nvSpPr>
        <p:spPr/>
        <p:txBody>
          <a:bodyPr/>
          <a:lstStyle/>
          <a:p>
            <a:fld id="{7602D055-458B-4D18-AF51-C1BB840B9735}" type="slidenum">
              <a:rPr lang="en-US" smtClean="0"/>
              <a:t>14</a:t>
            </a:fld>
            <a:endParaRPr lang="en-US"/>
          </a:p>
        </p:txBody>
      </p:sp>
    </p:spTree>
    <p:extLst>
      <p:ext uri="{BB962C8B-B14F-4D97-AF65-F5344CB8AC3E}">
        <p14:creationId xmlns:p14="http://schemas.microsoft.com/office/powerpoint/2010/main" val="3375069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4FC05-F5D6-CF42-BED3-D01242CD4A53}" type="slidenum">
              <a:rPr lang="en-US" smtClean="0"/>
              <a:t>15</a:t>
            </a:fld>
            <a:endParaRPr lang="en-US"/>
          </a:p>
        </p:txBody>
      </p:sp>
    </p:spTree>
    <p:extLst>
      <p:ext uri="{BB962C8B-B14F-4D97-AF65-F5344CB8AC3E}">
        <p14:creationId xmlns:p14="http://schemas.microsoft.com/office/powerpoint/2010/main" val="385328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4FC05-F5D6-CF42-BED3-D01242CD4A53}" type="slidenum">
              <a:rPr lang="en-US" smtClean="0"/>
              <a:t>16</a:t>
            </a:fld>
            <a:endParaRPr lang="en-US"/>
          </a:p>
        </p:txBody>
      </p:sp>
    </p:spTree>
    <p:extLst>
      <p:ext uri="{BB962C8B-B14F-4D97-AF65-F5344CB8AC3E}">
        <p14:creationId xmlns:p14="http://schemas.microsoft.com/office/powerpoint/2010/main" val="3333821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Impact X community class with approximately 20 students. This class is specifically designed to help entrepreneurs from diverse communities create startups in their own local community. The success of the program has now spread its wings and the community class is being taught to 15 inmates in a local jail to provide them with skills and purpose to make a difference in their local communities.</a:t>
            </a:r>
            <a:endParaRPr lang="en-US" dirty="0"/>
          </a:p>
          <a:p>
            <a:endParaRPr lang="en-US" dirty="0"/>
          </a:p>
        </p:txBody>
      </p:sp>
      <p:sp>
        <p:nvSpPr>
          <p:cNvPr id="4" name="Slide Number Placeholder 3"/>
          <p:cNvSpPr>
            <a:spLocks noGrp="1"/>
          </p:cNvSpPr>
          <p:nvPr>
            <p:ph type="sldNum" sz="quarter" idx="5"/>
          </p:nvPr>
        </p:nvSpPr>
        <p:spPr/>
        <p:txBody>
          <a:bodyPr/>
          <a:lstStyle/>
          <a:p>
            <a:fld id="{7602D055-458B-4D18-AF51-C1BB840B9735}" type="slidenum">
              <a:rPr lang="en-US" smtClean="0"/>
              <a:t>17</a:t>
            </a:fld>
            <a:endParaRPr lang="en-US"/>
          </a:p>
        </p:txBody>
      </p:sp>
    </p:spTree>
    <p:extLst>
      <p:ext uri="{BB962C8B-B14F-4D97-AF65-F5344CB8AC3E}">
        <p14:creationId xmlns:p14="http://schemas.microsoft.com/office/powerpoint/2010/main" val="304927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34FC05-F5D6-CF42-BED3-D01242CD4A53}" type="slidenum">
              <a:rPr lang="en-US" smtClean="0"/>
              <a:t>18</a:t>
            </a:fld>
            <a:endParaRPr lang="en-US"/>
          </a:p>
        </p:txBody>
      </p:sp>
    </p:spTree>
    <p:extLst>
      <p:ext uri="{BB962C8B-B14F-4D97-AF65-F5344CB8AC3E}">
        <p14:creationId xmlns:p14="http://schemas.microsoft.com/office/powerpoint/2010/main" val="3142658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200" dirty="0">
                <a:effectLst/>
                <a:latin typeface="Calibri" panose="020F0502020204030204" pitchFamily="34" charset="0"/>
                <a:ea typeface="Calibri" panose="020F0502020204030204" pitchFamily="34" charset="0"/>
              </a:rPr>
              <a:t>Heart of Impact X </a:t>
            </a:r>
            <a:r>
              <a:rPr lang="en-US" sz="1200" dirty="0">
                <a:latin typeface="Calibri" panose="020F0502020204030204" pitchFamily="34" charset="0"/>
                <a:ea typeface="Calibri" panose="020F0502020204030204" pitchFamily="34" charset="0"/>
              </a:rPr>
              <a:t>B</a:t>
            </a:r>
            <a:r>
              <a:rPr lang="en-US" sz="1200" dirty="0">
                <a:effectLst/>
                <a:latin typeface="Calibri" panose="020F0502020204030204" pitchFamily="34" charset="0"/>
                <a:ea typeface="Calibri" panose="020F0502020204030204" pitchFamily="34" charset="0"/>
              </a:rPr>
              <a:t>uilding responsible </a:t>
            </a:r>
            <a:r>
              <a:rPr lang="en-US" sz="1600" b="1" dirty="0">
                <a:solidFill>
                  <a:srgbClr val="CC0000"/>
                </a:solidFill>
                <a:effectLst/>
                <a:latin typeface="Calibri" panose="020F0502020204030204" pitchFamily="34" charset="0"/>
                <a:ea typeface="Calibri" panose="020F0502020204030204" pitchFamily="34" charset="0"/>
              </a:rPr>
              <a:t>Impact Leaders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transforms entrepreneurship from experiential learning to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consequential learning</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l">
              <a:buNone/>
            </a:pPr>
            <a:endParaRPr lang="en-US" sz="1600" b="1" dirty="0">
              <a:solidFill>
                <a:srgbClr val="CC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602D055-458B-4D18-AF51-C1BB840B9735}" type="slidenum">
              <a:rPr lang="en-US" smtClean="0"/>
              <a:t>19</a:t>
            </a:fld>
            <a:endParaRPr lang="en-US"/>
          </a:p>
        </p:txBody>
      </p:sp>
    </p:spTree>
    <p:extLst>
      <p:ext uri="{BB962C8B-B14F-4D97-AF65-F5344CB8AC3E}">
        <p14:creationId xmlns:p14="http://schemas.microsoft.com/office/powerpoint/2010/main" val="1828349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567EA8-650D-024D-9058-FE4C260184EB}" type="slidenum">
              <a:rPr lang="en-US" smtClean="0"/>
              <a:t>2</a:t>
            </a:fld>
            <a:endParaRPr lang="en-US"/>
          </a:p>
        </p:txBody>
      </p:sp>
    </p:spTree>
    <p:extLst>
      <p:ext uri="{BB962C8B-B14F-4D97-AF65-F5344CB8AC3E}">
        <p14:creationId xmlns:p14="http://schemas.microsoft.com/office/powerpoint/2010/main" val="2893399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34FC05-F5D6-CF42-BED3-D01242CD4A53}" type="slidenum">
              <a:rPr lang="en-US" smtClean="0"/>
              <a:t>20</a:t>
            </a:fld>
            <a:endParaRPr lang="en-US"/>
          </a:p>
        </p:txBody>
      </p:sp>
    </p:spTree>
    <p:extLst>
      <p:ext uri="{BB962C8B-B14F-4D97-AF65-F5344CB8AC3E}">
        <p14:creationId xmlns:p14="http://schemas.microsoft.com/office/powerpoint/2010/main" val="389572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567EA8-650D-024D-9058-FE4C260184EB}" type="slidenum">
              <a:rPr lang="en-US" smtClean="0"/>
              <a:t>3</a:t>
            </a:fld>
            <a:endParaRPr lang="en-US"/>
          </a:p>
        </p:txBody>
      </p:sp>
    </p:spTree>
    <p:extLst>
      <p:ext uri="{BB962C8B-B14F-4D97-AF65-F5344CB8AC3E}">
        <p14:creationId xmlns:p14="http://schemas.microsoft.com/office/powerpoint/2010/main" val="1839762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567EA8-650D-024D-9058-FE4C260184EB}" type="slidenum">
              <a:rPr lang="en-US" smtClean="0"/>
              <a:t>4</a:t>
            </a:fld>
            <a:endParaRPr lang="en-US"/>
          </a:p>
        </p:txBody>
      </p:sp>
    </p:spTree>
    <p:extLst>
      <p:ext uri="{BB962C8B-B14F-4D97-AF65-F5344CB8AC3E}">
        <p14:creationId xmlns:p14="http://schemas.microsoft.com/office/powerpoint/2010/main" val="356968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567EA8-650D-024D-9058-FE4C260184EB}" type="slidenum">
              <a:rPr lang="en-US" smtClean="0"/>
              <a:t>5</a:t>
            </a:fld>
            <a:endParaRPr lang="en-US"/>
          </a:p>
        </p:txBody>
      </p:sp>
    </p:spTree>
    <p:extLst>
      <p:ext uri="{BB962C8B-B14F-4D97-AF65-F5344CB8AC3E}">
        <p14:creationId xmlns:p14="http://schemas.microsoft.com/office/powerpoint/2010/main" val="3444997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First, the heart of Impact X is creating </a:t>
            </a:r>
            <a:r>
              <a:rPr lang="en-GB" dirty="0" err="1">
                <a:latin typeface="Calibri" panose="020F0502020204030204" pitchFamily="34" charset="0"/>
                <a:ea typeface="Calibri" panose="020F0502020204030204" pitchFamily="34" charset="0"/>
                <a:cs typeface="Calibri" panose="020F0502020204030204" pitchFamily="34" charset="0"/>
              </a:rPr>
              <a:t>startups</a:t>
            </a:r>
            <a:r>
              <a:rPr lang="en-GB" dirty="0">
                <a:latin typeface="Calibri" panose="020F0502020204030204" pitchFamily="34" charset="0"/>
                <a:ea typeface="Calibri" panose="020F0502020204030204" pitchFamily="34" charset="0"/>
                <a:cs typeface="Calibri" panose="020F0502020204030204" pitchFamily="34" charset="0"/>
              </a:rPr>
              <a:t> focused on solving social and environmental problems guided by the United Nations 17 Sustainable Development Goals (SDGs).  A special twist of Impact X is the application of the 17 SDGs to create “in-place impact” by solving problems in our local community. The focus on local problems and scalable solutions means the bigger the problem solved, the greater the impact; needless to say, we have a multitude of serious problems in our local community and beyond. Although students utilize the standard lean </a:t>
            </a:r>
            <a:r>
              <a:rPr lang="en-GB" dirty="0" err="1">
                <a:latin typeface="Calibri" panose="020F0502020204030204" pitchFamily="34" charset="0"/>
                <a:ea typeface="Calibri" panose="020F0502020204030204" pitchFamily="34" charset="0"/>
                <a:cs typeface="Calibri" panose="020F0502020204030204" pitchFamily="34" charset="0"/>
              </a:rPr>
              <a:t>startup</a:t>
            </a:r>
            <a:r>
              <a:rPr lang="en-GB" dirty="0">
                <a:latin typeface="Calibri" panose="020F0502020204030204" pitchFamily="34" charset="0"/>
                <a:ea typeface="Calibri" panose="020F0502020204030204" pitchFamily="34" charset="0"/>
                <a:cs typeface="Calibri" panose="020F0502020204030204" pitchFamily="34" charset="0"/>
              </a:rPr>
              <a:t> process, the focus on solutions encompassing </a:t>
            </a:r>
            <a:r>
              <a:rPr lang="en-GB" u="sng" dirty="0">
                <a:latin typeface="Calibri" panose="020F0502020204030204" pitchFamily="34" charset="0"/>
                <a:ea typeface="Calibri" panose="020F0502020204030204" pitchFamily="34" charset="0"/>
                <a:cs typeface="Calibri" panose="020F0502020204030204" pitchFamily="34" charset="0"/>
              </a:rPr>
              <a:t>people, planet, and profit</a:t>
            </a:r>
            <a:r>
              <a:rPr lang="en-GB" dirty="0">
                <a:latin typeface="Calibri" panose="020F0502020204030204" pitchFamily="34" charset="0"/>
                <a:ea typeface="Calibri" panose="020F0502020204030204" pitchFamily="34" charset="0"/>
                <a:cs typeface="Calibri" panose="020F0502020204030204" pitchFamily="34" charset="0"/>
              </a:rPr>
              <a:t> differentiates the program from traditional entrepreneurship programs. In other words, purpose and passion are core elements of the Impact X paradigm. </a:t>
            </a:r>
          </a:p>
        </p:txBody>
      </p:sp>
      <p:sp>
        <p:nvSpPr>
          <p:cNvPr id="4" name="Slide Number Placeholder 3"/>
          <p:cNvSpPr>
            <a:spLocks noGrp="1"/>
          </p:cNvSpPr>
          <p:nvPr>
            <p:ph type="sldNum" sz="quarter" idx="5"/>
          </p:nvPr>
        </p:nvSpPr>
        <p:spPr/>
        <p:txBody>
          <a:bodyPr/>
          <a:lstStyle/>
          <a:p>
            <a:fld id="{7602D055-458B-4D18-AF51-C1BB840B9735}" type="slidenum">
              <a:rPr lang="en-US" smtClean="0"/>
              <a:t>6</a:t>
            </a:fld>
            <a:endParaRPr lang="en-US"/>
          </a:p>
        </p:txBody>
      </p:sp>
    </p:spTree>
    <p:extLst>
      <p:ext uri="{BB962C8B-B14F-4D97-AF65-F5344CB8AC3E}">
        <p14:creationId xmlns:p14="http://schemas.microsoft.com/office/powerpoint/2010/main" val="159341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Second, in just one semester, students learn to design and implement no-code apps. The no code movement (utilizing software such as “Mock It” or “Just in Mind”) provides students with the experiential tools to test and validate minimum viable products with live potential customers. Students learn software development best practices, including scrum.</a:t>
            </a:r>
          </a:p>
        </p:txBody>
      </p:sp>
      <p:sp>
        <p:nvSpPr>
          <p:cNvPr id="4" name="Slide Number Placeholder 3"/>
          <p:cNvSpPr>
            <a:spLocks noGrp="1"/>
          </p:cNvSpPr>
          <p:nvPr>
            <p:ph type="sldNum" sz="quarter" idx="5"/>
          </p:nvPr>
        </p:nvSpPr>
        <p:spPr/>
        <p:txBody>
          <a:bodyPr/>
          <a:lstStyle/>
          <a:p>
            <a:fld id="{7602D055-458B-4D18-AF51-C1BB840B9735}" type="slidenum">
              <a:rPr lang="en-US" smtClean="0"/>
              <a:t>7</a:t>
            </a:fld>
            <a:endParaRPr lang="en-US"/>
          </a:p>
        </p:txBody>
      </p:sp>
    </p:spTree>
    <p:extLst>
      <p:ext uri="{BB962C8B-B14F-4D97-AF65-F5344CB8AC3E}">
        <p14:creationId xmlns:p14="http://schemas.microsoft.com/office/powerpoint/2010/main" val="71038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5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Third, student teams are challenged to interview 100 potential customers, competitors, and suppliers. This is often the most difficult element of the program as the students are required to “get out of the building” and discuss real problems with constituents. Our secret sauce is we provide students access to a wide variety of mentors from the community, business, and technology sectors as well as professional contacts of our Social and Environmental Entrepreneur-in-Residence, Stuart M. Williams. As the saying goes, “no one of us is as smart as all of us.”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602D055-458B-4D18-AF51-C1BB840B9735}" type="slidenum">
              <a:rPr lang="en-US" smtClean="0"/>
              <a:t>8</a:t>
            </a:fld>
            <a:endParaRPr lang="en-US"/>
          </a:p>
        </p:txBody>
      </p:sp>
    </p:spTree>
    <p:extLst>
      <p:ext uri="{BB962C8B-B14F-4D97-AF65-F5344CB8AC3E}">
        <p14:creationId xmlns:p14="http://schemas.microsoft.com/office/powerpoint/2010/main" val="95997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5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Third, student teams are challenged to interview 100 potential customers, competitors, and suppliers. This is often the most difficult element of the program as the students are required to “get out of the building” and discuss real problems with constituents. Our secret sauce is we provide students access to a wide variety of mentors from the community, business, and technology sectors as well as professional contacts of our Social and Environmental Entrepreneur-in-Residence, Stuart M. Williams. As the saying goes, “no one of us is as smart as all of us.”</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602D055-458B-4D18-AF51-C1BB840B9735}" type="slidenum">
              <a:rPr lang="en-US" smtClean="0"/>
              <a:t>9</a:t>
            </a:fld>
            <a:endParaRPr lang="en-US"/>
          </a:p>
        </p:txBody>
      </p:sp>
    </p:spTree>
    <p:extLst>
      <p:ext uri="{BB962C8B-B14F-4D97-AF65-F5344CB8AC3E}">
        <p14:creationId xmlns:p14="http://schemas.microsoft.com/office/powerpoint/2010/main" val="4142059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115E4F-AA72-0A44-ACC4-8CF73F961C1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768EA2A-EB7B-014F-8B93-8DACF6AFB8B9}"/>
              </a:ext>
            </a:extLst>
          </p:cNvPr>
          <p:cNvSpPr>
            <a:spLocks noGrp="1"/>
          </p:cNvSpPr>
          <p:nvPr>
            <p:ph type="ctrTitle"/>
          </p:nvPr>
        </p:nvSpPr>
        <p:spPr>
          <a:xfrm>
            <a:off x="1524000" y="2117557"/>
            <a:ext cx="9144000" cy="1392405"/>
          </a:xfrm>
        </p:spPr>
        <p:txBody>
          <a:bodyPr anchor="b"/>
          <a:lstStyle>
            <a:lvl1pPr algn="ctr">
              <a:defRPr sz="6000">
                <a:solidFill>
                  <a:schemeClr val="bg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4DA19D-E6B2-6A46-BCB1-5092E12A6EB6}"/>
              </a:ext>
            </a:extLst>
          </p:cNvPr>
          <p:cNvSpPr>
            <a:spLocks noGrp="1"/>
          </p:cNvSpPr>
          <p:nvPr>
            <p:ph type="subTitle" idx="1"/>
          </p:nvPr>
        </p:nvSpPr>
        <p:spPr>
          <a:xfrm>
            <a:off x="1524000" y="3602038"/>
            <a:ext cx="9144000" cy="1655762"/>
          </a:xfrm>
        </p:spPr>
        <p:txBody>
          <a:bodyPr/>
          <a:lstStyle>
            <a:lvl1pPr marL="0" indent="0" algn="ctr">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304878-7A07-8943-BD16-308310F5A8B3}"/>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5" name="Footer Placeholder 4">
            <a:extLst>
              <a:ext uri="{FF2B5EF4-FFF2-40B4-BE49-F238E27FC236}">
                <a16:creationId xmlns:a16="http://schemas.microsoft.com/office/drawing/2014/main" id="{12A89E77-6B38-F74F-B8DB-EA58419D7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8F6D1-21C3-B44E-9A3C-854796487DC5}"/>
              </a:ext>
            </a:extLst>
          </p:cNvPr>
          <p:cNvSpPr>
            <a:spLocks noGrp="1"/>
          </p:cNvSpPr>
          <p:nvPr>
            <p:ph type="sldNum" sz="quarter" idx="12"/>
          </p:nvPr>
        </p:nvSpPr>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394259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05D6C4-EACF-4D45-BFEC-71EBC60E85C2}"/>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C8913E5-EE0A-DF4C-BBAC-F2F36669153E}"/>
              </a:ext>
            </a:extLst>
          </p:cNvPr>
          <p:cNvSpPr>
            <a:spLocks noGrp="1"/>
          </p:cNvSpPr>
          <p:nvPr>
            <p:ph type="title"/>
          </p:nvPr>
        </p:nvSpPr>
        <p:spPr>
          <a:xfrm>
            <a:off x="838200" y="365125"/>
            <a:ext cx="904875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EF0288-9050-4A43-9A2D-67A208BFFECE}"/>
              </a:ext>
            </a:extLst>
          </p:cNvPr>
          <p:cNvSpPr>
            <a:spLocks noGrp="1"/>
          </p:cNvSpPr>
          <p:nvPr>
            <p:ph type="body" orient="vert" idx="1"/>
          </p:nvPr>
        </p:nvSpPr>
        <p:spPr>
          <a:xfrm>
            <a:off x="838200" y="1825625"/>
            <a:ext cx="904875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4456FC0-6BD8-6445-9A2C-6931FFD97F54}"/>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5" name="Footer Placeholder 4">
            <a:extLst>
              <a:ext uri="{FF2B5EF4-FFF2-40B4-BE49-F238E27FC236}">
                <a16:creationId xmlns:a16="http://schemas.microsoft.com/office/drawing/2014/main" id="{6B21506D-7B7E-D54B-A82E-6BED57C36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7F41B2-6F1F-B04C-833D-C808E3C018C8}"/>
              </a:ext>
            </a:extLst>
          </p:cNvPr>
          <p:cNvSpPr>
            <a:spLocks noGrp="1"/>
          </p:cNvSpPr>
          <p:nvPr>
            <p:ph type="sldNum" sz="quarter" idx="12"/>
          </p:nvPr>
        </p:nvSpPr>
        <p:spPr>
          <a:xfrm>
            <a:off x="8610600" y="6356350"/>
            <a:ext cx="1276350"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105608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24342-69D6-9D46-9288-44CC131BA5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BD20E6-2B02-AF4A-BBB5-F89413744D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08FB8-52ED-2546-958E-4AA9B65A3257}"/>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5" name="Footer Placeholder 4">
            <a:extLst>
              <a:ext uri="{FF2B5EF4-FFF2-40B4-BE49-F238E27FC236}">
                <a16:creationId xmlns:a16="http://schemas.microsoft.com/office/drawing/2014/main" id="{D295D989-E457-5741-B1F1-BE1C6BB5F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1E3D3-7F35-4B4F-B96F-20A4C2448B81}"/>
              </a:ext>
            </a:extLst>
          </p:cNvPr>
          <p:cNvSpPr>
            <a:spLocks noGrp="1"/>
          </p:cNvSpPr>
          <p:nvPr>
            <p:ph type="sldNum" sz="quarter" idx="12"/>
          </p:nvPr>
        </p:nvSpPr>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72080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AC67A5-1FE7-2846-94C5-905228603CC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460614-5B33-FB4D-BD81-29EDD97513D2}"/>
              </a:ext>
            </a:extLst>
          </p:cNvPr>
          <p:cNvSpPr>
            <a:spLocks noGrp="1"/>
          </p:cNvSpPr>
          <p:nvPr>
            <p:ph type="title"/>
          </p:nvPr>
        </p:nvSpPr>
        <p:spPr>
          <a:xfrm>
            <a:off x="838200" y="365125"/>
            <a:ext cx="906378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83F75B6-3D04-DC42-B6C6-3350579188C1}"/>
              </a:ext>
            </a:extLst>
          </p:cNvPr>
          <p:cNvSpPr>
            <a:spLocks noGrp="1"/>
          </p:cNvSpPr>
          <p:nvPr>
            <p:ph idx="1"/>
          </p:nvPr>
        </p:nvSpPr>
        <p:spPr>
          <a:xfrm>
            <a:off x="838200" y="1825625"/>
            <a:ext cx="906378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9E6BC-AC69-2745-BDE2-98810840D590}"/>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5" name="Footer Placeholder 4">
            <a:extLst>
              <a:ext uri="{FF2B5EF4-FFF2-40B4-BE49-F238E27FC236}">
                <a16:creationId xmlns:a16="http://schemas.microsoft.com/office/drawing/2014/main" id="{9983FCBB-AA25-4C45-A37A-346EF7FF0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241EB-B480-C748-9BB9-B7F6E9E7C348}"/>
              </a:ext>
            </a:extLst>
          </p:cNvPr>
          <p:cNvSpPr>
            <a:spLocks noGrp="1"/>
          </p:cNvSpPr>
          <p:nvPr>
            <p:ph type="sldNum" sz="quarter" idx="12"/>
          </p:nvPr>
        </p:nvSpPr>
        <p:spPr>
          <a:xfrm>
            <a:off x="8610600" y="6356350"/>
            <a:ext cx="1291389"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270302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72DBA-626A-184B-B0A4-C8C3FBA06693}"/>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81888A-9D79-7E4F-9EEA-F97CE9E2C79E}"/>
              </a:ext>
            </a:extLst>
          </p:cNvPr>
          <p:cNvSpPr>
            <a:spLocks noGrp="1"/>
          </p:cNvSpPr>
          <p:nvPr>
            <p:ph type="title"/>
          </p:nvPr>
        </p:nvSpPr>
        <p:spPr>
          <a:xfrm>
            <a:off x="831850" y="2114550"/>
            <a:ext cx="10515600" cy="2447925"/>
          </a:xfrm>
        </p:spPr>
        <p:txBody>
          <a:bodyPr anchor="b"/>
          <a:lstStyle>
            <a:lvl1pPr>
              <a:defRPr sz="6000">
                <a:solidFill>
                  <a:schemeClr val="bg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47D659-07BD-9B4A-A5F2-9BA2061662D3}"/>
              </a:ext>
            </a:extLst>
          </p:cNvPr>
          <p:cNvSpPr>
            <a:spLocks noGrp="1"/>
          </p:cNvSpPr>
          <p:nvPr>
            <p:ph type="body" idx="1"/>
          </p:nvPr>
        </p:nvSpPr>
        <p:spPr>
          <a:xfrm>
            <a:off x="831850" y="4589463"/>
            <a:ext cx="10515600" cy="7826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3D2BC5-8E80-6A4C-BF21-183FA5A029D9}"/>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5" name="Footer Placeholder 4">
            <a:extLst>
              <a:ext uri="{FF2B5EF4-FFF2-40B4-BE49-F238E27FC236}">
                <a16:creationId xmlns:a16="http://schemas.microsoft.com/office/drawing/2014/main" id="{A02E9A2D-12A9-094E-9FC2-186926F12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1271B-5B32-8D4A-8DD6-E41B9E6FDE57}"/>
              </a:ext>
            </a:extLst>
          </p:cNvPr>
          <p:cNvSpPr>
            <a:spLocks noGrp="1"/>
          </p:cNvSpPr>
          <p:nvPr>
            <p:ph type="sldNum" sz="quarter" idx="12"/>
          </p:nvPr>
        </p:nvSpPr>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530047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056E27-C506-1F45-BFFA-A026999865CB}"/>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08D017B-5293-984E-A8CD-69E40338BE11}"/>
              </a:ext>
            </a:extLst>
          </p:cNvPr>
          <p:cNvSpPr>
            <a:spLocks noGrp="1"/>
          </p:cNvSpPr>
          <p:nvPr>
            <p:ph type="title"/>
          </p:nvPr>
        </p:nvSpPr>
        <p:spPr>
          <a:xfrm>
            <a:off x="838200" y="365125"/>
            <a:ext cx="906303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43C4406-B102-B642-B396-9EFC54D6C577}"/>
              </a:ext>
            </a:extLst>
          </p:cNvPr>
          <p:cNvSpPr>
            <a:spLocks noGrp="1"/>
          </p:cNvSpPr>
          <p:nvPr>
            <p:ph sz="half" idx="1"/>
          </p:nvPr>
        </p:nvSpPr>
        <p:spPr>
          <a:xfrm>
            <a:off x="838200" y="1825625"/>
            <a:ext cx="44767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60ECD64-04B2-144C-86CA-D257F4A3F470}"/>
              </a:ext>
            </a:extLst>
          </p:cNvPr>
          <p:cNvSpPr>
            <a:spLocks noGrp="1"/>
          </p:cNvSpPr>
          <p:nvPr>
            <p:ph sz="half" idx="2"/>
          </p:nvPr>
        </p:nvSpPr>
        <p:spPr>
          <a:xfrm>
            <a:off x="5424487" y="1844675"/>
            <a:ext cx="44767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B92AC3-1CF9-E34C-9CBC-EEC22B98E2DC}"/>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6" name="Footer Placeholder 5">
            <a:extLst>
              <a:ext uri="{FF2B5EF4-FFF2-40B4-BE49-F238E27FC236}">
                <a16:creationId xmlns:a16="http://schemas.microsoft.com/office/drawing/2014/main" id="{EC48B186-EB90-294F-B828-4E2C09906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A4731E-0DCD-BC40-8AEE-2CF693F9184B}"/>
              </a:ext>
            </a:extLst>
          </p:cNvPr>
          <p:cNvSpPr>
            <a:spLocks noGrp="1"/>
          </p:cNvSpPr>
          <p:nvPr>
            <p:ph type="sldNum" sz="quarter" idx="12"/>
          </p:nvPr>
        </p:nvSpPr>
        <p:spPr>
          <a:xfrm>
            <a:off x="8610600" y="6356350"/>
            <a:ext cx="1290637"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3669671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A19189-ECE9-E148-B486-A88340A55929}"/>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151B20-6A0A-9F4A-9FA7-D9261FBCCCC2}"/>
              </a:ext>
            </a:extLst>
          </p:cNvPr>
          <p:cNvSpPr>
            <a:spLocks noGrp="1"/>
          </p:cNvSpPr>
          <p:nvPr>
            <p:ph type="title"/>
          </p:nvPr>
        </p:nvSpPr>
        <p:spPr>
          <a:xfrm>
            <a:off x="839788" y="365125"/>
            <a:ext cx="90043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16516A-BBDD-8F4A-9AFA-94D31D10F1A4}"/>
              </a:ext>
            </a:extLst>
          </p:cNvPr>
          <p:cNvSpPr>
            <a:spLocks noGrp="1"/>
          </p:cNvSpPr>
          <p:nvPr>
            <p:ph type="body" idx="1"/>
          </p:nvPr>
        </p:nvSpPr>
        <p:spPr>
          <a:xfrm>
            <a:off x="839788" y="1681163"/>
            <a:ext cx="42179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CB3703-F074-0647-AA7F-273DC6399A57}"/>
              </a:ext>
            </a:extLst>
          </p:cNvPr>
          <p:cNvSpPr>
            <a:spLocks noGrp="1"/>
          </p:cNvSpPr>
          <p:nvPr>
            <p:ph sz="half" idx="2"/>
          </p:nvPr>
        </p:nvSpPr>
        <p:spPr>
          <a:xfrm>
            <a:off x="839788" y="2505075"/>
            <a:ext cx="42179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309251-79A6-2A43-891A-FEF7F4A5F442}"/>
              </a:ext>
            </a:extLst>
          </p:cNvPr>
          <p:cNvSpPr>
            <a:spLocks noGrp="1"/>
          </p:cNvSpPr>
          <p:nvPr>
            <p:ph type="body" sz="quarter" idx="3"/>
          </p:nvPr>
        </p:nvSpPr>
        <p:spPr>
          <a:xfrm>
            <a:off x="5626101" y="1681163"/>
            <a:ext cx="42179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7C6A24-0FCA-4346-96E7-7A12CFF7B6AB}"/>
              </a:ext>
            </a:extLst>
          </p:cNvPr>
          <p:cNvSpPr>
            <a:spLocks noGrp="1"/>
          </p:cNvSpPr>
          <p:nvPr>
            <p:ph sz="quarter" idx="4"/>
          </p:nvPr>
        </p:nvSpPr>
        <p:spPr>
          <a:xfrm>
            <a:off x="5626101" y="2505075"/>
            <a:ext cx="42179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F07B2FB-C803-AA49-9779-F17FC2C754AC}"/>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8" name="Footer Placeholder 7">
            <a:extLst>
              <a:ext uri="{FF2B5EF4-FFF2-40B4-BE49-F238E27FC236}">
                <a16:creationId xmlns:a16="http://schemas.microsoft.com/office/drawing/2014/main" id="{0D4BF173-6DA1-DE40-99A7-28E5CBD1C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1F01E3-5130-0843-8C25-0C36EDE6BEC7}"/>
              </a:ext>
            </a:extLst>
          </p:cNvPr>
          <p:cNvSpPr>
            <a:spLocks noGrp="1"/>
          </p:cNvSpPr>
          <p:nvPr>
            <p:ph type="sldNum" sz="quarter" idx="12"/>
          </p:nvPr>
        </p:nvSpPr>
        <p:spPr>
          <a:xfrm>
            <a:off x="8610600" y="6356350"/>
            <a:ext cx="1233488"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443757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B4F905-5BE7-924B-B751-30DF2F992B7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B222EC7-8803-2247-AA76-4BE1F52A8A8A}"/>
              </a:ext>
            </a:extLst>
          </p:cNvPr>
          <p:cNvSpPr>
            <a:spLocks noGrp="1"/>
          </p:cNvSpPr>
          <p:nvPr>
            <p:ph type="title"/>
          </p:nvPr>
        </p:nvSpPr>
        <p:spPr>
          <a:xfrm>
            <a:off x="838200" y="365125"/>
            <a:ext cx="9075821"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D7814846-510F-DE42-BD16-60940174BEB3}"/>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4" name="Footer Placeholder 3">
            <a:extLst>
              <a:ext uri="{FF2B5EF4-FFF2-40B4-BE49-F238E27FC236}">
                <a16:creationId xmlns:a16="http://schemas.microsoft.com/office/drawing/2014/main" id="{275B4099-F631-D946-B7C0-C3854AFD3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4D217-77DF-F545-8BD0-6235C1EA000A}"/>
              </a:ext>
            </a:extLst>
          </p:cNvPr>
          <p:cNvSpPr>
            <a:spLocks noGrp="1"/>
          </p:cNvSpPr>
          <p:nvPr>
            <p:ph type="sldNum" sz="quarter" idx="12"/>
          </p:nvPr>
        </p:nvSpPr>
        <p:spPr>
          <a:xfrm>
            <a:off x="8610600" y="6356350"/>
            <a:ext cx="1303421"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395338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C18608-3245-D24B-9883-1FFD245F6FC2}"/>
              </a:ext>
            </a:extLst>
          </p:cNvPr>
          <p:cNvPicPr>
            <a:picLocks noChangeAspect="1"/>
          </p:cNvPicPr>
          <p:nvPr/>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79B8600E-2412-4841-ACB4-66FB23754418}"/>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3" name="Footer Placeholder 2">
            <a:extLst>
              <a:ext uri="{FF2B5EF4-FFF2-40B4-BE49-F238E27FC236}">
                <a16:creationId xmlns:a16="http://schemas.microsoft.com/office/drawing/2014/main" id="{E61FB945-A428-274F-AFC4-483D600026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EE1896-B3DB-7F4A-BE9C-916931DAB4E0}"/>
              </a:ext>
            </a:extLst>
          </p:cNvPr>
          <p:cNvSpPr>
            <a:spLocks noGrp="1"/>
          </p:cNvSpPr>
          <p:nvPr>
            <p:ph type="sldNum" sz="quarter" idx="12"/>
          </p:nvPr>
        </p:nvSpPr>
        <p:spPr>
          <a:xfrm>
            <a:off x="8610600" y="6356350"/>
            <a:ext cx="1290638"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256976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598A38-D841-2E45-8BAE-C5FE70472331}"/>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E948CD6-81B0-6A4B-A51F-C5280B054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65FED0-4926-F143-BFD4-A4480AC64BCB}"/>
              </a:ext>
            </a:extLst>
          </p:cNvPr>
          <p:cNvSpPr>
            <a:spLocks noGrp="1"/>
          </p:cNvSpPr>
          <p:nvPr>
            <p:ph idx="1"/>
          </p:nvPr>
        </p:nvSpPr>
        <p:spPr>
          <a:xfrm>
            <a:off x="5183188" y="987425"/>
            <a:ext cx="47037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8B204D-9D48-6A41-9C4A-68692AE6D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8B5CA4-9D0E-A141-AF86-FD0D44B45B09}"/>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6" name="Footer Placeholder 5">
            <a:extLst>
              <a:ext uri="{FF2B5EF4-FFF2-40B4-BE49-F238E27FC236}">
                <a16:creationId xmlns:a16="http://schemas.microsoft.com/office/drawing/2014/main" id="{A3AFD272-9268-994B-8065-48DE6D06DE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424D1-22BA-6243-9B74-E8115366F8D5}"/>
              </a:ext>
            </a:extLst>
          </p:cNvPr>
          <p:cNvSpPr>
            <a:spLocks noGrp="1"/>
          </p:cNvSpPr>
          <p:nvPr>
            <p:ph type="sldNum" sz="quarter" idx="12"/>
          </p:nvPr>
        </p:nvSpPr>
        <p:spPr>
          <a:xfrm>
            <a:off x="8610600" y="6356350"/>
            <a:ext cx="1276350"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148346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9C00D7-639E-4341-847E-9B4D784DD06D}"/>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8EB1AC7-0756-3A46-92AD-FBC9853F6AF4}"/>
              </a:ext>
            </a:extLst>
          </p:cNvPr>
          <p:cNvSpPr>
            <a:spLocks noGrp="1"/>
          </p:cNvSpPr>
          <p:nvPr>
            <p:ph type="title"/>
          </p:nvPr>
        </p:nvSpPr>
        <p:spPr>
          <a:xfrm>
            <a:off x="839788" y="13652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1A5CAB6-9A89-A04C-8183-09EFBCF51C56}"/>
              </a:ext>
            </a:extLst>
          </p:cNvPr>
          <p:cNvSpPr>
            <a:spLocks noGrp="1"/>
          </p:cNvSpPr>
          <p:nvPr>
            <p:ph type="pic" idx="1"/>
          </p:nvPr>
        </p:nvSpPr>
        <p:spPr>
          <a:xfrm>
            <a:off x="5183188" y="987425"/>
            <a:ext cx="47180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6A96CF-8AD2-8047-B57E-3B94A02E6B33}"/>
              </a:ext>
            </a:extLst>
          </p:cNvPr>
          <p:cNvSpPr>
            <a:spLocks noGrp="1"/>
          </p:cNvSpPr>
          <p:nvPr>
            <p:ph type="body" sz="half" idx="2"/>
          </p:nvPr>
        </p:nvSpPr>
        <p:spPr>
          <a:xfrm>
            <a:off x="839788" y="1873250"/>
            <a:ext cx="3932237" cy="398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9B36A-915A-8646-9D96-191674BDBF2B}"/>
              </a:ext>
            </a:extLst>
          </p:cNvPr>
          <p:cNvSpPr>
            <a:spLocks noGrp="1"/>
          </p:cNvSpPr>
          <p:nvPr>
            <p:ph type="dt" sz="half" idx="10"/>
          </p:nvPr>
        </p:nvSpPr>
        <p:spPr/>
        <p:txBody>
          <a:bodyPr/>
          <a:lstStyle/>
          <a:p>
            <a:fld id="{8264EE3E-CDA0-0D45-A62F-70708C81F6A4}" type="datetimeFigureOut">
              <a:rPr lang="en-US" smtClean="0"/>
              <a:t>11/14/2022</a:t>
            </a:fld>
            <a:endParaRPr lang="en-US"/>
          </a:p>
        </p:txBody>
      </p:sp>
      <p:sp>
        <p:nvSpPr>
          <p:cNvPr id="6" name="Footer Placeholder 5">
            <a:extLst>
              <a:ext uri="{FF2B5EF4-FFF2-40B4-BE49-F238E27FC236}">
                <a16:creationId xmlns:a16="http://schemas.microsoft.com/office/drawing/2014/main" id="{393E0F93-9658-4D4A-8FB0-D6F018EA9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A9BE36-3FE5-8549-9401-292A7AEB72E3}"/>
              </a:ext>
            </a:extLst>
          </p:cNvPr>
          <p:cNvSpPr>
            <a:spLocks noGrp="1"/>
          </p:cNvSpPr>
          <p:nvPr>
            <p:ph type="sldNum" sz="quarter" idx="12"/>
          </p:nvPr>
        </p:nvSpPr>
        <p:spPr>
          <a:xfrm>
            <a:off x="8610600" y="6356350"/>
            <a:ext cx="1290638" cy="365125"/>
          </a:xfrm>
        </p:spPr>
        <p:txBody>
          <a:bodyPr/>
          <a:lstStyle/>
          <a:p>
            <a:fld id="{E8C2C7F3-E110-2745-B45A-4D428262CAA8}" type="slidenum">
              <a:rPr lang="en-US" smtClean="0"/>
              <a:t>‹#›</a:t>
            </a:fld>
            <a:endParaRPr lang="en-US"/>
          </a:p>
        </p:txBody>
      </p:sp>
    </p:spTree>
    <p:extLst>
      <p:ext uri="{BB962C8B-B14F-4D97-AF65-F5344CB8AC3E}">
        <p14:creationId xmlns:p14="http://schemas.microsoft.com/office/powerpoint/2010/main" val="3147797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848E5A-F0A5-FA4D-81A9-48539E497DF4}"/>
              </a:ext>
            </a:extLst>
          </p:cNvPr>
          <p:cNvPicPr>
            <a:picLocks noChangeAspect="1"/>
          </p:cNvPicPr>
          <p:nvPr/>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A0F5BD0-DF7F-104F-B4C9-F50F0B9D6CCB}"/>
              </a:ext>
            </a:extLst>
          </p:cNvPr>
          <p:cNvSpPr>
            <a:spLocks noGrp="1"/>
          </p:cNvSpPr>
          <p:nvPr>
            <p:ph type="title"/>
          </p:nvPr>
        </p:nvSpPr>
        <p:spPr>
          <a:xfrm>
            <a:off x="838200" y="365125"/>
            <a:ext cx="9034463"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DF76EB-FC69-744B-B36F-36C9AC9E3AB6}"/>
              </a:ext>
            </a:extLst>
          </p:cNvPr>
          <p:cNvSpPr>
            <a:spLocks noGrp="1"/>
          </p:cNvSpPr>
          <p:nvPr>
            <p:ph type="body" idx="1"/>
          </p:nvPr>
        </p:nvSpPr>
        <p:spPr>
          <a:xfrm>
            <a:off x="838200" y="1825625"/>
            <a:ext cx="9034463"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387378E-C7B5-EC4D-A195-218F8E12C8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64EE3E-CDA0-0D45-A62F-70708C81F6A4}" type="datetimeFigureOut">
              <a:rPr lang="en-US" smtClean="0"/>
              <a:t>11/14/2022</a:t>
            </a:fld>
            <a:endParaRPr lang="en-US"/>
          </a:p>
        </p:txBody>
      </p:sp>
      <p:sp>
        <p:nvSpPr>
          <p:cNvPr id="5" name="Footer Placeholder 4">
            <a:extLst>
              <a:ext uri="{FF2B5EF4-FFF2-40B4-BE49-F238E27FC236}">
                <a16:creationId xmlns:a16="http://schemas.microsoft.com/office/drawing/2014/main" id="{AE31110B-72E5-C64B-A65A-A6468D4FB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77C844-8550-E24A-B14A-199869EB4E17}"/>
              </a:ext>
            </a:extLst>
          </p:cNvPr>
          <p:cNvSpPr>
            <a:spLocks noGrp="1"/>
          </p:cNvSpPr>
          <p:nvPr>
            <p:ph type="sldNum" sz="quarter" idx="4"/>
          </p:nvPr>
        </p:nvSpPr>
        <p:spPr>
          <a:xfrm>
            <a:off x="8610600" y="6356350"/>
            <a:ext cx="12620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C2C7F3-E110-2745-B45A-4D428262CAA8}" type="slidenum">
              <a:rPr lang="en-US" smtClean="0"/>
              <a:t>‹#›</a:t>
            </a:fld>
            <a:endParaRPr lang="en-US"/>
          </a:p>
        </p:txBody>
      </p:sp>
    </p:spTree>
    <p:extLst>
      <p:ext uri="{BB962C8B-B14F-4D97-AF65-F5344CB8AC3E}">
        <p14:creationId xmlns:p14="http://schemas.microsoft.com/office/powerpoint/2010/main" val="1642909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cid:d7ae91bc-2fea-435b-88c6-b685a826081d@namprd04.prod.outlook.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cid:AE73AD99-7DF7-4483-AE1F-1A18DEED752B@wireless.cougars.in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wymandm@cofc.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schwagerph@cofc.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F85B-2CB5-AA1E-B203-7EC447296D95}"/>
              </a:ext>
            </a:extLst>
          </p:cNvPr>
          <p:cNvSpPr>
            <a:spLocks noGrp="1"/>
          </p:cNvSpPr>
          <p:nvPr>
            <p:ph type="ctrTitle"/>
          </p:nvPr>
        </p:nvSpPr>
        <p:spPr/>
        <p:txBody>
          <a:bodyPr/>
          <a:lstStyle/>
          <a:p>
            <a:r>
              <a:rPr lang="en-US" dirty="0" err="1"/>
              <a:t>ImpactX</a:t>
            </a:r>
            <a:endParaRPr lang="en-US" dirty="0"/>
          </a:p>
        </p:txBody>
      </p:sp>
      <p:sp>
        <p:nvSpPr>
          <p:cNvPr id="3" name="Subtitle 2">
            <a:extLst>
              <a:ext uri="{FF2B5EF4-FFF2-40B4-BE49-F238E27FC236}">
                <a16:creationId xmlns:a16="http://schemas.microsoft.com/office/drawing/2014/main" id="{29585042-0870-1B1C-24F8-60575B39442E}"/>
              </a:ext>
            </a:extLst>
          </p:cNvPr>
          <p:cNvSpPr>
            <a:spLocks noGrp="1"/>
          </p:cNvSpPr>
          <p:nvPr>
            <p:ph type="subTitle" idx="1"/>
          </p:nvPr>
        </p:nvSpPr>
        <p:spPr/>
        <p:txBody>
          <a:bodyPr>
            <a:normAutofit lnSpcReduction="10000"/>
          </a:bodyPr>
          <a:lstStyle/>
          <a:p>
            <a:r>
              <a:rPr lang="en-US" dirty="0"/>
              <a:t>Spearheading positive change in the community</a:t>
            </a:r>
          </a:p>
          <a:p>
            <a:endParaRPr lang="en-US" dirty="0"/>
          </a:p>
          <a:p>
            <a:r>
              <a:rPr lang="en-US" dirty="0"/>
              <a:t>Dave Wyman, Director of Entrepreneurship</a:t>
            </a:r>
          </a:p>
          <a:p>
            <a:r>
              <a:rPr lang="en-US" dirty="0"/>
              <a:t>Paul </a:t>
            </a:r>
            <a:r>
              <a:rPr lang="en-US" dirty="0" err="1"/>
              <a:t>Schwager</a:t>
            </a:r>
            <a:r>
              <a:rPr lang="en-US" dirty="0"/>
              <a:t>, Dean</a:t>
            </a:r>
          </a:p>
          <a:p>
            <a:endParaRPr lang="en-US" dirty="0"/>
          </a:p>
        </p:txBody>
      </p:sp>
    </p:spTree>
    <p:extLst>
      <p:ext uri="{BB962C8B-B14F-4D97-AF65-F5344CB8AC3E}">
        <p14:creationId xmlns:p14="http://schemas.microsoft.com/office/powerpoint/2010/main" val="3191376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C85BA-2025-D02F-A460-D06842E0B48F}"/>
              </a:ext>
            </a:extLst>
          </p:cNvPr>
          <p:cNvSpPr>
            <a:spLocks noGrp="1"/>
          </p:cNvSpPr>
          <p:nvPr>
            <p:ph type="title"/>
          </p:nvPr>
        </p:nvSpPr>
        <p:spPr/>
        <p:txBody>
          <a:bodyPr/>
          <a:lstStyle/>
          <a:p>
            <a:r>
              <a:rPr lang="en-US" dirty="0" err="1"/>
              <a:t>ImpactX</a:t>
            </a:r>
            <a:r>
              <a:rPr lang="en-US" dirty="0"/>
              <a:t>: Signature Qualities</a:t>
            </a:r>
          </a:p>
        </p:txBody>
      </p:sp>
      <p:sp>
        <p:nvSpPr>
          <p:cNvPr id="7" name="Content Placeholder 6">
            <a:extLst>
              <a:ext uri="{FF2B5EF4-FFF2-40B4-BE49-F238E27FC236}">
                <a16:creationId xmlns:a16="http://schemas.microsoft.com/office/drawing/2014/main" id="{B2B2968D-4A6D-4D30-8742-097B7521DA7D}"/>
              </a:ext>
            </a:extLst>
          </p:cNvPr>
          <p:cNvSpPr>
            <a:spLocks noGrp="1"/>
          </p:cNvSpPr>
          <p:nvPr>
            <p:ph idx="1"/>
          </p:nvPr>
        </p:nvSpPr>
        <p:spPr/>
        <p:txBody>
          <a:bodyPr>
            <a:noAutofit/>
          </a:bodyPr>
          <a:lstStyle/>
          <a:p>
            <a:pPr marL="457200" indent="-457200">
              <a:buFont typeface="+mj-lt"/>
              <a:buAutoNum type="arabicPeriod"/>
            </a:pPr>
            <a:r>
              <a:rPr lang="en-US" sz="2400" dirty="0"/>
              <a:t>Guided by United Nations 17 Sustainable Development Goals with a twist to commit to “in-place impact” by solving problems in the local community.</a:t>
            </a:r>
          </a:p>
          <a:p>
            <a:pPr marL="457200" indent="-457200">
              <a:buFont typeface="+mj-lt"/>
              <a:buAutoNum type="arabicPeriod"/>
            </a:pPr>
            <a:r>
              <a:rPr lang="en-US" sz="2400" dirty="0"/>
              <a:t>Students learn to design and implement no-code apps and software development practices, like SCRUM.</a:t>
            </a:r>
          </a:p>
          <a:p>
            <a:pPr marL="457200" indent="-457200">
              <a:buFont typeface="+mj-lt"/>
              <a:buAutoNum type="arabicPeriod"/>
            </a:pPr>
            <a:r>
              <a:rPr lang="en-US" sz="2400" dirty="0"/>
              <a:t>Student teams are challenged to interview 100 potential customers, clients, and investors.</a:t>
            </a:r>
          </a:p>
          <a:p>
            <a:pPr marL="457200" indent="-457200">
              <a:buFont typeface="+mj-lt"/>
              <a:buAutoNum type="arabicPeriod"/>
            </a:pPr>
            <a:r>
              <a:rPr lang="en-US" sz="2400" dirty="0"/>
              <a:t>Each team is assigned a mentors from the Business Community.</a:t>
            </a:r>
          </a:p>
          <a:p>
            <a:pPr marL="457200" indent="-457200">
              <a:buFont typeface="+mj-lt"/>
              <a:buAutoNum type="arabicPeriod"/>
            </a:pPr>
            <a:r>
              <a:rPr lang="en-US" sz="2400" dirty="0" err="1"/>
              <a:t>ImpactX</a:t>
            </a:r>
            <a:r>
              <a:rPr lang="en-US" sz="2400" dirty="0"/>
              <a:t> “graduates” come back as student mentors. </a:t>
            </a:r>
          </a:p>
          <a:p>
            <a:pPr marL="0" indent="0">
              <a:buNone/>
            </a:pPr>
            <a:endParaRPr lang="en-US" sz="2400" dirty="0"/>
          </a:p>
        </p:txBody>
      </p:sp>
    </p:spTree>
    <p:extLst>
      <p:ext uri="{BB962C8B-B14F-4D97-AF65-F5344CB8AC3E}">
        <p14:creationId xmlns:p14="http://schemas.microsoft.com/office/powerpoint/2010/main" val="4166123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48EE7-7327-4369-8866-913FA22260BB}"/>
              </a:ext>
            </a:extLst>
          </p:cNvPr>
          <p:cNvSpPr>
            <a:spLocks noGrp="1"/>
          </p:cNvSpPr>
          <p:nvPr>
            <p:ph type="title"/>
          </p:nvPr>
        </p:nvSpPr>
        <p:spPr/>
        <p:txBody>
          <a:bodyPr/>
          <a:lstStyle/>
          <a:p>
            <a:pPr algn="l"/>
            <a:r>
              <a:rPr lang="en-US" sz="4400" dirty="0">
                <a:latin typeface="+mn-lt"/>
                <a:ea typeface="Calibri" panose="020F0502020204030204" pitchFamily="34" charset="0"/>
                <a:cs typeface="Times New Roman" panose="02020603050405020304" pitchFamily="18" charset="0"/>
              </a:rPr>
              <a:t>Monotto (‘16)</a:t>
            </a:r>
            <a:endParaRPr lang="en-US" dirty="0">
              <a:latin typeface="+mn-lt"/>
            </a:endParaRPr>
          </a:p>
        </p:txBody>
      </p:sp>
      <p:sp>
        <p:nvSpPr>
          <p:cNvPr id="3" name="Content Placeholder 2">
            <a:extLst>
              <a:ext uri="{FF2B5EF4-FFF2-40B4-BE49-F238E27FC236}">
                <a16:creationId xmlns:a16="http://schemas.microsoft.com/office/drawing/2014/main" id="{2A0C7CBA-A1A1-4B31-A7A5-165134A76961}"/>
              </a:ext>
            </a:extLst>
          </p:cNvPr>
          <p:cNvSpPr>
            <a:spLocks noGrp="1"/>
          </p:cNvSpPr>
          <p:nvPr>
            <p:ph idx="1"/>
          </p:nvPr>
        </p:nvSpPr>
        <p:spPr/>
        <p:txBody>
          <a:bodyPr/>
          <a:lstStyle/>
          <a:p>
            <a:r>
              <a:rPr lang="en-US" dirty="0">
                <a:ea typeface="Calibri" panose="020F0502020204030204" pitchFamily="34" charset="0"/>
                <a:cs typeface="Times New Roman" panose="02020603050405020304" pitchFamily="18" charset="0"/>
              </a:rPr>
              <a:t>Mobile banking app </a:t>
            </a:r>
          </a:p>
          <a:p>
            <a:r>
              <a:rPr lang="en-US" dirty="0">
                <a:ea typeface="Calibri" panose="020F0502020204030204" pitchFamily="34" charset="0"/>
                <a:cs typeface="Times New Roman" panose="02020603050405020304" pitchFamily="18" charset="0"/>
              </a:rPr>
              <a:t>Raised over $250,000 </a:t>
            </a:r>
          </a:p>
          <a:p>
            <a:r>
              <a:rPr lang="en-US" dirty="0">
                <a:ea typeface="Calibri" panose="020F0502020204030204" pitchFamily="34" charset="0"/>
                <a:cs typeface="Times New Roman" panose="02020603050405020304" pitchFamily="18" charset="0"/>
              </a:rPr>
              <a:t>Voted one of the top 3 fintech startups in Atlanta</a:t>
            </a:r>
            <a:endParaRPr lang="en-US" dirty="0"/>
          </a:p>
          <a:p>
            <a:endParaRPr lang="en-US" dirty="0"/>
          </a:p>
        </p:txBody>
      </p:sp>
      <p:pic>
        <p:nvPicPr>
          <p:cNvPr id="4" name="Picture 6">
            <a:extLst>
              <a:ext uri="{FF2B5EF4-FFF2-40B4-BE49-F238E27FC236}">
                <a16:creationId xmlns:a16="http://schemas.microsoft.com/office/drawing/2014/main" id="{58A8C5D6-968C-445C-9E78-F927794F7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6837" y="404859"/>
            <a:ext cx="1246094" cy="1246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85A5883-8376-4C82-B89E-6161D8228A5B}"/>
              </a:ext>
            </a:extLst>
          </p:cNvPr>
          <p:cNvPicPr>
            <a:picLocks noChangeAspect="1"/>
          </p:cNvPicPr>
          <p:nvPr/>
        </p:nvPicPr>
        <p:blipFill>
          <a:blip r:embed="rId4"/>
          <a:stretch>
            <a:fillRect/>
          </a:stretch>
        </p:blipFill>
        <p:spPr>
          <a:xfrm>
            <a:off x="1063557" y="3314732"/>
            <a:ext cx="8838432" cy="3512619"/>
          </a:xfrm>
          <a:prstGeom prst="rect">
            <a:avLst/>
          </a:prstGeom>
        </p:spPr>
      </p:pic>
    </p:spTree>
    <p:extLst>
      <p:ext uri="{BB962C8B-B14F-4D97-AF65-F5344CB8AC3E}">
        <p14:creationId xmlns:p14="http://schemas.microsoft.com/office/powerpoint/2010/main" val="2261811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E846-81B6-49C4-9590-8A17968DF8B0}"/>
              </a:ext>
            </a:extLst>
          </p:cNvPr>
          <p:cNvSpPr>
            <a:spLocks noGrp="1"/>
          </p:cNvSpPr>
          <p:nvPr>
            <p:ph type="title"/>
          </p:nvPr>
        </p:nvSpPr>
        <p:spPr/>
        <p:txBody>
          <a:bodyPr/>
          <a:lstStyle/>
          <a:p>
            <a:pPr algn="l"/>
            <a:r>
              <a:rPr lang="en-US" sz="4400" dirty="0">
                <a:latin typeface="+mn-lt"/>
                <a:ea typeface="Calibri" panose="020F0502020204030204" pitchFamily="34" charset="0"/>
              </a:rPr>
              <a:t>Kick-It (‘17)</a:t>
            </a:r>
            <a:endParaRPr lang="en-US" dirty="0">
              <a:latin typeface="+mn-lt"/>
            </a:endParaRPr>
          </a:p>
        </p:txBody>
      </p:sp>
      <p:sp>
        <p:nvSpPr>
          <p:cNvPr id="3" name="Content Placeholder 2">
            <a:extLst>
              <a:ext uri="{FF2B5EF4-FFF2-40B4-BE49-F238E27FC236}">
                <a16:creationId xmlns:a16="http://schemas.microsoft.com/office/drawing/2014/main" id="{44391310-C742-46A3-9858-0D9D1D386281}"/>
              </a:ext>
            </a:extLst>
          </p:cNvPr>
          <p:cNvSpPr>
            <a:spLocks noGrp="1"/>
          </p:cNvSpPr>
          <p:nvPr>
            <p:ph idx="1"/>
          </p:nvPr>
        </p:nvSpPr>
        <p:spPr>
          <a:xfrm>
            <a:off x="865238" y="1165646"/>
            <a:ext cx="8888361" cy="4439023"/>
          </a:xfrm>
        </p:spPr>
        <p:txBody>
          <a:bodyPr>
            <a:normAutofit/>
          </a:bodyPr>
          <a:lstStyle/>
          <a:p>
            <a:pPr marL="0" indent="0">
              <a:buNone/>
            </a:pPr>
            <a:r>
              <a:rPr lang="en-US" sz="2800" i="1" dirty="0">
                <a:latin typeface="Calibri" panose="020F0502020204030204" pitchFamily="34" charset="0"/>
                <a:ea typeface="Calibri" panose="020F0502020204030204" pitchFamily="34" charset="0"/>
              </a:rPr>
              <a:t>Kick-It</a:t>
            </a:r>
            <a:r>
              <a:rPr lang="en-US" sz="2800" dirty="0">
                <a:latin typeface="Calibri" panose="020F0502020204030204" pitchFamily="34" charset="0"/>
                <a:ea typeface="Calibri" panose="020F0502020204030204" pitchFamily="34" charset="0"/>
              </a:rPr>
              <a:t> purposed to help youth fitness (</a:t>
            </a:r>
            <a:r>
              <a:rPr lang="en-US" sz="2800" dirty="0" err="1">
                <a:latin typeface="Calibri" panose="020F0502020204030204" pitchFamily="34" charset="0"/>
                <a:ea typeface="Calibri" panose="020F0502020204030204" pitchFamily="34" charset="0"/>
              </a:rPr>
              <a:t>kickit.net</a:t>
            </a:r>
            <a:r>
              <a:rPr lang="en-US" sz="2800" dirty="0">
                <a:latin typeface="Calibri" panose="020F0502020204030204" pitchFamily="34" charset="0"/>
                <a:ea typeface="Calibri" panose="020F0502020204030204" pitchFamily="34" charset="0"/>
              </a:rPr>
              <a:t>)</a:t>
            </a:r>
            <a:endParaRPr lang="en-US" sz="2800" dirty="0"/>
          </a:p>
        </p:txBody>
      </p:sp>
      <p:pic>
        <p:nvPicPr>
          <p:cNvPr id="12290" name="Picture 2" descr="Sustainable Development Goal 3 - Wikipedia">
            <a:extLst>
              <a:ext uri="{FF2B5EF4-FFF2-40B4-BE49-F238E27FC236}">
                <a16:creationId xmlns:a16="http://schemas.microsoft.com/office/drawing/2014/main" id="{F968D1A7-4D49-46BF-B1C0-E45543DDD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3426" y="496949"/>
            <a:ext cx="1061914" cy="10619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3E91D47-B886-47BA-B08B-3F249138B12B}"/>
              </a:ext>
            </a:extLst>
          </p:cNvPr>
          <p:cNvPicPr>
            <a:picLocks noChangeAspect="1"/>
          </p:cNvPicPr>
          <p:nvPr/>
        </p:nvPicPr>
        <p:blipFill>
          <a:blip r:embed="rId4"/>
          <a:stretch>
            <a:fillRect/>
          </a:stretch>
        </p:blipFill>
        <p:spPr>
          <a:xfrm>
            <a:off x="1254546" y="2076830"/>
            <a:ext cx="8573248" cy="4161947"/>
          </a:xfrm>
          <a:prstGeom prst="rect">
            <a:avLst/>
          </a:prstGeom>
        </p:spPr>
      </p:pic>
    </p:spTree>
    <p:extLst>
      <p:ext uri="{BB962C8B-B14F-4D97-AF65-F5344CB8AC3E}">
        <p14:creationId xmlns:p14="http://schemas.microsoft.com/office/powerpoint/2010/main" val="3432370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510C29-4113-460F-8758-1B019A505F32}"/>
              </a:ext>
            </a:extLst>
          </p:cNvPr>
          <p:cNvSpPr>
            <a:spLocks noGrp="1"/>
          </p:cNvSpPr>
          <p:nvPr>
            <p:ph type="title"/>
          </p:nvPr>
        </p:nvSpPr>
        <p:spPr/>
        <p:txBody>
          <a:bodyPr>
            <a:normAutofit/>
          </a:bodyPr>
          <a:lstStyle/>
          <a:p>
            <a:pPr algn="l"/>
            <a:r>
              <a:rPr lang="en-US" sz="4400" dirty="0">
                <a:latin typeface="+mn-lt"/>
              </a:rPr>
              <a:t>Wisdom Mothers (‘17)</a:t>
            </a:r>
          </a:p>
        </p:txBody>
      </p:sp>
      <p:pic>
        <p:nvPicPr>
          <p:cNvPr id="4" name="Graphic 9">
            <a:extLst>
              <a:ext uri="{FF2B5EF4-FFF2-40B4-BE49-F238E27FC236}">
                <a16:creationId xmlns:a16="http://schemas.microsoft.com/office/drawing/2014/main" id="{14551A65-00A4-4447-8C14-21B16CF44F4E}"/>
              </a:ext>
            </a:extLst>
          </p:cNvPr>
          <p:cNvPicPr>
            <a:picLocks noGrp="1"/>
          </p:cNvPicPr>
          <p:nvPr>
            <p:ph idx="1"/>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3334" b="17037"/>
          <a:stretch/>
        </p:blipFill>
        <p:spPr>
          <a:xfrm>
            <a:off x="744540" y="2083593"/>
            <a:ext cx="9448800" cy="4267200"/>
          </a:xfrm>
          <a:prstGeom prst="rect">
            <a:avLst/>
          </a:prstGeom>
        </p:spPr>
      </p:pic>
      <p:pic>
        <p:nvPicPr>
          <p:cNvPr id="13314" name="Picture 2">
            <a:extLst>
              <a:ext uri="{FF2B5EF4-FFF2-40B4-BE49-F238E27FC236}">
                <a16:creationId xmlns:a16="http://schemas.microsoft.com/office/drawing/2014/main" id="{61253153-269C-4511-B427-C6ECE260B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8687" y="365125"/>
            <a:ext cx="1444625" cy="1444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EF8873-06C4-4CFC-BA83-A667731B1FB3}"/>
              </a:ext>
            </a:extLst>
          </p:cNvPr>
          <p:cNvSpPr txBox="1"/>
          <p:nvPr/>
        </p:nvSpPr>
        <p:spPr>
          <a:xfrm>
            <a:off x="2087211" y="1276220"/>
            <a:ext cx="7848600" cy="461665"/>
          </a:xfrm>
          <a:prstGeom prst="rect">
            <a:avLst/>
          </a:prstGeom>
          <a:noFill/>
        </p:spPr>
        <p:txBody>
          <a:bodyPr wrap="square">
            <a:spAutoFit/>
          </a:bodyPr>
          <a:lstStyle/>
          <a:p>
            <a:r>
              <a:rPr lang="en-US" sz="2400" i="1" dirty="0"/>
              <a:t>Wisdom Mothers </a:t>
            </a:r>
            <a:r>
              <a:rPr lang="en-US" sz="2400" dirty="0">
                <a:ea typeface="Calibri" panose="020F0502020204030204" pitchFamily="34" charset="0"/>
              </a:rPr>
              <a:t>interviewed at UN. </a:t>
            </a:r>
            <a:endParaRPr lang="en-US" sz="2400" dirty="0"/>
          </a:p>
        </p:txBody>
      </p:sp>
    </p:spTree>
    <p:extLst>
      <p:ext uri="{BB962C8B-B14F-4D97-AF65-F5344CB8AC3E}">
        <p14:creationId xmlns:p14="http://schemas.microsoft.com/office/powerpoint/2010/main" val="492070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E846-81B6-49C4-9590-8A17968DF8B0}"/>
              </a:ext>
            </a:extLst>
          </p:cNvPr>
          <p:cNvSpPr>
            <a:spLocks noGrp="1"/>
          </p:cNvSpPr>
          <p:nvPr>
            <p:ph type="title"/>
          </p:nvPr>
        </p:nvSpPr>
        <p:spPr/>
        <p:txBody>
          <a:bodyPr>
            <a:normAutofit/>
          </a:bodyPr>
          <a:lstStyle/>
          <a:p>
            <a:pPr algn="l"/>
            <a:r>
              <a:rPr lang="en-US" sz="4400" dirty="0">
                <a:latin typeface="+mn-lt"/>
              </a:rPr>
              <a:t>Dorsal Bracelets (‘18)</a:t>
            </a:r>
          </a:p>
        </p:txBody>
      </p:sp>
      <p:sp>
        <p:nvSpPr>
          <p:cNvPr id="3" name="Content Placeholder 2">
            <a:extLst>
              <a:ext uri="{FF2B5EF4-FFF2-40B4-BE49-F238E27FC236}">
                <a16:creationId xmlns:a16="http://schemas.microsoft.com/office/drawing/2014/main" id="{44391310-C742-46A3-9858-0D9D1D386281}"/>
              </a:ext>
            </a:extLst>
          </p:cNvPr>
          <p:cNvSpPr>
            <a:spLocks noGrp="1"/>
          </p:cNvSpPr>
          <p:nvPr>
            <p:ph idx="1"/>
          </p:nvPr>
        </p:nvSpPr>
        <p:spPr>
          <a:xfrm>
            <a:off x="815181" y="1398148"/>
            <a:ext cx="9144000" cy="4351338"/>
          </a:xfrm>
        </p:spPr>
        <p:txBody>
          <a:bodyPr>
            <a:normAutofit/>
          </a:bodyPr>
          <a:lstStyle/>
          <a:p>
            <a:pPr marL="0" indent="0">
              <a:buNone/>
            </a:pPr>
            <a:r>
              <a:rPr lang="en-US" dirty="0">
                <a:ea typeface="Calibri" panose="020F0502020204030204" pitchFamily="34" charset="0"/>
              </a:rPr>
              <a:t>Purposed to remove 1 pound of ocean plastic with every purchase.</a:t>
            </a:r>
            <a:endParaRPr lang="en-US" dirty="0"/>
          </a:p>
        </p:txBody>
      </p:sp>
      <p:pic>
        <p:nvPicPr>
          <p:cNvPr id="6" name="Picture 5">
            <a:extLst>
              <a:ext uri="{FF2B5EF4-FFF2-40B4-BE49-F238E27FC236}">
                <a16:creationId xmlns:a16="http://schemas.microsoft.com/office/drawing/2014/main" id="{570E3E90-993B-469E-ADD1-76AF3A4B082A}"/>
              </a:ext>
            </a:extLst>
          </p:cNvPr>
          <p:cNvPicPr>
            <a:picLocks noChangeAspect="1"/>
          </p:cNvPicPr>
          <p:nvPr/>
        </p:nvPicPr>
        <p:blipFill>
          <a:blip r:embed="rId3"/>
          <a:stretch>
            <a:fillRect/>
          </a:stretch>
        </p:blipFill>
        <p:spPr>
          <a:xfrm>
            <a:off x="1051021" y="2342310"/>
            <a:ext cx="8672319" cy="4150565"/>
          </a:xfrm>
          <a:prstGeom prst="rect">
            <a:avLst/>
          </a:prstGeom>
        </p:spPr>
      </p:pic>
      <p:pic>
        <p:nvPicPr>
          <p:cNvPr id="11266" name="Picture 2" descr="Sustainable Development Goal 14 - Wikipedia">
            <a:extLst>
              <a:ext uri="{FF2B5EF4-FFF2-40B4-BE49-F238E27FC236}">
                <a16:creationId xmlns:a16="http://schemas.microsoft.com/office/drawing/2014/main" id="{B32797FC-0C9B-42B2-8486-EFF587692D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7136" y="273050"/>
            <a:ext cx="1417638" cy="141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844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4092-F04B-4AFD-90DA-A9CBE49F3FFE}"/>
              </a:ext>
            </a:extLst>
          </p:cNvPr>
          <p:cNvSpPr>
            <a:spLocks noGrp="1"/>
          </p:cNvSpPr>
          <p:nvPr>
            <p:ph type="title"/>
          </p:nvPr>
        </p:nvSpPr>
        <p:spPr/>
        <p:txBody>
          <a:bodyPr>
            <a:normAutofit/>
          </a:bodyPr>
          <a:lstStyle/>
          <a:p>
            <a:r>
              <a:rPr lang="en-US" sz="4400" dirty="0">
                <a:latin typeface="+mn-lt"/>
                <a:ea typeface="Times New Roman" panose="02020603050405020304" pitchFamily="18" charset="0"/>
                <a:cs typeface="Times New Roman" panose="02020603050405020304" pitchFamily="18" charset="0"/>
              </a:rPr>
              <a:t>Tribe (’21)</a:t>
            </a:r>
            <a:br>
              <a:rPr lang="en-US" sz="4400" dirty="0">
                <a:latin typeface="+mn-lt"/>
                <a:ea typeface="Times New Roman" panose="02020603050405020304" pitchFamily="18" charset="0"/>
                <a:cs typeface="Times New Roman" panose="02020603050405020304" pitchFamily="18" charset="0"/>
              </a:rPr>
            </a:br>
            <a:r>
              <a:rPr lang="en-US" sz="3100" dirty="0">
                <a:ea typeface="Times New Roman" panose="02020603050405020304" pitchFamily="18" charset="0"/>
                <a:cs typeface="Times New Roman" panose="02020603050405020304" pitchFamily="18" charset="0"/>
              </a:rPr>
              <a:t>App to help prevent suicide among veterans</a:t>
            </a:r>
            <a:endParaRPr lang="en-US" dirty="0">
              <a:latin typeface="+mn-lt"/>
            </a:endParaRPr>
          </a:p>
        </p:txBody>
      </p:sp>
      <p:pic>
        <p:nvPicPr>
          <p:cNvPr id="4" name="Picture 2" descr="Sustainable Development Goal 3 - Wikipedia">
            <a:extLst>
              <a:ext uri="{FF2B5EF4-FFF2-40B4-BE49-F238E27FC236}">
                <a16:creationId xmlns:a16="http://schemas.microsoft.com/office/drawing/2014/main" id="{CE4DEF2D-F431-464A-8367-CFEF2CC14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890" y="377825"/>
            <a:ext cx="1300162" cy="1300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391A24-CA82-4009-9568-C997C9F1877F}"/>
              </a:ext>
            </a:extLst>
          </p:cNvPr>
          <p:cNvPicPr>
            <a:picLocks noChangeAspect="1"/>
          </p:cNvPicPr>
          <p:nvPr/>
        </p:nvPicPr>
        <p:blipFill>
          <a:blip r:embed="rId4"/>
          <a:stretch>
            <a:fillRect/>
          </a:stretch>
        </p:blipFill>
        <p:spPr>
          <a:xfrm>
            <a:off x="609600" y="1806766"/>
            <a:ext cx="9144000" cy="4323379"/>
          </a:xfrm>
          <a:prstGeom prst="rect">
            <a:avLst/>
          </a:prstGeom>
        </p:spPr>
      </p:pic>
    </p:spTree>
    <p:extLst>
      <p:ext uri="{BB962C8B-B14F-4D97-AF65-F5344CB8AC3E}">
        <p14:creationId xmlns:p14="http://schemas.microsoft.com/office/powerpoint/2010/main" val="2083459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BAB16-FB2D-4078-A388-572F7746CE66}"/>
              </a:ext>
            </a:extLst>
          </p:cNvPr>
          <p:cNvSpPr>
            <a:spLocks noGrp="1"/>
          </p:cNvSpPr>
          <p:nvPr>
            <p:ph type="title"/>
          </p:nvPr>
        </p:nvSpPr>
        <p:spPr/>
        <p:txBody>
          <a:bodyPr>
            <a:normAutofit/>
          </a:bodyPr>
          <a:lstStyle/>
          <a:p>
            <a:r>
              <a:rPr lang="en-US" sz="4400" dirty="0" err="1"/>
              <a:t>ImpactX</a:t>
            </a:r>
            <a:r>
              <a:rPr lang="en-US" sz="4400" dirty="0"/>
              <a:t> Cohorts</a:t>
            </a:r>
          </a:p>
        </p:txBody>
      </p:sp>
      <p:sp>
        <p:nvSpPr>
          <p:cNvPr id="2" name="Content Placeholder 1">
            <a:extLst>
              <a:ext uri="{FF2B5EF4-FFF2-40B4-BE49-F238E27FC236}">
                <a16:creationId xmlns:a16="http://schemas.microsoft.com/office/drawing/2014/main" id="{DE28CF13-55FE-3C2C-B72B-ACBA097B7ED6}"/>
              </a:ext>
            </a:extLst>
          </p:cNvPr>
          <p:cNvSpPr>
            <a:spLocks noGrp="1"/>
          </p:cNvSpPr>
          <p:nvPr>
            <p:ph idx="1"/>
          </p:nvPr>
        </p:nvSpPr>
        <p:spPr/>
        <p:txBody>
          <a:bodyPr/>
          <a:lstStyle/>
          <a:p>
            <a:pPr marL="0" indent="0">
              <a:buNone/>
            </a:pPr>
            <a:r>
              <a:rPr lang="en-US" u="sng" dirty="0"/>
              <a:t>Adaptable templates</a:t>
            </a:r>
          </a:p>
          <a:p>
            <a:r>
              <a:rPr lang="en-US" dirty="0">
                <a:latin typeface="Calibri" panose="020F0502020204030204" pitchFamily="34" charset="0"/>
                <a:ea typeface="Calibri" panose="020F0502020204030204" pitchFamily="34" charset="0"/>
              </a:rPr>
              <a:t>Freshman Honors cohort - 15 students</a:t>
            </a:r>
          </a:p>
          <a:p>
            <a:r>
              <a:rPr lang="en-US" dirty="0">
                <a:latin typeface="Calibri" panose="020F0502020204030204" pitchFamily="34" charset="0"/>
                <a:ea typeface="Calibri" panose="020F0502020204030204" pitchFamily="34" charset="0"/>
              </a:rPr>
              <a:t>ENTR 320 class  - 21 and 35 students</a:t>
            </a:r>
          </a:p>
          <a:p>
            <a:r>
              <a:rPr lang="en-US" dirty="0">
                <a:latin typeface="Calibri" panose="020F0502020204030204" pitchFamily="34" charset="0"/>
                <a:ea typeface="Calibri" panose="020F0502020204030204" pitchFamily="34" charset="0"/>
              </a:rPr>
              <a:t>3-credit or 6-credit teaching both entrepreneurship and technology</a:t>
            </a:r>
          </a:p>
          <a:p>
            <a:pPr marL="0" indent="0">
              <a:buNone/>
            </a:pPr>
            <a:endParaRPr lang="en-US" dirty="0">
              <a:latin typeface="Calibri" panose="020F0502020204030204" pitchFamily="34" charset="0"/>
              <a:ea typeface="Calibri" panose="020F0502020204030204" pitchFamily="34" charset="0"/>
            </a:endParaRPr>
          </a:p>
          <a:p>
            <a:pPr marL="0" indent="0">
              <a:buNone/>
            </a:pPr>
            <a:r>
              <a:rPr lang="en-US" u="sng" dirty="0">
                <a:latin typeface="Calibri" panose="020F0502020204030204" pitchFamily="34" charset="0"/>
                <a:ea typeface="Calibri" panose="020F0502020204030204" pitchFamily="34" charset="0"/>
              </a:rPr>
              <a:t>Fall 2023</a:t>
            </a:r>
          </a:p>
          <a:p>
            <a:pPr marL="0" indent="0">
              <a:buNone/>
            </a:pPr>
            <a:r>
              <a:rPr lang="en-US" dirty="0">
                <a:latin typeface="Calibri" panose="020F0502020204030204" pitchFamily="34" charset="0"/>
                <a:ea typeface="Calibri" panose="020F0502020204030204" pitchFamily="34" charset="0"/>
              </a:rPr>
              <a:t>Environmental Studies &amp; Hospitality sections</a:t>
            </a:r>
            <a:endParaRPr lang="en-US" dirty="0"/>
          </a:p>
          <a:p>
            <a:endParaRPr lang="en-US" dirty="0"/>
          </a:p>
        </p:txBody>
      </p:sp>
    </p:spTree>
    <p:extLst>
      <p:ext uri="{BB962C8B-B14F-4D97-AF65-F5344CB8AC3E}">
        <p14:creationId xmlns:p14="http://schemas.microsoft.com/office/powerpoint/2010/main" val="2995583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C9613-8625-435D-AD32-508E87098D7A}"/>
              </a:ext>
            </a:extLst>
          </p:cNvPr>
          <p:cNvSpPr>
            <a:spLocks noGrp="1"/>
          </p:cNvSpPr>
          <p:nvPr>
            <p:ph type="title"/>
          </p:nvPr>
        </p:nvSpPr>
        <p:spPr/>
        <p:txBody>
          <a:bodyPr>
            <a:normAutofit/>
          </a:bodyPr>
          <a:lstStyle/>
          <a:p>
            <a:r>
              <a:rPr lang="en-US" sz="4400" dirty="0" err="1">
                <a:latin typeface="+mn-lt"/>
              </a:rPr>
              <a:t>ImpactX</a:t>
            </a:r>
            <a:r>
              <a:rPr lang="en-US" sz="4400" dirty="0">
                <a:latin typeface="+mn-lt"/>
              </a:rPr>
              <a:t>: Beyond CofC</a:t>
            </a:r>
          </a:p>
        </p:txBody>
      </p:sp>
      <p:sp>
        <p:nvSpPr>
          <p:cNvPr id="3" name="Content Placeholder 2">
            <a:extLst>
              <a:ext uri="{FF2B5EF4-FFF2-40B4-BE49-F238E27FC236}">
                <a16:creationId xmlns:a16="http://schemas.microsoft.com/office/drawing/2014/main" id="{9A96F8E3-BCC3-470E-8DAD-342E6B5106EA}"/>
              </a:ext>
            </a:extLst>
          </p:cNvPr>
          <p:cNvSpPr>
            <a:spLocks noGrp="1"/>
          </p:cNvSpPr>
          <p:nvPr>
            <p:ph idx="1"/>
          </p:nvPr>
        </p:nvSpPr>
        <p:spPr/>
        <p:txBody>
          <a:bodyPr/>
          <a:lstStyle/>
          <a:p>
            <a:endParaRPr lang="en-US" dirty="0"/>
          </a:p>
          <a:p>
            <a:endParaRPr lang="en-US" dirty="0"/>
          </a:p>
          <a:p>
            <a:r>
              <a:rPr lang="en-US" dirty="0"/>
              <a:t>Charleston Community Class (‘19)</a:t>
            </a:r>
          </a:p>
          <a:p>
            <a:r>
              <a:rPr lang="en-US" dirty="0"/>
              <a:t>Local Jail (‘22)</a:t>
            </a:r>
          </a:p>
          <a:p>
            <a:r>
              <a:rPr lang="en-US" dirty="0"/>
              <a:t>Ball State (’22)</a:t>
            </a:r>
          </a:p>
          <a:p>
            <a:endParaRPr lang="en-US" dirty="0"/>
          </a:p>
        </p:txBody>
      </p:sp>
      <p:pic>
        <p:nvPicPr>
          <p:cNvPr id="4" name="Content Placeholder 3" descr="A person holding a computer&#10;&#10;Description automatically generated with low confidence">
            <a:extLst>
              <a:ext uri="{FF2B5EF4-FFF2-40B4-BE49-F238E27FC236}">
                <a16:creationId xmlns:a16="http://schemas.microsoft.com/office/drawing/2014/main" id="{245245D4-F48D-4D31-A9E2-4793C09597A9}"/>
              </a:ext>
            </a:extLst>
          </p:cNvPr>
          <p:cNvPicPr>
            <a:picLocks/>
          </p:cNvPicPr>
          <p:nvPr/>
        </p:nvPicPr>
        <p:blipFill>
          <a:blip r:embed="rId3" r:link="rId4" cstate="print">
            <a:extLst>
              <a:ext uri="{28A0092B-C50C-407E-A947-70E740481C1C}">
                <a14:useLocalDpi xmlns:a14="http://schemas.microsoft.com/office/drawing/2010/main" val="0"/>
              </a:ext>
            </a:extLst>
          </a:blip>
          <a:stretch>
            <a:fillRect/>
          </a:stretch>
        </p:blipFill>
        <p:spPr bwMode="auto">
          <a:xfrm>
            <a:off x="6781821" y="1848311"/>
            <a:ext cx="3274419" cy="4644564"/>
          </a:xfrm>
          <a:prstGeom prst="rect">
            <a:avLst/>
          </a:prstGeom>
          <a:noFill/>
        </p:spPr>
      </p:pic>
      <p:pic>
        <p:nvPicPr>
          <p:cNvPr id="5" name="Picture 2">
            <a:extLst>
              <a:ext uri="{FF2B5EF4-FFF2-40B4-BE49-F238E27FC236}">
                <a16:creationId xmlns:a16="http://schemas.microsoft.com/office/drawing/2014/main" id="{9F0E9F02-0AB0-49B3-A3EC-8777DF7479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3499" y="-27780"/>
            <a:ext cx="1444625" cy="14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902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CD4CE4B-2D71-4AA2-A259-20F214C4446B}"/>
              </a:ext>
            </a:extLst>
          </p:cNvPr>
          <p:cNvSpPr>
            <a:spLocks noGrp="1"/>
          </p:cNvSpPr>
          <p:nvPr>
            <p:ph type="title"/>
          </p:nvPr>
        </p:nvSpPr>
        <p:spPr/>
        <p:txBody>
          <a:bodyPr>
            <a:normAutofit/>
          </a:bodyPr>
          <a:lstStyle/>
          <a:p>
            <a:r>
              <a:rPr lang="en-US" sz="3600" dirty="0" err="1"/>
              <a:t>ImpactX</a:t>
            </a:r>
            <a:r>
              <a:rPr lang="en-US" sz="3600" dirty="0"/>
              <a:t>: Responsible Entrepreneurship</a:t>
            </a:r>
            <a:endParaRPr lang="en-US" sz="4400" dirty="0">
              <a:latin typeface="+mn-lt"/>
            </a:endParaRPr>
          </a:p>
        </p:txBody>
      </p:sp>
      <p:pic>
        <p:nvPicPr>
          <p:cNvPr id="3" name="Content Placeholder 2" descr="No alternative text description for this image">
            <a:extLst>
              <a:ext uri="{FF2B5EF4-FFF2-40B4-BE49-F238E27FC236}">
                <a16:creationId xmlns:a16="http://schemas.microsoft.com/office/drawing/2014/main" id="{7A6AA517-8C91-5401-0296-921FDAB2681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598" r="8445" b="20295"/>
          <a:stretch/>
        </p:blipFill>
        <p:spPr bwMode="auto">
          <a:xfrm>
            <a:off x="3334904" y="1825625"/>
            <a:ext cx="4069629" cy="4351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2168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0FA9E9-86BD-498E-BD3C-8E34EC407313}"/>
              </a:ext>
            </a:extLst>
          </p:cNvPr>
          <p:cNvSpPr>
            <a:spLocks noGrp="1"/>
          </p:cNvSpPr>
          <p:nvPr>
            <p:ph idx="4294967295"/>
          </p:nvPr>
        </p:nvSpPr>
        <p:spPr>
          <a:xfrm>
            <a:off x="797668" y="1845080"/>
            <a:ext cx="9063038" cy="4351338"/>
          </a:xfrm>
        </p:spPr>
        <p:txBody>
          <a:bodyPr>
            <a:normAutofit/>
          </a:bodyPr>
          <a:lstStyle/>
          <a:p>
            <a:pPr marL="0" indent="0">
              <a:buNone/>
            </a:pPr>
            <a:endParaRPr lang="en-US" sz="2800" i="1" dirty="0">
              <a:latin typeface="Calibri" panose="020F0502020204030204" pitchFamily="34" charset="0"/>
              <a:ea typeface="Calibri" panose="020F0502020204030204" pitchFamily="34" charset="0"/>
            </a:endParaRPr>
          </a:p>
          <a:p>
            <a:pPr marL="0" indent="0">
              <a:buNone/>
            </a:pPr>
            <a:r>
              <a:rPr lang="en-US" i="1" dirty="0">
                <a:latin typeface="Calibri" panose="020F0502020204030204" pitchFamily="34" charset="0"/>
                <a:ea typeface="Calibri" panose="020F0502020204030204" pitchFamily="34" charset="0"/>
              </a:rPr>
              <a:t>Building responsible </a:t>
            </a:r>
            <a:endParaRPr lang="en-US" sz="2800" b="1" i="1" dirty="0">
              <a:solidFill>
                <a:srgbClr val="CC0000"/>
              </a:solidFill>
              <a:latin typeface="Calibri" panose="020F0502020204030204" pitchFamily="34" charset="0"/>
              <a:ea typeface="Calibri" panose="020F0502020204030204" pitchFamily="34" charset="0"/>
            </a:endParaRPr>
          </a:p>
          <a:p>
            <a:pPr marL="0" indent="0" algn="ctr">
              <a:buNone/>
            </a:pPr>
            <a:r>
              <a:rPr lang="en-US" sz="4400" b="1" dirty="0">
                <a:solidFill>
                  <a:srgbClr val="CC0000"/>
                </a:solidFill>
                <a:latin typeface="Calibri" panose="020F0502020204030204" pitchFamily="34" charset="0"/>
                <a:ea typeface="Calibri" panose="020F0502020204030204" pitchFamily="34" charset="0"/>
              </a:rPr>
              <a:t>Impact Leaders</a:t>
            </a:r>
          </a:p>
          <a:p>
            <a:pPr marL="0" indent="0">
              <a:buNone/>
            </a:pPr>
            <a:endParaRPr lang="en-US" sz="3600" dirty="0">
              <a:latin typeface="Calibri" panose="020F0502020204030204" pitchFamily="34" charset="0"/>
              <a:ea typeface="Calibri" panose="020F0502020204030204" pitchFamily="34" charset="0"/>
            </a:endParaRPr>
          </a:p>
          <a:p>
            <a:pPr marL="0" indent="0" algn="ctr">
              <a:buNone/>
            </a:pPr>
            <a:r>
              <a:rPr lang="en-US" sz="3600" dirty="0">
                <a:latin typeface="Calibri" panose="020F0502020204030204" pitchFamily="34" charset="0"/>
                <a:ea typeface="Calibri" panose="020F0502020204030204" pitchFamily="34" charset="0"/>
              </a:rPr>
              <a:t>“You don’t build a business</a:t>
            </a:r>
            <a:r>
              <a:rPr lang="en-US" sz="3600" b="1" dirty="0">
                <a:solidFill>
                  <a:srgbClr val="CC0000"/>
                </a:solidFill>
                <a:latin typeface="Calibri" panose="020F0502020204030204" pitchFamily="34" charset="0"/>
                <a:ea typeface="Calibri" panose="020F0502020204030204" pitchFamily="34" charset="0"/>
              </a:rPr>
              <a:t>, you build people</a:t>
            </a:r>
            <a:r>
              <a:rPr lang="en-US" sz="3600" dirty="0">
                <a:latin typeface="Calibri" panose="020F0502020204030204" pitchFamily="34" charset="0"/>
                <a:ea typeface="Calibri" panose="020F0502020204030204" pitchFamily="34" charset="0"/>
              </a:rPr>
              <a:t>, and then people build a business.”</a:t>
            </a:r>
          </a:p>
          <a:p>
            <a:pPr marL="0" indent="0">
              <a:buNone/>
            </a:pPr>
            <a:r>
              <a:rPr lang="en-US" sz="2000" dirty="0">
                <a:latin typeface="Calibri" panose="020F0502020204030204" pitchFamily="34" charset="0"/>
                <a:ea typeface="Calibri" panose="020F0502020204030204" pitchFamily="34" charset="0"/>
              </a:rPr>
              <a:t>                                                                                                                    - Zig Ziglar</a:t>
            </a:r>
            <a:endParaRPr lang="en-US" sz="2000" dirty="0"/>
          </a:p>
        </p:txBody>
      </p:sp>
      <p:pic>
        <p:nvPicPr>
          <p:cNvPr id="10" name="Picture 9">
            <a:extLst>
              <a:ext uri="{FF2B5EF4-FFF2-40B4-BE49-F238E27FC236}">
                <a16:creationId xmlns:a16="http://schemas.microsoft.com/office/drawing/2014/main" id="{67A43E8E-D5B9-46CD-A668-6743A452577C}"/>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395272" y="661582"/>
            <a:ext cx="3867830" cy="658289"/>
          </a:xfrm>
          <a:prstGeom prst="rect">
            <a:avLst/>
          </a:prstGeom>
          <a:noFill/>
          <a:ln>
            <a:noFill/>
          </a:ln>
        </p:spPr>
      </p:pic>
    </p:spTree>
    <p:extLst>
      <p:ext uri="{BB962C8B-B14F-4D97-AF65-F5344CB8AC3E}">
        <p14:creationId xmlns:p14="http://schemas.microsoft.com/office/powerpoint/2010/main" val="333817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C7AD-01B3-64DE-8FA5-03B3BD1CB4DB}"/>
              </a:ext>
            </a:extLst>
          </p:cNvPr>
          <p:cNvSpPr>
            <a:spLocks noGrp="1"/>
          </p:cNvSpPr>
          <p:nvPr>
            <p:ph type="title"/>
          </p:nvPr>
        </p:nvSpPr>
        <p:spPr/>
        <p:txBody>
          <a:bodyPr/>
          <a:lstStyle/>
          <a:p>
            <a:r>
              <a:rPr lang="en-US" dirty="0"/>
              <a:t>About Business @ Charleston</a:t>
            </a:r>
          </a:p>
        </p:txBody>
      </p:sp>
      <p:sp>
        <p:nvSpPr>
          <p:cNvPr id="3" name="Content Placeholder 2">
            <a:extLst>
              <a:ext uri="{FF2B5EF4-FFF2-40B4-BE49-F238E27FC236}">
                <a16:creationId xmlns:a16="http://schemas.microsoft.com/office/drawing/2014/main" id="{07AF44A2-72DF-C332-1A69-2D5F108F2BD2}"/>
              </a:ext>
            </a:extLst>
          </p:cNvPr>
          <p:cNvSpPr>
            <a:spLocks noGrp="1"/>
          </p:cNvSpPr>
          <p:nvPr>
            <p:ph idx="1"/>
          </p:nvPr>
        </p:nvSpPr>
        <p:spPr/>
        <p:txBody>
          <a:bodyPr/>
          <a:lstStyle/>
          <a:p>
            <a:r>
              <a:rPr lang="en-US" dirty="0"/>
              <a:t>Liberal Arts &amp; Sciences College of ~11,000 students</a:t>
            </a:r>
          </a:p>
          <a:p>
            <a:r>
              <a:rPr lang="en-US" dirty="0"/>
              <a:t>Historic urban campus</a:t>
            </a:r>
          </a:p>
          <a:p>
            <a:r>
              <a:rPr lang="en-US" dirty="0"/>
              <a:t>Business:</a:t>
            </a:r>
          </a:p>
          <a:p>
            <a:pPr lvl="1"/>
            <a:r>
              <a:rPr lang="en-US" dirty="0"/>
              <a:t>9 undergraduate majors </a:t>
            </a:r>
          </a:p>
          <a:p>
            <a:pPr lvl="1"/>
            <a:r>
              <a:rPr lang="en-US" dirty="0"/>
              <a:t>10 minors </a:t>
            </a:r>
          </a:p>
          <a:p>
            <a:pPr lvl="1"/>
            <a:r>
              <a:rPr lang="en-US" dirty="0"/>
              <a:t>6 concentration areas</a:t>
            </a:r>
          </a:p>
          <a:p>
            <a:pPr lvl="1"/>
            <a:r>
              <a:rPr lang="en-US" dirty="0"/>
              <a:t>Honors Program</a:t>
            </a:r>
          </a:p>
          <a:p>
            <a:pPr lvl="1"/>
            <a:r>
              <a:rPr lang="en-US" dirty="0"/>
              <a:t>MBA (top 100 program)</a:t>
            </a:r>
          </a:p>
          <a:p>
            <a:pPr lvl="1"/>
            <a:r>
              <a:rPr lang="en-US" dirty="0"/>
              <a:t>MSA</a:t>
            </a:r>
          </a:p>
          <a:p>
            <a:pPr lvl="1"/>
            <a:r>
              <a:rPr lang="en-US" dirty="0"/>
              <a:t>Serve approximately 3,000 students</a:t>
            </a:r>
          </a:p>
          <a:p>
            <a:endParaRPr lang="en-US" dirty="0"/>
          </a:p>
        </p:txBody>
      </p:sp>
    </p:spTree>
    <p:extLst>
      <p:ext uri="{BB962C8B-B14F-4D97-AF65-F5344CB8AC3E}">
        <p14:creationId xmlns:p14="http://schemas.microsoft.com/office/powerpoint/2010/main" val="3784984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F044-946F-F998-3FE6-2943D94427DF}"/>
              </a:ext>
            </a:extLst>
          </p:cNvPr>
          <p:cNvSpPr>
            <a:spLocks noGrp="1"/>
          </p:cNvSpPr>
          <p:nvPr>
            <p:ph type="title"/>
          </p:nvPr>
        </p:nvSpPr>
        <p:spPr/>
        <p:txBody>
          <a:bodyPr/>
          <a:lstStyle/>
          <a:p>
            <a:r>
              <a:rPr lang="en-US" dirty="0"/>
              <a:t>How can we help?</a:t>
            </a:r>
          </a:p>
        </p:txBody>
      </p:sp>
      <p:sp>
        <p:nvSpPr>
          <p:cNvPr id="3" name="Content Placeholder 2">
            <a:extLst>
              <a:ext uri="{FF2B5EF4-FFF2-40B4-BE49-F238E27FC236}">
                <a16:creationId xmlns:a16="http://schemas.microsoft.com/office/drawing/2014/main" id="{FDCE0BF6-2A9F-4CDA-2A15-C4C76F6DD4EA}"/>
              </a:ext>
            </a:extLst>
          </p:cNvPr>
          <p:cNvSpPr>
            <a:spLocks noGrp="1"/>
          </p:cNvSpPr>
          <p:nvPr>
            <p:ph idx="1"/>
          </p:nvPr>
        </p:nvSpPr>
        <p:spPr/>
        <p:txBody>
          <a:bodyPr/>
          <a:lstStyle/>
          <a:p>
            <a:r>
              <a:rPr lang="en-US" dirty="0"/>
              <a:t>David Wyman, PhD</a:t>
            </a:r>
          </a:p>
          <a:p>
            <a:pPr lvl="1"/>
            <a:r>
              <a:rPr lang="en-US" dirty="0"/>
              <a:t>Associate Professor of Entrepreneurship</a:t>
            </a:r>
          </a:p>
          <a:p>
            <a:pPr lvl="1"/>
            <a:r>
              <a:rPr lang="en-US" dirty="0"/>
              <a:t>Director, The Center for Entrepreneurship</a:t>
            </a:r>
          </a:p>
          <a:p>
            <a:pPr lvl="1"/>
            <a:r>
              <a:rPr lang="en-US">
                <a:hlinkClick r:id="rId3"/>
              </a:rPr>
              <a:t>wymandm@</a:t>
            </a:r>
            <a:r>
              <a:rPr lang="en-US" dirty="0">
                <a:hlinkClick r:id="rId3"/>
              </a:rPr>
              <a:t>cofc.edu</a:t>
            </a:r>
            <a:endParaRPr lang="en-US" dirty="0"/>
          </a:p>
          <a:p>
            <a:pPr lvl="1"/>
            <a:endParaRPr lang="en-US" u="sng" dirty="0"/>
          </a:p>
          <a:p>
            <a:r>
              <a:rPr lang="en-US" dirty="0"/>
              <a:t>Paul </a:t>
            </a:r>
            <a:r>
              <a:rPr lang="en-US" dirty="0" err="1"/>
              <a:t>Schwager</a:t>
            </a:r>
            <a:r>
              <a:rPr lang="en-US" dirty="0"/>
              <a:t>, PhD.</a:t>
            </a:r>
          </a:p>
          <a:p>
            <a:pPr lvl="1"/>
            <a:r>
              <a:rPr lang="en-US" dirty="0"/>
              <a:t>Dean</a:t>
            </a:r>
          </a:p>
          <a:p>
            <a:pPr lvl="1"/>
            <a:r>
              <a:rPr lang="en-US" dirty="0">
                <a:hlinkClick r:id="rId4"/>
              </a:rPr>
              <a:t>schwagerph@cofc.edu</a:t>
            </a:r>
            <a:endParaRPr lang="en-US" dirty="0"/>
          </a:p>
          <a:p>
            <a:pPr lvl="1"/>
            <a:endParaRPr lang="en-US" dirty="0"/>
          </a:p>
          <a:p>
            <a:pPr lvl="1"/>
            <a:endParaRPr lang="en-US" u="sng" dirty="0"/>
          </a:p>
          <a:p>
            <a:endParaRPr lang="en-US" dirty="0"/>
          </a:p>
        </p:txBody>
      </p:sp>
      <p:sp>
        <p:nvSpPr>
          <p:cNvPr id="4" name="Slide Number Placeholder 3">
            <a:extLst>
              <a:ext uri="{FF2B5EF4-FFF2-40B4-BE49-F238E27FC236}">
                <a16:creationId xmlns:a16="http://schemas.microsoft.com/office/drawing/2014/main" id="{FB0AA96B-6DBF-652F-FA7B-066A0F3CA9C6}"/>
              </a:ext>
            </a:extLst>
          </p:cNvPr>
          <p:cNvSpPr>
            <a:spLocks noGrp="1"/>
          </p:cNvSpPr>
          <p:nvPr>
            <p:ph type="sldNum" sz="quarter" idx="12"/>
          </p:nvPr>
        </p:nvSpPr>
        <p:spPr/>
        <p:txBody>
          <a:bodyPr/>
          <a:lstStyle/>
          <a:p>
            <a:fld id="{43851D05-810F-F24D-9D4E-8FDFEBA592E2}" type="slidenum">
              <a:rPr lang="en-US" smtClean="0"/>
              <a:pPr/>
              <a:t>20</a:t>
            </a:fld>
            <a:endParaRPr lang="en-US"/>
          </a:p>
        </p:txBody>
      </p:sp>
    </p:spTree>
    <p:extLst>
      <p:ext uri="{BB962C8B-B14F-4D97-AF65-F5344CB8AC3E}">
        <p14:creationId xmlns:p14="http://schemas.microsoft.com/office/powerpoint/2010/main" val="2830785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140C-DCA3-4D3A-05F0-C40493EBC55C}"/>
              </a:ext>
            </a:extLst>
          </p:cNvPr>
          <p:cNvSpPr>
            <a:spLocks noGrp="1"/>
          </p:cNvSpPr>
          <p:nvPr>
            <p:ph type="title"/>
          </p:nvPr>
        </p:nvSpPr>
        <p:spPr/>
        <p:txBody>
          <a:bodyPr>
            <a:normAutofit/>
          </a:bodyPr>
          <a:lstStyle/>
          <a:p>
            <a:r>
              <a:rPr lang="en-US" sz="4000" dirty="0"/>
              <a:t>Community Engagement Throughout</a:t>
            </a:r>
          </a:p>
        </p:txBody>
      </p:sp>
      <p:sp>
        <p:nvSpPr>
          <p:cNvPr id="3" name="Content Placeholder 2">
            <a:extLst>
              <a:ext uri="{FF2B5EF4-FFF2-40B4-BE49-F238E27FC236}">
                <a16:creationId xmlns:a16="http://schemas.microsoft.com/office/drawing/2014/main" id="{14EB2FB5-2408-BEFB-EAF6-487555AF6BBC}"/>
              </a:ext>
            </a:extLst>
          </p:cNvPr>
          <p:cNvSpPr>
            <a:spLocks noGrp="1"/>
          </p:cNvSpPr>
          <p:nvPr>
            <p:ph idx="1"/>
          </p:nvPr>
        </p:nvSpPr>
        <p:spPr/>
        <p:txBody>
          <a:bodyPr>
            <a:normAutofit lnSpcReduction="10000"/>
          </a:bodyPr>
          <a:lstStyle/>
          <a:p>
            <a:pPr marL="285750" indent="-285750"/>
            <a:r>
              <a:rPr lang="en-US" sz="2400" dirty="0"/>
              <a:t>Class Project: Real Estate analysis for investor purchase of non-profit</a:t>
            </a:r>
          </a:p>
          <a:p>
            <a:pPr marL="285750" indent="-285750"/>
            <a:r>
              <a:rPr lang="en-US" sz="2400" dirty="0"/>
              <a:t>Class Project: Analysis of local Non-Profit</a:t>
            </a:r>
          </a:p>
          <a:p>
            <a:pPr marL="285750" indent="-285750"/>
            <a:r>
              <a:rPr lang="en-US" sz="2400" dirty="0"/>
              <a:t>Class speakers: Major community benefactors and leaders of non-profits</a:t>
            </a:r>
          </a:p>
          <a:p>
            <a:pPr marL="285750" indent="-285750"/>
            <a:r>
              <a:rPr lang="en-US" sz="2400" dirty="0"/>
              <a:t>Student visits to non-profits and government leaders</a:t>
            </a:r>
          </a:p>
          <a:p>
            <a:pPr marL="742950" lvl="1" indent="-285750"/>
            <a:r>
              <a:rPr lang="en-US" dirty="0"/>
              <a:t>Turning Leaf, a leader develop program for felons</a:t>
            </a:r>
          </a:p>
          <a:p>
            <a:pPr marL="742950" lvl="1" indent="-285750"/>
            <a:r>
              <a:rPr lang="en-US" dirty="0"/>
              <a:t>Charleston Digital Corridor</a:t>
            </a:r>
          </a:p>
          <a:p>
            <a:pPr marL="285750" indent="-285750"/>
            <a:r>
              <a:rPr lang="en-US" sz="2400" dirty="0"/>
              <a:t>MBA Consulting Club works with local non-profits</a:t>
            </a:r>
          </a:p>
          <a:p>
            <a:pPr marL="285750" indent="-285750"/>
            <a:r>
              <a:rPr lang="en-US" sz="2400" dirty="0"/>
              <a:t>Beach clean-ups</a:t>
            </a:r>
          </a:p>
          <a:p>
            <a:pPr marL="285750" indent="-285750"/>
            <a:r>
              <a:rPr lang="en-US" sz="2400" dirty="0"/>
              <a:t>Impact internships (sponsored internship with non-profits)</a:t>
            </a:r>
            <a:endParaRPr lang="en-US" dirty="0"/>
          </a:p>
        </p:txBody>
      </p:sp>
    </p:spTree>
    <p:extLst>
      <p:ext uri="{BB962C8B-B14F-4D97-AF65-F5344CB8AC3E}">
        <p14:creationId xmlns:p14="http://schemas.microsoft.com/office/powerpoint/2010/main" val="273445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63119-42E4-B3C7-AE9E-4E0199681FE9}"/>
              </a:ext>
            </a:extLst>
          </p:cNvPr>
          <p:cNvSpPr>
            <a:spLocks noGrp="1"/>
          </p:cNvSpPr>
          <p:nvPr>
            <p:ph type="title"/>
          </p:nvPr>
        </p:nvSpPr>
        <p:spPr/>
        <p:txBody>
          <a:bodyPr/>
          <a:lstStyle/>
          <a:p>
            <a:r>
              <a:rPr lang="en-US" dirty="0"/>
              <a:t>What is </a:t>
            </a:r>
            <a:r>
              <a:rPr lang="en-US" dirty="0" err="1"/>
              <a:t>ImpactX</a:t>
            </a:r>
            <a:r>
              <a:rPr lang="en-US" dirty="0"/>
              <a:t>?</a:t>
            </a:r>
          </a:p>
        </p:txBody>
      </p:sp>
      <p:sp>
        <p:nvSpPr>
          <p:cNvPr id="3" name="Content Placeholder 2">
            <a:extLst>
              <a:ext uri="{FF2B5EF4-FFF2-40B4-BE49-F238E27FC236}">
                <a16:creationId xmlns:a16="http://schemas.microsoft.com/office/drawing/2014/main" id="{415F2AE7-5BCF-1242-2321-40A7461C074A}"/>
              </a:ext>
            </a:extLst>
          </p:cNvPr>
          <p:cNvSpPr>
            <a:spLocks noGrp="1"/>
          </p:cNvSpPr>
          <p:nvPr>
            <p:ph idx="1"/>
          </p:nvPr>
        </p:nvSpPr>
        <p:spPr/>
        <p:txBody>
          <a:bodyPr>
            <a:normAutofit lnSpcReduction="10000"/>
          </a:bodyPr>
          <a:lstStyle/>
          <a:p>
            <a:r>
              <a:rPr lang="en-GB" dirty="0">
                <a:latin typeface="Calibri" panose="020F0502020204030204" pitchFamily="34" charset="0"/>
                <a:cs typeface="Calibri" panose="020F0502020204030204" pitchFamily="34" charset="0"/>
              </a:rPr>
              <a:t>3-credit interdisciplinary class (ENTR 320)</a:t>
            </a:r>
          </a:p>
          <a:p>
            <a:r>
              <a:rPr lang="en-GB" dirty="0">
                <a:latin typeface="Calibri" panose="020F0502020204030204" pitchFamily="34" charset="0"/>
                <a:cs typeface="Calibri" panose="020F0502020204030204" pitchFamily="34" charset="0"/>
              </a:rPr>
              <a:t>Student teams create start-ups to solve community problems</a:t>
            </a:r>
          </a:p>
          <a:p>
            <a:r>
              <a:rPr lang="en-GB" dirty="0">
                <a:latin typeface="Calibri" panose="020F0502020204030204" pitchFamily="34" charset="0"/>
                <a:cs typeface="Calibri" panose="020F0502020204030204" pitchFamily="34" charset="0"/>
              </a:rPr>
              <a:t>Intentionally Interdisciplinary </a:t>
            </a:r>
          </a:p>
          <a:p>
            <a:r>
              <a:rPr lang="en-GB" dirty="0">
                <a:latin typeface="Calibri" panose="020F0502020204030204" pitchFamily="34" charset="0"/>
                <a:cs typeface="Calibri" panose="020F0502020204030204" pitchFamily="34" charset="0"/>
              </a:rPr>
              <a:t>Multiple cohorts per semester, 21 students per cohort</a:t>
            </a:r>
          </a:p>
          <a:p>
            <a:r>
              <a:rPr lang="en-US" dirty="0">
                <a:latin typeface="Calibri" panose="020F0502020204030204" pitchFamily="34" charset="0"/>
                <a:cs typeface="Calibri" panose="020F0502020204030204" pitchFamily="34" charset="0"/>
              </a:rPr>
              <a:t>Includes an HONORS cohort</a:t>
            </a:r>
          </a:p>
          <a:p>
            <a:r>
              <a:rPr lang="en-US" dirty="0">
                <a:latin typeface="Calibri" panose="020F0502020204030204" pitchFamily="34" charset="0"/>
                <a:cs typeface="Calibri" panose="020F0502020204030204" pitchFamily="34" charset="0"/>
              </a:rPr>
              <a:t>Expanding to include other specific cohorts (e.g., engineering)</a:t>
            </a:r>
          </a:p>
          <a:p>
            <a:r>
              <a:rPr lang="en-US" dirty="0">
                <a:latin typeface="Calibri" panose="020F0502020204030204" pitchFamily="34" charset="0"/>
                <a:cs typeface="Calibri" panose="020F0502020204030204" pitchFamily="34" charset="0"/>
              </a:rPr>
              <a:t>Has a designated classroom, creating a short-term business incubator</a:t>
            </a:r>
            <a:endParaRPr lang="en-US" dirty="0"/>
          </a:p>
        </p:txBody>
      </p:sp>
    </p:spTree>
    <p:extLst>
      <p:ext uri="{BB962C8B-B14F-4D97-AF65-F5344CB8AC3E}">
        <p14:creationId xmlns:p14="http://schemas.microsoft.com/office/powerpoint/2010/main" val="133539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6289-282B-ACC3-B067-6353123C76D9}"/>
              </a:ext>
            </a:extLst>
          </p:cNvPr>
          <p:cNvSpPr>
            <a:spLocks noGrp="1"/>
          </p:cNvSpPr>
          <p:nvPr>
            <p:ph type="title"/>
          </p:nvPr>
        </p:nvSpPr>
        <p:spPr/>
        <p:txBody>
          <a:bodyPr/>
          <a:lstStyle/>
          <a:p>
            <a:r>
              <a:rPr lang="en-US" dirty="0"/>
              <a:t>Executive Engagement</a:t>
            </a:r>
          </a:p>
        </p:txBody>
      </p:sp>
      <p:pic>
        <p:nvPicPr>
          <p:cNvPr id="1026" name="Picture 2" descr="About - College of Charleston">
            <a:extLst>
              <a:ext uri="{FF2B5EF4-FFF2-40B4-BE49-F238E27FC236}">
                <a16:creationId xmlns:a16="http://schemas.microsoft.com/office/drawing/2014/main" id="{C3CEC96D-A045-0056-1A63-243770D788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57064" y="1799330"/>
            <a:ext cx="5717894" cy="427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53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BC698-E573-6DD0-2E89-A0A9E67847E0}"/>
              </a:ext>
            </a:extLst>
          </p:cNvPr>
          <p:cNvSpPr>
            <a:spLocks noGrp="1"/>
          </p:cNvSpPr>
          <p:nvPr>
            <p:ph type="title"/>
          </p:nvPr>
        </p:nvSpPr>
        <p:spPr/>
        <p:txBody>
          <a:bodyPr/>
          <a:lstStyle/>
          <a:p>
            <a:r>
              <a:rPr lang="en-US" dirty="0" err="1"/>
              <a:t>ImpactX</a:t>
            </a:r>
            <a:r>
              <a:rPr lang="en-US" dirty="0"/>
              <a:t>: Signature Qualities</a:t>
            </a:r>
          </a:p>
        </p:txBody>
      </p:sp>
      <p:sp>
        <p:nvSpPr>
          <p:cNvPr id="7" name="Content Placeholder 6">
            <a:extLst>
              <a:ext uri="{FF2B5EF4-FFF2-40B4-BE49-F238E27FC236}">
                <a16:creationId xmlns:a16="http://schemas.microsoft.com/office/drawing/2014/main" id="{B2B2968D-4A6D-4D30-8742-097B7521DA7D}"/>
              </a:ext>
            </a:extLst>
          </p:cNvPr>
          <p:cNvSpPr>
            <a:spLocks noGrp="1"/>
          </p:cNvSpPr>
          <p:nvPr>
            <p:ph idx="1"/>
          </p:nvPr>
        </p:nvSpPr>
        <p:spPr/>
        <p:txBody>
          <a:bodyPr>
            <a:noAutofit/>
          </a:bodyPr>
          <a:lstStyle/>
          <a:p>
            <a:pPr marL="457200" indent="-457200">
              <a:buFont typeface="+mj-lt"/>
              <a:buAutoNum type="arabicPeriod"/>
            </a:pPr>
            <a:r>
              <a:rPr lang="en-US" dirty="0"/>
              <a:t>Guided by United Nations 17 Sustainable Development Goals with a twist to commit to “in-place impact” by solving problems in the local community.</a:t>
            </a:r>
          </a:p>
        </p:txBody>
      </p:sp>
      <p:pic>
        <p:nvPicPr>
          <p:cNvPr id="5" name="Picture 2" descr="UNESCO and Sustainable Development Goals">
            <a:extLst>
              <a:ext uri="{FF2B5EF4-FFF2-40B4-BE49-F238E27FC236}">
                <a16:creationId xmlns:a16="http://schemas.microsoft.com/office/drawing/2014/main" id="{A162F83A-9E75-4908-B2C8-8D377A21275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90011" y="3429000"/>
            <a:ext cx="6383406" cy="317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36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8B952-98D6-C5E5-BE7B-831FA4C9B903}"/>
              </a:ext>
            </a:extLst>
          </p:cNvPr>
          <p:cNvSpPr>
            <a:spLocks noGrp="1"/>
          </p:cNvSpPr>
          <p:nvPr>
            <p:ph type="title"/>
          </p:nvPr>
        </p:nvSpPr>
        <p:spPr/>
        <p:txBody>
          <a:bodyPr/>
          <a:lstStyle/>
          <a:p>
            <a:r>
              <a:rPr lang="en-US" dirty="0" err="1"/>
              <a:t>ImpactX</a:t>
            </a:r>
            <a:r>
              <a:rPr lang="en-US" dirty="0"/>
              <a:t>: Signature Qualities</a:t>
            </a:r>
          </a:p>
        </p:txBody>
      </p:sp>
      <p:sp>
        <p:nvSpPr>
          <p:cNvPr id="7" name="Content Placeholder 6">
            <a:extLst>
              <a:ext uri="{FF2B5EF4-FFF2-40B4-BE49-F238E27FC236}">
                <a16:creationId xmlns:a16="http://schemas.microsoft.com/office/drawing/2014/main" id="{B2B2968D-4A6D-4D30-8742-097B7521DA7D}"/>
              </a:ext>
            </a:extLst>
          </p:cNvPr>
          <p:cNvSpPr>
            <a:spLocks noGrp="1"/>
          </p:cNvSpPr>
          <p:nvPr>
            <p:ph idx="1"/>
          </p:nvPr>
        </p:nvSpPr>
        <p:spPr/>
        <p:txBody>
          <a:bodyPr>
            <a:noAutofit/>
          </a:bodyPr>
          <a:lstStyle/>
          <a:p>
            <a:pPr marL="457200" indent="-457200">
              <a:buFont typeface="+mj-lt"/>
              <a:buAutoNum type="arabicPeriod"/>
            </a:pPr>
            <a:r>
              <a:rPr lang="en-US" sz="2400" dirty="0"/>
              <a:t>Guided by United Nations 17 Sustainable Development Goals with a twist to commit to “in-place impact” by solving problems in the local community.</a:t>
            </a:r>
          </a:p>
          <a:p>
            <a:pPr marL="457200" indent="-457200">
              <a:buFont typeface="+mj-lt"/>
              <a:buAutoNum type="arabicPeriod"/>
            </a:pPr>
            <a:r>
              <a:rPr lang="en-US" sz="2400" dirty="0"/>
              <a:t>Students learn to design and implement no-code apps and software development practices, like SCRUM.</a:t>
            </a:r>
          </a:p>
        </p:txBody>
      </p:sp>
      <p:pic>
        <p:nvPicPr>
          <p:cNvPr id="6" name="Picture 2" descr="How to Design an Interface Mock-up of an Android Application | How to  Design an Interface Mockup for iPhone Application in ConceptDraw PRO |  Wireframe GUI - Template | Best Prototyping Tool For Mobile">
            <a:extLst>
              <a:ext uri="{FF2B5EF4-FFF2-40B4-BE49-F238E27FC236}">
                <a16:creationId xmlns:a16="http://schemas.microsoft.com/office/drawing/2014/main" id="{B6F6E83D-32BD-4B54-BDDE-476D046971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158" y="3599727"/>
            <a:ext cx="4252233" cy="325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683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99EC-3014-9EB9-700C-59E86FE4372C}"/>
              </a:ext>
            </a:extLst>
          </p:cNvPr>
          <p:cNvSpPr>
            <a:spLocks noGrp="1"/>
          </p:cNvSpPr>
          <p:nvPr>
            <p:ph type="title"/>
          </p:nvPr>
        </p:nvSpPr>
        <p:spPr/>
        <p:txBody>
          <a:bodyPr/>
          <a:lstStyle/>
          <a:p>
            <a:r>
              <a:rPr lang="en-US" dirty="0" err="1"/>
              <a:t>ImpactX</a:t>
            </a:r>
            <a:r>
              <a:rPr lang="en-US" dirty="0"/>
              <a:t>: Signature Qualities</a:t>
            </a:r>
          </a:p>
        </p:txBody>
      </p:sp>
      <p:sp>
        <p:nvSpPr>
          <p:cNvPr id="7" name="Content Placeholder 6">
            <a:extLst>
              <a:ext uri="{FF2B5EF4-FFF2-40B4-BE49-F238E27FC236}">
                <a16:creationId xmlns:a16="http://schemas.microsoft.com/office/drawing/2014/main" id="{B2B2968D-4A6D-4D30-8742-097B7521DA7D}"/>
              </a:ext>
            </a:extLst>
          </p:cNvPr>
          <p:cNvSpPr>
            <a:spLocks noGrp="1"/>
          </p:cNvSpPr>
          <p:nvPr>
            <p:ph idx="1"/>
          </p:nvPr>
        </p:nvSpPr>
        <p:spPr/>
        <p:txBody>
          <a:bodyPr>
            <a:noAutofit/>
          </a:bodyPr>
          <a:lstStyle/>
          <a:p>
            <a:pPr marL="457200" indent="-457200">
              <a:buFont typeface="+mj-lt"/>
              <a:buAutoNum type="arabicPeriod"/>
            </a:pPr>
            <a:r>
              <a:rPr lang="en-US" dirty="0"/>
              <a:t>Guided by United Nations 17 Sustainable Development Goals with a twist to commit to “in-place impact” by solving problems in the local community.</a:t>
            </a:r>
          </a:p>
          <a:p>
            <a:pPr marL="457200" indent="-457200">
              <a:buFont typeface="+mj-lt"/>
              <a:buAutoNum type="arabicPeriod"/>
            </a:pPr>
            <a:r>
              <a:rPr lang="en-US" dirty="0"/>
              <a:t>Students learn to design and implement no-code apps and software development practices, like SCRUM.</a:t>
            </a:r>
          </a:p>
          <a:p>
            <a:pPr marL="457200" indent="-457200">
              <a:buFont typeface="+mj-lt"/>
              <a:buAutoNum type="arabicPeriod"/>
            </a:pPr>
            <a:r>
              <a:rPr lang="en-US" dirty="0"/>
              <a:t>Student teams are challenged to interview 100 potential customers, clients, and investors. </a:t>
            </a:r>
          </a:p>
          <a:p>
            <a:pPr marL="0" indent="0">
              <a:buNone/>
            </a:pPr>
            <a:endParaRPr lang="en-US" dirty="0"/>
          </a:p>
        </p:txBody>
      </p:sp>
    </p:spTree>
    <p:extLst>
      <p:ext uri="{BB962C8B-B14F-4D97-AF65-F5344CB8AC3E}">
        <p14:creationId xmlns:p14="http://schemas.microsoft.com/office/powerpoint/2010/main" val="1790930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09522-297F-CB54-E744-C21F12000B5F}"/>
              </a:ext>
            </a:extLst>
          </p:cNvPr>
          <p:cNvSpPr>
            <a:spLocks noGrp="1"/>
          </p:cNvSpPr>
          <p:nvPr>
            <p:ph type="title"/>
          </p:nvPr>
        </p:nvSpPr>
        <p:spPr/>
        <p:txBody>
          <a:bodyPr/>
          <a:lstStyle/>
          <a:p>
            <a:r>
              <a:rPr lang="en-US" dirty="0" err="1"/>
              <a:t>ImpactX</a:t>
            </a:r>
            <a:r>
              <a:rPr lang="en-US" dirty="0"/>
              <a:t>: Signature Qualities</a:t>
            </a:r>
          </a:p>
        </p:txBody>
      </p:sp>
      <p:sp>
        <p:nvSpPr>
          <p:cNvPr id="7" name="Content Placeholder 6">
            <a:extLst>
              <a:ext uri="{FF2B5EF4-FFF2-40B4-BE49-F238E27FC236}">
                <a16:creationId xmlns:a16="http://schemas.microsoft.com/office/drawing/2014/main" id="{B2B2968D-4A6D-4D30-8742-097B7521DA7D}"/>
              </a:ext>
            </a:extLst>
          </p:cNvPr>
          <p:cNvSpPr>
            <a:spLocks noGrp="1"/>
          </p:cNvSpPr>
          <p:nvPr>
            <p:ph idx="1"/>
          </p:nvPr>
        </p:nvSpPr>
        <p:spPr/>
        <p:txBody>
          <a:bodyPr>
            <a:noAutofit/>
          </a:bodyPr>
          <a:lstStyle/>
          <a:p>
            <a:pPr marL="457200" indent="-457200">
              <a:buFont typeface="+mj-lt"/>
              <a:buAutoNum type="arabicPeriod"/>
            </a:pPr>
            <a:r>
              <a:rPr lang="en-US" dirty="0"/>
              <a:t>Guided by United Nations 17 Sustainable Development Goals with a twist to commit to “in-place impact” by solving problems in the local community.</a:t>
            </a:r>
          </a:p>
          <a:p>
            <a:pPr marL="457200" indent="-457200">
              <a:buFont typeface="+mj-lt"/>
              <a:buAutoNum type="arabicPeriod"/>
            </a:pPr>
            <a:r>
              <a:rPr lang="en-US" dirty="0"/>
              <a:t>Students learn to design and implement no-code apps and software development practices, like SCRUM.</a:t>
            </a:r>
          </a:p>
          <a:p>
            <a:pPr marL="457200" indent="-457200">
              <a:buFont typeface="+mj-lt"/>
              <a:buAutoNum type="arabicPeriod"/>
            </a:pPr>
            <a:r>
              <a:rPr lang="en-US" dirty="0"/>
              <a:t>Student teams are challenged to interview 100 potential customers, clients, and investors.</a:t>
            </a:r>
          </a:p>
          <a:p>
            <a:pPr marL="457200" indent="-457200">
              <a:buFont typeface="+mj-lt"/>
              <a:buAutoNum type="arabicPeriod"/>
            </a:pPr>
            <a:r>
              <a:rPr lang="en-US" dirty="0"/>
              <a:t>Each team is assigned a mentor from the Business Community </a:t>
            </a:r>
          </a:p>
          <a:p>
            <a:pPr marL="0" indent="0">
              <a:buNone/>
            </a:pPr>
            <a:endParaRPr lang="en-US" dirty="0"/>
          </a:p>
        </p:txBody>
      </p:sp>
    </p:spTree>
    <p:extLst>
      <p:ext uri="{BB962C8B-B14F-4D97-AF65-F5344CB8AC3E}">
        <p14:creationId xmlns:p14="http://schemas.microsoft.com/office/powerpoint/2010/main" val="627758966"/>
      </p:ext>
    </p:extLst>
  </p:cSld>
  <p:clrMapOvr>
    <a:masterClrMapping/>
  </p:clrMapOvr>
</p:sld>
</file>

<file path=ppt/theme/theme1.xml><?xml version="1.0" encoding="utf-8"?>
<a:theme xmlns:a="http://schemas.openxmlformats.org/drawingml/2006/main" name="SB Sim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 Simple" id="{D01B7F11-2D33-4B41-914E-6BE14C947E32}" vid="{E78C40B0-5C9D-A04A-B5FA-8F875FC360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e06914f-44e5-4d7d-a5ff-3a28c6f4b369">
      <Terms xmlns="http://schemas.microsoft.com/office/infopath/2007/PartnerControls"/>
    </lcf76f155ced4ddcb4097134ff3c332f>
    <TaxCatchAll xmlns="dad4a9f3-2e1e-4919-874f-bf91ce1ba52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A4DA7255B28B4694770A53A5539B38" ma:contentTypeVersion="14" ma:contentTypeDescription="Create a new document." ma:contentTypeScope="" ma:versionID="4be2f1727a6ccf5f26fc91ce6df03ecb">
  <xsd:schema xmlns:xsd="http://www.w3.org/2001/XMLSchema" xmlns:xs="http://www.w3.org/2001/XMLSchema" xmlns:p="http://schemas.microsoft.com/office/2006/metadata/properties" xmlns:ns2="1e06914f-44e5-4d7d-a5ff-3a28c6f4b369" xmlns:ns3="dad4a9f3-2e1e-4919-874f-bf91ce1ba52a" targetNamespace="http://schemas.microsoft.com/office/2006/metadata/properties" ma:root="true" ma:fieldsID="bc5578b2483c0655ea6d8c71d0bb3b22" ns2:_="" ns3:_="">
    <xsd:import namespace="1e06914f-44e5-4d7d-a5ff-3a28c6f4b369"/>
    <xsd:import namespace="dad4a9f3-2e1e-4919-874f-bf91ce1ba5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6914f-44e5-4d7d-a5ff-3a28c6f4b3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bd9582-b7ae-4246-a421-b670bf081450"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d4a9f3-2e1e-4919-874f-bf91ce1ba52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3f1cbf1-5abb-49c2-b95a-289a6e17d51d}" ma:internalName="TaxCatchAll" ma:showField="CatchAllData" ma:web="dad4a9f3-2e1e-4919-874f-bf91ce1ba52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0BDD66-4D27-442A-8A4B-10F4BE1474E6}">
  <ds:schemaRefs>
    <ds:schemaRef ds:uri="http://schemas.microsoft.com/office/2006/metadata/properties"/>
    <ds:schemaRef ds:uri="http://schemas.microsoft.com/office/infopath/2007/PartnerControls"/>
    <ds:schemaRef ds:uri="1e06914f-44e5-4d7d-a5ff-3a28c6f4b369"/>
    <ds:schemaRef ds:uri="dad4a9f3-2e1e-4919-874f-bf91ce1ba52a"/>
  </ds:schemaRefs>
</ds:datastoreItem>
</file>

<file path=customXml/itemProps2.xml><?xml version="1.0" encoding="utf-8"?>
<ds:datastoreItem xmlns:ds="http://schemas.openxmlformats.org/officeDocument/2006/customXml" ds:itemID="{0762A582-540E-41AA-BE5D-72BA39E6B624}">
  <ds:schemaRefs>
    <ds:schemaRef ds:uri="http://schemas.microsoft.com/sharepoint/v3/contenttype/forms"/>
  </ds:schemaRefs>
</ds:datastoreItem>
</file>

<file path=customXml/itemProps3.xml><?xml version="1.0" encoding="utf-8"?>
<ds:datastoreItem xmlns:ds="http://schemas.openxmlformats.org/officeDocument/2006/customXml" ds:itemID="{0403B694-243E-49C2-9CFB-667A117698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6914f-44e5-4d7d-a5ff-3a28c6f4b369"/>
    <ds:schemaRef ds:uri="dad4a9f3-2e1e-4919-874f-bf91ce1ba5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SB Simple</Template>
  <TotalTime>5447</TotalTime>
  <Words>1342</Words>
  <Application>Microsoft Office PowerPoint</Application>
  <PresentationFormat>Widescreen</PresentationFormat>
  <Paragraphs>133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SB Simple</vt:lpstr>
      <vt:lpstr>ImpactX</vt:lpstr>
      <vt:lpstr>About Business @ Charleston</vt:lpstr>
      <vt:lpstr>Community Engagement Throughout</vt:lpstr>
      <vt:lpstr>What is ImpactX?</vt:lpstr>
      <vt:lpstr>Executive Engagement</vt:lpstr>
      <vt:lpstr>ImpactX: Signature Qualities</vt:lpstr>
      <vt:lpstr>ImpactX: Signature Qualities</vt:lpstr>
      <vt:lpstr>ImpactX: Signature Qualities</vt:lpstr>
      <vt:lpstr>ImpactX: Signature Qualities</vt:lpstr>
      <vt:lpstr>ImpactX: Signature Qualities</vt:lpstr>
      <vt:lpstr>Monotto (‘16)</vt:lpstr>
      <vt:lpstr>Kick-It (‘17)</vt:lpstr>
      <vt:lpstr>Wisdom Mothers (‘17)</vt:lpstr>
      <vt:lpstr>Dorsal Bracelets (‘18)</vt:lpstr>
      <vt:lpstr>Tribe (’21) App to help prevent suicide among veterans</vt:lpstr>
      <vt:lpstr>ImpactX Cohorts</vt:lpstr>
      <vt:lpstr>ImpactX: Beyond CofC</vt:lpstr>
      <vt:lpstr>ImpactX: Responsible Entrepreneurship</vt:lpstr>
      <vt:lpstr>PowerPoint Presentation</vt:lpstr>
      <vt:lpstr>How can we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ImpactX</dc:title>
  <dc:creator>Schwager, Paul H</dc:creator>
  <cp:lastModifiedBy>Schwager, Paul H</cp:lastModifiedBy>
  <cp:revision>2</cp:revision>
  <dcterms:created xsi:type="dcterms:W3CDTF">2022-11-10T17:52:22Z</dcterms:created>
  <dcterms:modified xsi:type="dcterms:W3CDTF">2022-11-14T16:11:55Z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0x01010051A4DA7255B28B4694770A53A5539B38</vt:lpwstr>
  </property>
</Properties>
</file>