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1" r:id="rId2"/>
    <p:sldId id="257" r:id="rId3"/>
    <p:sldId id="263" r:id="rId4"/>
    <p:sldId id="286" r:id="rId5"/>
    <p:sldId id="267" r:id="rId6"/>
    <p:sldId id="266" r:id="rId7"/>
    <p:sldId id="268" r:id="rId8"/>
    <p:sldId id="278" r:id="rId9"/>
    <p:sldId id="284" r:id="rId10"/>
    <p:sldId id="281" r:id="rId11"/>
    <p:sldId id="280" r:id="rId12"/>
    <p:sldId id="282" r:id="rId13"/>
    <p:sldId id="262" r:id="rId14"/>
    <p:sldId id="28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A4AB"/>
    <a:srgbClr val="7C10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059"/>
    <p:restoredTop sz="94712"/>
  </p:normalViewPr>
  <p:slideViewPr>
    <p:cSldViewPr snapToGrid="0" snapToObjects="1">
      <p:cViewPr varScale="1">
        <p:scale>
          <a:sx n="102" d="100"/>
          <a:sy n="102" d="100"/>
        </p:scale>
        <p:origin x="18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5260AB-80A4-7E4F-A509-67A50D9C9D2C}" type="datetimeFigureOut">
              <a:rPr lang="en-US" smtClean="0"/>
              <a:t>6/14/17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09543-736A-4E4C-A74F-69B784062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627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B3FD6-615C-844F-969B-0726A19F431C}" type="datetimeFigureOut">
              <a:rPr lang="en-US" smtClean="0"/>
              <a:t>6/14/17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3FBF4-8531-5B4E-B3EB-0DC00C7F5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044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3FBF4-8531-5B4E-B3EB-0DC00C7F57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2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3492-FBDE-E44E-9B86-5F4F2E49B392}" type="datetimeFigureOut">
              <a:rPr lang="en-US" smtClean="0"/>
              <a:t>6/14/17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EF0E-6909-8440-97DA-C74A71A7D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99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3492-FBDE-E44E-9B86-5F4F2E49B392}" type="datetimeFigureOut">
              <a:rPr lang="en-US" smtClean="0"/>
              <a:t>6/14/17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EF0E-6909-8440-97DA-C74A71A7D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73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3492-FBDE-E44E-9B86-5F4F2E49B392}" type="datetimeFigureOut">
              <a:rPr lang="en-US" smtClean="0"/>
              <a:t>6/14/17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EF0E-6909-8440-97DA-C74A71A7D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83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3492-FBDE-E44E-9B86-5F4F2E49B392}" type="datetimeFigureOut">
              <a:rPr lang="en-US" smtClean="0"/>
              <a:t>6/14/17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EF0E-6909-8440-97DA-C74A71A7D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966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3492-FBDE-E44E-9B86-5F4F2E49B392}" type="datetimeFigureOut">
              <a:rPr lang="en-US" smtClean="0"/>
              <a:t>6/14/17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EF0E-6909-8440-97DA-C74A71A7D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240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3492-FBDE-E44E-9B86-5F4F2E49B392}" type="datetimeFigureOut">
              <a:rPr lang="en-US" smtClean="0"/>
              <a:t>6/14/17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EF0E-6909-8440-97DA-C74A71A7D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324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3492-FBDE-E44E-9B86-5F4F2E49B392}" type="datetimeFigureOut">
              <a:rPr lang="en-US" smtClean="0"/>
              <a:t>6/14/17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EF0E-6909-8440-97DA-C74A71A7D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470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3492-FBDE-E44E-9B86-5F4F2E49B392}" type="datetimeFigureOut">
              <a:rPr lang="en-US" smtClean="0"/>
              <a:t>6/14/17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EF0E-6909-8440-97DA-C74A71A7D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7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3492-FBDE-E44E-9B86-5F4F2E49B392}" type="datetimeFigureOut">
              <a:rPr lang="en-US" smtClean="0"/>
              <a:t>6/14/17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EF0E-6909-8440-97DA-C74A71A7D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203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3492-FBDE-E44E-9B86-5F4F2E49B392}" type="datetimeFigureOut">
              <a:rPr lang="en-US" smtClean="0"/>
              <a:t>6/14/17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EF0E-6909-8440-97DA-C74A71A7D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741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3492-FBDE-E44E-9B86-5F4F2E49B392}" type="datetimeFigureOut">
              <a:rPr lang="en-US" smtClean="0"/>
              <a:t>6/14/17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EF0E-6909-8440-97DA-C74A71A7D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99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33492-FBDE-E44E-9B86-5F4F2E49B392}" type="datetimeFigureOut">
              <a:rPr lang="en-US" smtClean="0"/>
              <a:t>6/14/17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2EF0E-6909-8440-97DA-C74A71A7D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54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mplin Template-empty-tit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76099"/>
            <a:ext cx="9144000" cy="887700"/>
          </a:xfrm>
        </p:spPr>
        <p:txBody>
          <a:bodyPr>
            <a:noAutofit/>
          </a:bodyPr>
          <a:lstStyle/>
          <a:p>
            <a:r>
              <a:rPr lang="en-US" sz="3600" b="1" spc="300" dirty="0" smtClean="0">
                <a:solidFill>
                  <a:schemeClr val="bg1"/>
                </a:solidFill>
                <a:latin typeface="Arial"/>
                <a:cs typeface="Arial"/>
              </a:rPr>
              <a:t>The Grand Communication Canyon</a:t>
            </a:r>
            <a:endParaRPr lang="en-US" sz="3600" b="1" spc="3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11828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spc="300" dirty="0" smtClean="0">
                <a:solidFill>
                  <a:schemeClr val="bg1"/>
                </a:solidFill>
                <a:latin typeface="Arial"/>
                <a:cs typeface="Arial"/>
              </a:rPr>
              <a:t>Filling The Business Communication Skills Education Gap</a:t>
            </a:r>
            <a:endParaRPr lang="en-US" sz="2800" i="1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9556" y="4411381"/>
            <a:ext cx="76683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Robert T. </a:t>
            </a:r>
            <a:r>
              <a:rPr lang="en-US" dirty="0" err="1" smtClean="0">
                <a:solidFill>
                  <a:schemeClr val="bg1"/>
                </a:solidFill>
              </a:rPr>
              <a:t>Sumichrast</a:t>
            </a:r>
            <a:r>
              <a:rPr lang="en-US" dirty="0" smtClean="0">
                <a:solidFill>
                  <a:schemeClr val="bg1"/>
                </a:solidFill>
              </a:rPr>
              <a:t>:	</a:t>
            </a:r>
            <a:r>
              <a:rPr lang="en-US" i="1" dirty="0" smtClean="0">
                <a:solidFill>
                  <a:schemeClr val="bg1"/>
                </a:solidFill>
              </a:rPr>
              <a:t>Dean, </a:t>
            </a:r>
            <a:r>
              <a:rPr lang="en-US" i="1" dirty="0" err="1" smtClean="0">
                <a:solidFill>
                  <a:schemeClr val="bg1"/>
                </a:solidFill>
              </a:rPr>
              <a:t>Pamplin</a:t>
            </a:r>
            <a:r>
              <a:rPr lang="en-US" i="1" dirty="0" smtClean="0">
                <a:solidFill>
                  <a:schemeClr val="bg1"/>
                </a:solidFill>
              </a:rPr>
              <a:t> College of Business, Virginia Tech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Kevin D. Carlson:		</a:t>
            </a:r>
            <a:r>
              <a:rPr lang="en-US" i="1" dirty="0" smtClean="0">
                <a:solidFill>
                  <a:schemeClr val="bg1"/>
                </a:solidFill>
              </a:rPr>
              <a:t>Associate Dean for Research &amp; Faculty Affairs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Steve C. Matuszak:		</a:t>
            </a:r>
            <a:r>
              <a:rPr lang="en-US" i="1" dirty="0" smtClean="0">
                <a:solidFill>
                  <a:schemeClr val="bg1"/>
                </a:solidFill>
              </a:rPr>
              <a:t>Business Communication Education Coordinator</a:t>
            </a:r>
          </a:p>
          <a:p>
            <a:r>
              <a:rPr lang="en-US" i="1" dirty="0">
                <a:solidFill>
                  <a:schemeClr val="bg1"/>
                </a:solidFill>
              </a:rPr>
              <a:t>	</a:t>
            </a:r>
            <a:r>
              <a:rPr lang="en-US" i="1" dirty="0" smtClean="0">
                <a:solidFill>
                  <a:schemeClr val="bg1"/>
                </a:solidFill>
              </a:rPr>
              <a:t>				Instructor, MGT Dept.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34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mplin Template-empty-gener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96678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spc="300" dirty="0" smtClean="0">
                <a:latin typeface="+mj-lt"/>
                <a:cs typeface="Arial"/>
              </a:rPr>
              <a:t>Identifying &amp; Prioritizing Skills</a:t>
            </a:r>
            <a:endParaRPr lang="en-US" sz="3800" b="1" spc="300" dirty="0">
              <a:latin typeface="+mj-lt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6153" y="1766977"/>
            <a:ext cx="5275664" cy="33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*Place pictures, graphs and images here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421406"/>
            <a:ext cx="9043792" cy="4505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n-US" sz="3200" b="1" spc="300" dirty="0" smtClean="0">
                <a:cs typeface="Arial"/>
              </a:rPr>
              <a:t>Table Discussions</a:t>
            </a:r>
          </a:p>
          <a:p>
            <a:pPr marL="914400" lvl="1" indent="-457200">
              <a:lnSpc>
                <a:spcPct val="120000"/>
              </a:lnSpc>
              <a:buFont typeface="Arial"/>
              <a:buChar char="•"/>
            </a:pPr>
            <a:r>
              <a:rPr lang="en-US" sz="3200" spc="300" dirty="0" smtClean="0">
                <a:cs typeface="Arial"/>
              </a:rPr>
              <a:t>Consider:</a:t>
            </a:r>
          </a:p>
          <a:p>
            <a:pPr marL="1371600" lvl="2" indent="-457200">
              <a:lnSpc>
                <a:spcPct val="120000"/>
              </a:lnSpc>
              <a:buFont typeface="Arial"/>
              <a:buChar char="•"/>
            </a:pPr>
            <a:r>
              <a:rPr lang="en-US" sz="3200" i="1" spc="300" dirty="0" smtClean="0">
                <a:cs typeface="Arial"/>
              </a:rPr>
              <a:t>Categories</a:t>
            </a:r>
          </a:p>
          <a:p>
            <a:pPr marL="1371600" lvl="2" indent="-457200">
              <a:lnSpc>
                <a:spcPct val="120000"/>
              </a:lnSpc>
              <a:buFont typeface="Arial"/>
              <a:buChar char="•"/>
            </a:pPr>
            <a:r>
              <a:rPr lang="en-US" sz="3200" i="1" spc="300" dirty="0" smtClean="0">
                <a:cs typeface="Arial"/>
              </a:rPr>
              <a:t>Settings</a:t>
            </a:r>
          </a:p>
          <a:p>
            <a:pPr marL="1371600" lvl="2" indent="-457200">
              <a:lnSpc>
                <a:spcPct val="120000"/>
              </a:lnSpc>
              <a:buFont typeface="Arial"/>
              <a:buChar char="•"/>
            </a:pPr>
            <a:r>
              <a:rPr lang="en-US" sz="3200" i="1" spc="300" dirty="0" smtClean="0">
                <a:cs typeface="Arial"/>
              </a:rPr>
              <a:t>Components</a:t>
            </a:r>
          </a:p>
          <a:p>
            <a:pPr marL="1371600" lvl="2" indent="-457200">
              <a:lnSpc>
                <a:spcPct val="120000"/>
              </a:lnSpc>
              <a:buFont typeface="Arial"/>
              <a:buChar char="•"/>
            </a:pPr>
            <a:r>
              <a:rPr lang="en-US" sz="3200" i="1" spc="300" dirty="0" smtClean="0">
                <a:cs typeface="Arial"/>
              </a:rPr>
              <a:t>Stakes</a:t>
            </a:r>
          </a:p>
          <a:p>
            <a:pPr marL="1371600" lvl="2" indent="-457200">
              <a:lnSpc>
                <a:spcPct val="120000"/>
              </a:lnSpc>
              <a:buFont typeface="Arial"/>
              <a:buChar char="•"/>
            </a:pPr>
            <a:r>
              <a:rPr lang="en-US" sz="3200" i="1" spc="300" dirty="0" smtClean="0">
                <a:cs typeface="Arial"/>
              </a:rPr>
              <a:t>OCA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422955"/>
            <a:ext cx="7741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1) Problem Framing Approach  </a:t>
            </a:r>
            <a:r>
              <a:rPr lang="en-US" b="1" dirty="0" smtClean="0">
                <a:solidFill>
                  <a:srgbClr val="FFFF00"/>
                </a:solidFill>
              </a:rPr>
              <a:t>2) Competencies  </a:t>
            </a:r>
            <a:r>
              <a:rPr lang="en-US" dirty="0" smtClean="0">
                <a:solidFill>
                  <a:schemeClr val="bg1"/>
                </a:solidFill>
              </a:rPr>
              <a:t>3) Assessment  4) Development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089" y="1766977"/>
            <a:ext cx="3972807" cy="29796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77994" y="4543192"/>
            <a:ext cx="32589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http://</a:t>
            </a:r>
            <a:r>
              <a:rPr lang="en-US" sz="1000" dirty="0" err="1"/>
              <a:t>www.starrkingschool.net</a:t>
            </a:r>
            <a:r>
              <a:rPr lang="en-US" sz="1000" dirty="0"/>
              <a:t>/round-table-discussion/</a:t>
            </a:r>
          </a:p>
        </p:txBody>
      </p:sp>
    </p:spTree>
    <p:extLst>
      <p:ext uri="{BB962C8B-B14F-4D97-AF65-F5344CB8AC3E}">
        <p14:creationId xmlns:p14="http://schemas.microsoft.com/office/powerpoint/2010/main" val="107685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mplin Template-empty-gener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96678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spc="300" dirty="0" smtClean="0">
                <a:latin typeface="+mj-lt"/>
                <a:cs typeface="Arial"/>
              </a:rPr>
              <a:t>Assessing Communication Skills</a:t>
            </a:r>
            <a:endParaRPr lang="en-US" sz="3800" b="1" spc="300" dirty="0">
              <a:latin typeface="+mj-lt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6153" y="1766977"/>
            <a:ext cx="5275664" cy="33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*Place pictures, graphs and images here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101242"/>
            <a:ext cx="90437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0" lvl="5" indent="-457200">
              <a:lnSpc>
                <a:spcPct val="120000"/>
              </a:lnSpc>
              <a:buFont typeface="Arial"/>
              <a:buChar char="•"/>
            </a:pPr>
            <a:endParaRPr lang="en-US" sz="2000" b="1" i="1" spc="300" dirty="0" smtClean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422955"/>
            <a:ext cx="7741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1) Problem Framing Approach  2) Competencies  </a:t>
            </a:r>
            <a:r>
              <a:rPr lang="en-US" b="1" dirty="0" smtClean="0">
                <a:solidFill>
                  <a:srgbClr val="FFFF00"/>
                </a:solidFill>
              </a:rPr>
              <a:t>3) Assessment  </a:t>
            </a:r>
            <a:r>
              <a:rPr lang="en-US" dirty="0" smtClean="0">
                <a:solidFill>
                  <a:schemeClr val="bg1"/>
                </a:solidFill>
              </a:rPr>
              <a:t>4) Development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177" y="4862943"/>
            <a:ext cx="5145437" cy="14176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3378" y="1156047"/>
            <a:ext cx="8580413" cy="421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spc="300" dirty="0" smtClean="0">
                <a:cs typeface="Arial"/>
              </a:rPr>
              <a:t>We likely are going to have to assess dimensions of communication that we have not assessed before.</a:t>
            </a:r>
          </a:p>
          <a:p>
            <a:pPr>
              <a:lnSpc>
                <a:spcPct val="120000"/>
              </a:lnSpc>
            </a:pPr>
            <a:endParaRPr lang="en-US" sz="2400" spc="300" dirty="0" smtClean="0"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sz="2400" spc="300" dirty="0" smtClean="0">
                <a:cs typeface="Arial"/>
              </a:rPr>
              <a:t>How have we done it traditionally?</a:t>
            </a:r>
            <a:endParaRPr lang="is-IS" sz="2400" spc="300" dirty="0" smtClean="0">
              <a:cs typeface="Arial"/>
            </a:endParaRPr>
          </a:p>
          <a:p>
            <a:pPr>
              <a:lnSpc>
                <a:spcPct val="120000"/>
              </a:lnSpc>
            </a:pPr>
            <a:endParaRPr lang="is-IS" sz="2400" spc="300" dirty="0" smtClean="0">
              <a:cs typeface="Arial"/>
            </a:endParaRPr>
          </a:p>
          <a:p>
            <a:pPr>
              <a:lnSpc>
                <a:spcPct val="120000"/>
              </a:lnSpc>
            </a:pPr>
            <a:r>
              <a:rPr lang="is-IS" sz="2400" spc="300" dirty="0" smtClean="0">
                <a:cs typeface="Arial"/>
              </a:rPr>
              <a:t>Best practice drawn from other fields</a:t>
            </a:r>
          </a:p>
          <a:p>
            <a:pPr lvl="1">
              <a:lnSpc>
                <a:spcPct val="120000"/>
              </a:lnSpc>
            </a:pPr>
            <a:r>
              <a:rPr lang="is-IS" sz="2400" spc="300" dirty="0" smtClean="0">
                <a:cs typeface="Arial"/>
              </a:rPr>
              <a:t>Communication Field</a:t>
            </a:r>
            <a:r>
              <a:rPr lang="is-IS" sz="2400" spc="300" dirty="0">
                <a:cs typeface="Arial"/>
              </a:rPr>
              <a:t> </a:t>
            </a:r>
            <a:r>
              <a:rPr lang="is-IS" sz="2400" spc="300" dirty="0" smtClean="0">
                <a:cs typeface="Arial"/>
              </a:rPr>
              <a:t>(OCC &amp; OCA)</a:t>
            </a:r>
            <a:endParaRPr lang="en-US" sz="2400" spc="300" dirty="0" smtClean="0">
              <a:cs typeface="Arial"/>
            </a:endParaRPr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endParaRPr lang="en-US" sz="2000" b="1" i="1" spc="300" dirty="0" smtClean="0">
              <a:latin typeface="Arial"/>
              <a:cs typeface="Arial"/>
            </a:endParaRPr>
          </a:p>
          <a:p>
            <a:pPr marL="2743200" lvl="5" indent="-457200">
              <a:lnSpc>
                <a:spcPct val="120000"/>
              </a:lnSpc>
              <a:buFont typeface="Arial"/>
              <a:buChar char="•"/>
            </a:pPr>
            <a:endParaRPr lang="en-US" sz="2000" b="1" i="1" spc="300" dirty="0" smtClean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31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mplin Template-empty-gener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96678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spc="300" dirty="0" smtClean="0">
                <a:latin typeface="+mj-lt"/>
                <a:cs typeface="Arial"/>
              </a:rPr>
              <a:t>Developing Communication Skills</a:t>
            </a:r>
            <a:endParaRPr lang="en-US" sz="3800" b="1" spc="300" dirty="0">
              <a:latin typeface="+mj-lt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6153" y="1766977"/>
            <a:ext cx="5275664" cy="33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*Place pictures, graphs and images here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101242"/>
            <a:ext cx="90437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0" lvl="5" indent="-457200">
              <a:lnSpc>
                <a:spcPct val="120000"/>
              </a:lnSpc>
              <a:buFont typeface="Arial"/>
              <a:buChar char="•"/>
            </a:pPr>
            <a:endParaRPr lang="en-US" sz="2000" b="1" i="1" spc="300" dirty="0" smtClean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422955"/>
            <a:ext cx="7741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1) Problem Framing Approach  2) Competencies  3) Assessment  </a:t>
            </a:r>
            <a:r>
              <a:rPr lang="en-US" b="1" dirty="0" smtClean="0">
                <a:solidFill>
                  <a:srgbClr val="FFFF00"/>
                </a:solidFill>
              </a:rPr>
              <a:t>4) Development 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754" y="1250805"/>
            <a:ext cx="826049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s-IS" sz="2200" spc="300" dirty="0" smtClean="0">
                <a:cs typeface="Arial"/>
              </a:rPr>
              <a:t>What we expect: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s-IS" sz="2200" spc="300" dirty="0" smtClean="0">
                <a:cs typeface="Arial"/>
              </a:rPr>
              <a:t>Focus at the interesection </a:t>
            </a:r>
            <a:r>
              <a:rPr lang="is-IS" sz="2200" spc="300" dirty="0">
                <a:cs typeface="Arial"/>
              </a:rPr>
              <a:t>of:</a:t>
            </a:r>
          </a:p>
          <a:p>
            <a:pPr lvl="1">
              <a:lnSpc>
                <a:spcPct val="120000"/>
              </a:lnSpc>
            </a:pPr>
            <a:r>
              <a:rPr lang="is-IS" sz="2200" spc="300" dirty="0">
                <a:cs typeface="Arial"/>
              </a:rPr>
              <a:t>1) What is most important? </a:t>
            </a:r>
          </a:p>
          <a:p>
            <a:pPr lvl="1">
              <a:lnSpc>
                <a:spcPct val="120000"/>
              </a:lnSpc>
            </a:pPr>
            <a:r>
              <a:rPr lang="is-IS" sz="2200" spc="300" dirty="0">
                <a:cs typeface="Arial"/>
              </a:rPr>
              <a:t>2) What is most deficient?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200" spc="300" dirty="0" smtClean="0">
                <a:cs typeface="Arial"/>
              </a:rPr>
              <a:t>Balance systematic </a:t>
            </a:r>
            <a:r>
              <a:rPr lang="en-US" sz="2200" spc="300" dirty="0">
                <a:cs typeface="Arial"/>
              </a:rPr>
              <a:t>vs. </a:t>
            </a:r>
            <a:r>
              <a:rPr lang="en-US" sz="2200" spc="300" dirty="0" smtClean="0">
                <a:cs typeface="Arial"/>
              </a:rPr>
              <a:t>differentiated </a:t>
            </a:r>
            <a:endParaRPr lang="en-US" sz="2200" b="1" i="1" spc="300" dirty="0">
              <a:cs typeface="Arial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200" spc="300" dirty="0" smtClean="0">
                <a:cs typeface="Arial"/>
              </a:rPr>
              <a:t>Solutions will likely include curricular, co-curricular</a:t>
            </a:r>
            <a:r>
              <a:rPr lang="en-US" sz="2200" spc="300" smtClean="0">
                <a:cs typeface="Arial"/>
              </a:rPr>
              <a:t>, extra-curricular </a:t>
            </a:r>
            <a:r>
              <a:rPr lang="en-US" sz="2200" spc="300" dirty="0" smtClean="0">
                <a:cs typeface="Arial"/>
              </a:rPr>
              <a:t>components built across the curriculum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200" spc="300" dirty="0" smtClean="0">
                <a:cs typeface="Arial"/>
              </a:rPr>
              <a:t>Systematic instructor development will be required.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518" y="5218789"/>
            <a:ext cx="4167501" cy="8419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9057" y="6046056"/>
            <a:ext cx="85444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www.google.com</a:t>
            </a:r>
            <a:r>
              <a:rPr lang="en-US" sz="1200" dirty="0"/>
              <a:t>/</a:t>
            </a:r>
            <a:r>
              <a:rPr lang="en-US" sz="1200" dirty="0" err="1"/>
              <a:t>search?q</a:t>
            </a:r>
            <a:r>
              <a:rPr lang="en-US" sz="1200" dirty="0"/>
              <a:t>=</a:t>
            </a:r>
            <a:r>
              <a:rPr lang="en-US" sz="1200" dirty="0" err="1"/>
              <a:t>google+images&amp;tbm</a:t>
            </a:r>
            <a:r>
              <a:rPr lang="en-US" sz="1200" dirty="0"/>
              <a:t>=</a:t>
            </a:r>
            <a:r>
              <a:rPr lang="en-US" sz="1200" dirty="0" err="1"/>
              <a:t>isch&amp;gws_rd</a:t>
            </a:r>
            <a:r>
              <a:rPr lang="en-US" sz="1200" dirty="0"/>
              <a:t>=</a:t>
            </a:r>
            <a:r>
              <a:rPr lang="en-US" sz="1200" dirty="0" err="1"/>
              <a:t>ssl#tbm</a:t>
            </a:r>
            <a:r>
              <a:rPr lang="en-US" sz="1200" dirty="0"/>
              <a:t>=</a:t>
            </a:r>
            <a:r>
              <a:rPr lang="en-US" sz="1200" dirty="0" err="1"/>
              <a:t>isch&amp;q</a:t>
            </a:r>
            <a:r>
              <a:rPr lang="en-US" sz="1200" dirty="0"/>
              <a:t>=</a:t>
            </a:r>
            <a:r>
              <a:rPr lang="en-US" sz="1200" dirty="0" err="1"/>
              <a:t>skill+development&amp;imgrc</a:t>
            </a:r>
            <a:r>
              <a:rPr lang="en-US" sz="1200" dirty="0"/>
              <a:t>=62r1dDav2Wjw2M:</a:t>
            </a:r>
          </a:p>
        </p:txBody>
      </p:sp>
    </p:spTree>
    <p:extLst>
      <p:ext uri="{BB962C8B-B14F-4D97-AF65-F5344CB8AC3E}">
        <p14:creationId xmlns:p14="http://schemas.microsoft.com/office/powerpoint/2010/main" val="98233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mplin Template-empty-tit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2695916"/>
            <a:ext cx="9144000" cy="807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pc="300" dirty="0" smtClean="0">
                <a:solidFill>
                  <a:schemeClr val="bg1"/>
                </a:solidFill>
                <a:latin typeface="Arial"/>
                <a:cs typeface="Arial"/>
              </a:rPr>
              <a:t>Next Steps? </a:t>
            </a:r>
            <a:r>
              <a:rPr lang="en-US" sz="4800" spc="300" dirty="0" smtClean="0">
                <a:solidFill>
                  <a:schemeClr val="bg1"/>
                </a:solidFill>
                <a:latin typeface="Helvetica Neue Medium"/>
                <a:cs typeface="Helvetica Neue Medium"/>
              </a:rPr>
              <a:t/>
            </a:r>
            <a:br>
              <a:rPr lang="en-US" sz="4800" spc="300" dirty="0" smtClean="0">
                <a:solidFill>
                  <a:schemeClr val="bg1"/>
                </a:solidFill>
                <a:latin typeface="Helvetica Neue Medium"/>
                <a:cs typeface="Helvetica Neue Medium"/>
              </a:rPr>
            </a:br>
            <a:endParaRPr lang="en-US" sz="4800" spc="3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73139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mplin Template-empty-tit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76099"/>
            <a:ext cx="9144000" cy="887700"/>
          </a:xfrm>
        </p:spPr>
        <p:txBody>
          <a:bodyPr>
            <a:noAutofit/>
          </a:bodyPr>
          <a:lstStyle/>
          <a:p>
            <a:r>
              <a:rPr lang="en-US" sz="3600" b="1" spc="300" dirty="0" smtClean="0">
                <a:solidFill>
                  <a:schemeClr val="bg1"/>
                </a:solidFill>
                <a:latin typeface="Arial"/>
                <a:cs typeface="Arial"/>
              </a:rPr>
              <a:t>The Grand Communication Canyon</a:t>
            </a:r>
            <a:endParaRPr lang="en-US" sz="3600" b="1" spc="3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11828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spc="300" dirty="0" smtClean="0">
                <a:solidFill>
                  <a:schemeClr val="bg1"/>
                </a:solidFill>
                <a:latin typeface="Arial"/>
                <a:cs typeface="Arial"/>
              </a:rPr>
              <a:t>Filling The Business Communication Skills Education Gap</a:t>
            </a:r>
            <a:endParaRPr lang="en-US" sz="2800" i="1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9556" y="4411381"/>
            <a:ext cx="76683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Robert T. </a:t>
            </a:r>
            <a:r>
              <a:rPr lang="en-US" dirty="0" err="1" smtClean="0">
                <a:solidFill>
                  <a:schemeClr val="bg1"/>
                </a:solidFill>
              </a:rPr>
              <a:t>Sumichrast</a:t>
            </a:r>
            <a:r>
              <a:rPr lang="en-US" dirty="0" smtClean="0">
                <a:solidFill>
                  <a:schemeClr val="bg1"/>
                </a:solidFill>
              </a:rPr>
              <a:t>:	</a:t>
            </a:r>
            <a:r>
              <a:rPr lang="en-US" i="1" dirty="0" smtClean="0">
                <a:solidFill>
                  <a:schemeClr val="bg1"/>
                </a:solidFill>
              </a:rPr>
              <a:t>Dean, </a:t>
            </a:r>
            <a:r>
              <a:rPr lang="en-US" i="1" dirty="0" err="1" smtClean="0">
                <a:solidFill>
                  <a:schemeClr val="bg1"/>
                </a:solidFill>
              </a:rPr>
              <a:t>Pamplin</a:t>
            </a:r>
            <a:r>
              <a:rPr lang="en-US" i="1" dirty="0" smtClean="0">
                <a:solidFill>
                  <a:schemeClr val="bg1"/>
                </a:solidFill>
              </a:rPr>
              <a:t> College of Business, Virginia Tech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Kevin D. Carlson:		</a:t>
            </a:r>
            <a:r>
              <a:rPr lang="en-US" i="1" dirty="0" smtClean="0">
                <a:solidFill>
                  <a:schemeClr val="bg1"/>
                </a:solidFill>
              </a:rPr>
              <a:t>Associate Dean for Research &amp; Faculty Affairs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Steve C. Matuszak:		</a:t>
            </a:r>
            <a:r>
              <a:rPr lang="en-US" i="1" dirty="0" smtClean="0">
                <a:solidFill>
                  <a:schemeClr val="bg1"/>
                </a:solidFill>
              </a:rPr>
              <a:t>Business Communication Education Coordinator</a:t>
            </a:r>
          </a:p>
          <a:p>
            <a:r>
              <a:rPr lang="en-US" i="1" dirty="0">
                <a:solidFill>
                  <a:schemeClr val="bg1"/>
                </a:solidFill>
              </a:rPr>
              <a:t>	</a:t>
            </a:r>
            <a:r>
              <a:rPr lang="en-US" i="1" dirty="0" smtClean="0">
                <a:solidFill>
                  <a:schemeClr val="bg1"/>
                </a:solidFill>
              </a:rPr>
              <a:t>				Instructor, MGT Dept.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5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mplin Template-empty-generi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851" y="4408900"/>
            <a:ext cx="5807412" cy="16108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40237" y="5975120"/>
            <a:ext cx="37008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www.nps.gov</a:t>
            </a:r>
            <a:r>
              <a:rPr lang="en-US" sz="1000" dirty="0"/>
              <a:t>/</a:t>
            </a:r>
            <a:r>
              <a:rPr lang="en-US" sz="1000" dirty="0" err="1"/>
              <a:t>glca</a:t>
            </a:r>
            <a:r>
              <a:rPr lang="en-US" sz="1000" dirty="0"/>
              <a:t>/learn/</a:t>
            </a:r>
            <a:r>
              <a:rPr lang="en-US" sz="1000" dirty="0" err="1"/>
              <a:t>historyculture</a:t>
            </a:r>
            <a:r>
              <a:rPr lang="en-US" sz="1000" dirty="0"/>
              <a:t>/</a:t>
            </a:r>
            <a:r>
              <a:rPr lang="en-US" sz="1000" dirty="0" err="1"/>
              <a:t>navajobridge.htm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422955"/>
            <a:ext cx="7741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1) Problem Framing Approach  2) Competencies  3) Assessment  4) Development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685800" y="1208088"/>
            <a:ext cx="7772400" cy="1470025"/>
          </a:xfrm>
        </p:spPr>
        <p:txBody>
          <a:bodyPr/>
          <a:lstStyle/>
          <a:p>
            <a:r>
              <a:rPr lang="en-US" dirty="0" smtClean="0"/>
              <a:t>Welcome and Overview</a:t>
            </a:r>
            <a:endParaRPr lang="en-US" dirty="0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1340285" y="2575878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Dr. Robert T. Sumichrast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Dean, </a:t>
            </a:r>
            <a:r>
              <a:rPr lang="en-US" sz="2400" dirty="0" err="1" smtClean="0">
                <a:solidFill>
                  <a:schemeClr val="tx1"/>
                </a:solidFill>
              </a:rPr>
              <a:t>Pamplin</a:t>
            </a:r>
            <a:r>
              <a:rPr lang="en-US" sz="2400" dirty="0" smtClean="0">
                <a:solidFill>
                  <a:schemeClr val="tx1"/>
                </a:solidFill>
              </a:rPr>
              <a:t> College of Business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Virginia Tech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64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mplin Template-empty-gener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87683" y="172281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spc="300" dirty="0" smtClean="0">
                <a:latin typeface="+mj-lt"/>
                <a:cs typeface="Arial"/>
              </a:rPr>
              <a:t>Framing the Problem</a:t>
            </a:r>
            <a:endParaRPr lang="en-US" sz="3800" b="1" i="1" spc="300" dirty="0">
              <a:latin typeface="+mj-lt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0005" y="2419841"/>
            <a:ext cx="7698259" cy="2142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20000"/>
              </a:lnSpc>
            </a:pPr>
            <a:r>
              <a:rPr lang="en-US" sz="2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It is easy to say “students can’t communicate.” The real challenge in improving communication skills is understanding what that means.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422955"/>
            <a:ext cx="7741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1) Problem Framing Approach  </a:t>
            </a:r>
            <a:r>
              <a:rPr lang="en-US" dirty="0" smtClean="0">
                <a:solidFill>
                  <a:schemeClr val="bg1"/>
                </a:solidFill>
              </a:rPr>
              <a:t>2) Competencies  3) Assessment  4) Development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63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mplin Template-empty-gener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87683" y="172281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spc="300" dirty="0" smtClean="0">
                <a:latin typeface="+mj-lt"/>
                <a:cs typeface="Arial"/>
              </a:rPr>
              <a:t>Framing the Problem</a:t>
            </a:r>
            <a:endParaRPr lang="en-US" sz="3800" b="1" i="1" spc="300" dirty="0">
              <a:latin typeface="+mj-lt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2870" y="1854135"/>
            <a:ext cx="769825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20000"/>
              </a:lnSpc>
            </a:pPr>
            <a:r>
              <a:rPr lang="en-US" sz="20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Systematically improving business students’ communication skills is a complex task.</a:t>
            </a:r>
          </a:p>
          <a:p>
            <a:pPr marL="914400" lvl="1" indent="-457200">
              <a:lnSpc>
                <a:spcPct val="120000"/>
              </a:lnSpc>
              <a:buFont typeface="Arial"/>
              <a:buChar char="•"/>
            </a:pPr>
            <a:endParaRPr lang="en-US" sz="2000" spc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sz="20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Two realities increase the challenge:</a:t>
            </a:r>
            <a:endParaRPr lang="en-US" sz="2000" spc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>
              <a:lnSpc>
                <a:spcPct val="120000"/>
              </a:lnSpc>
              <a:buFont typeface="Arial"/>
              <a:buChar char="•"/>
            </a:pPr>
            <a:r>
              <a:rPr lang="en-US" sz="2000" i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Communication competence requires a broad constellation of component skills applied in diverse contexts</a:t>
            </a:r>
            <a:endParaRPr lang="en-US" sz="2000" i="1" spc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>
              <a:lnSpc>
                <a:spcPct val="120000"/>
              </a:lnSpc>
              <a:buFont typeface="Arial"/>
              <a:buChar char="•"/>
            </a:pPr>
            <a:r>
              <a:rPr lang="en-US" sz="2000" i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Students’ development needs differ</a:t>
            </a:r>
            <a:endParaRPr lang="en-US" sz="2000" i="1" spc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422955"/>
            <a:ext cx="7741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1) Problem Framing Approach  </a:t>
            </a:r>
            <a:r>
              <a:rPr lang="en-US" dirty="0" smtClean="0">
                <a:solidFill>
                  <a:schemeClr val="bg1"/>
                </a:solidFill>
              </a:rPr>
              <a:t>2) Competencies  3) Assessment  4) Development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80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mplin Template-empty-gener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6627" y="2143114"/>
            <a:ext cx="8075142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20000"/>
              </a:lnSpc>
            </a:pPr>
            <a:r>
              <a:rPr lang="en-US" sz="2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Not surprisingly, </a:t>
            </a:r>
            <a:r>
              <a:rPr lang="is-IS" sz="2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creating undifferentiated education for different capable students rarely provides the necessary preparation.</a:t>
            </a:r>
            <a:endParaRPr lang="en-US" sz="2400" spc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endParaRPr lang="en-US" sz="2400" spc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endParaRPr lang="en-US" sz="2400" spc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sz="2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Therefore, we seek alternative solutions.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422955"/>
            <a:ext cx="7741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1) Problem Framing Approach  </a:t>
            </a:r>
            <a:r>
              <a:rPr lang="en-US" dirty="0" smtClean="0">
                <a:solidFill>
                  <a:schemeClr val="bg1"/>
                </a:solidFill>
              </a:rPr>
              <a:t>2) Competencies  3) Assessment  4) Development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96678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spc="300" dirty="0" smtClean="0">
                <a:latin typeface="Arial"/>
                <a:cs typeface="Arial"/>
              </a:rPr>
              <a:t>Finding Solutions</a:t>
            </a:r>
            <a:endParaRPr lang="en-US" sz="3800" b="1" i="1" spc="3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00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mplin Template-empty-gener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96678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spc="300" dirty="0" smtClean="0">
                <a:latin typeface="+mj-lt"/>
                <a:cs typeface="Arial"/>
              </a:rPr>
              <a:t>Communication Competence </a:t>
            </a:r>
            <a:endParaRPr lang="en-US" sz="3800" b="1" spc="300" dirty="0">
              <a:latin typeface="+mj-lt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6153" y="1766977"/>
            <a:ext cx="5275664" cy="33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*Place pictures, graphs and images here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3631" y="2291961"/>
            <a:ext cx="8730049" cy="2142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300" b="1" spc="300" dirty="0" smtClean="0">
                <a:cs typeface="Arial"/>
              </a:rPr>
              <a:t>Communication requires many skills.</a:t>
            </a:r>
            <a:endParaRPr lang="en-US" sz="2300" b="1" spc="300" dirty="0">
              <a:cs typeface="Arial"/>
            </a:endParaRPr>
          </a:p>
          <a:p>
            <a:pPr marL="914400" lvl="1" indent="-457200">
              <a:lnSpc>
                <a:spcPct val="120000"/>
              </a:lnSpc>
              <a:buFont typeface="Arial"/>
              <a:buChar char="•"/>
            </a:pPr>
            <a:r>
              <a:rPr lang="en-US" sz="2300" i="1" spc="300" dirty="0" smtClean="0">
                <a:cs typeface="Arial"/>
              </a:rPr>
              <a:t>What does it take to give an effective speech?</a:t>
            </a:r>
          </a:p>
          <a:p>
            <a:pPr marL="914400" lvl="1" indent="-457200">
              <a:lnSpc>
                <a:spcPct val="120000"/>
              </a:lnSpc>
              <a:buFont typeface="Arial"/>
              <a:buChar char="•"/>
            </a:pPr>
            <a:r>
              <a:rPr lang="en-US" sz="2300" i="1" spc="300" dirty="0" smtClean="0">
                <a:cs typeface="Arial"/>
              </a:rPr>
              <a:t>What does it take to write an effective proposal? </a:t>
            </a:r>
          </a:p>
          <a:p>
            <a:pPr marL="1371600" lvl="2" indent="-457200">
              <a:lnSpc>
                <a:spcPct val="120000"/>
              </a:lnSpc>
              <a:buFont typeface="Arial"/>
              <a:buChar char="•"/>
            </a:pPr>
            <a:endParaRPr lang="en-US" sz="2400" i="1" spc="300" dirty="0" smtClean="0">
              <a:cs typeface="Arial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465" y="4995665"/>
            <a:ext cx="5409912" cy="11622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6422955"/>
            <a:ext cx="7741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1) Problem Framing Approach  </a:t>
            </a:r>
            <a:r>
              <a:rPr lang="en-US" b="1" dirty="0" smtClean="0">
                <a:solidFill>
                  <a:srgbClr val="FFFF00"/>
                </a:solidFill>
              </a:rPr>
              <a:t>2) Competencies  </a:t>
            </a:r>
            <a:r>
              <a:rPr lang="en-US" dirty="0" smtClean="0">
                <a:solidFill>
                  <a:schemeClr val="bg1"/>
                </a:solidFill>
              </a:rPr>
              <a:t>3) Assessment  4) Development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41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mplin Template-empty-gener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96678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spc="300" dirty="0" smtClean="0">
                <a:latin typeface="+mj-lt"/>
                <a:cs typeface="Arial"/>
              </a:rPr>
              <a:t>A Complex Landscape</a:t>
            </a:r>
            <a:endParaRPr lang="en-US" sz="3800" b="1" spc="300" dirty="0">
              <a:latin typeface="+mj-lt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6153" y="1766977"/>
            <a:ext cx="5275664" cy="33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*Place pictures, graphs and images here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1594" y="1126320"/>
            <a:ext cx="8642197" cy="531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spc="300" dirty="0" smtClean="0">
                <a:cs typeface="Arial"/>
              </a:rPr>
              <a:t>There are many aspects </a:t>
            </a:r>
            <a:r>
              <a:rPr lang="en-US" sz="2400" b="1" i="1" spc="300" dirty="0" smtClean="0">
                <a:cs typeface="Arial"/>
              </a:rPr>
              <a:t>beyond specific skills</a:t>
            </a:r>
            <a:r>
              <a:rPr lang="en-US" sz="2400" spc="300" dirty="0" smtClean="0">
                <a:cs typeface="Arial"/>
              </a:rPr>
              <a:t>.</a:t>
            </a:r>
          </a:p>
          <a:p>
            <a:pPr marL="914400" lvl="1" indent="-457200">
              <a:lnSpc>
                <a:spcPct val="120000"/>
              </a:lnSpc>
              <a:buFont typeface="Arial"/>
              <a:buChar char="•"/>
            </a:pPr>
            <a:r>
              <a:rPr lang="en-US" sz="2000" b="1" spc="300" dirty="0" smtClean="0">
                <a:cs typeface="Arial"/>
              </a:rPr>
              <a:t>Categories:  </a:t>
            </a:r>
            <a:r>
              <a:rPr lang="en-US" sz="2000" spc="300" dirty="0" smtClean="0">
                <a:cs typeface="Arial"/>
              </a:rPr>
              <a:t>	</a:t>
            </a:r>
            <a:r>
              <a:rPr lang="en-US" sz="2000" i="1" spc="300" dirty="0" smtClean="0">
                <a:cs typeface="Arial"/>
              </a:rPr>
              <a:t>Oral &amp; Written</a:t>
            </a:r>
          </a:p>
          <a:p>
            <a:pPr marL="914400" lvl="1" indent="-457200">
              <a:lnSpc>
                <a:spcPct val="120000"/>
              </a:lnSpc>
              <a:buFont typeface="Arial"/>
              <a:buChar char="•"/>
            </a:pPr>
            <a:r>
              <a:rPr lang="en-US" sz="2000" b="1" spc="300" dirty="0" smtClean="0">
                <a:cs typeface="Arial"/>
              </a:rPr>
              <a:t>Within Oral: </a:t>
            </a:r>
            <a:r>
              <a:rPr lang="en-US" sz="2000" i="1" spc="300" dirty="0" smtClean="0">
                <a:cs typeface="Arial"/>
              </a:rPr>
              <a:t>Speaking &amp; Listening</a:t>
            </a:r>
          </a:p>
          <a:p>
            <a:pPr marL="914400" lvl="1" indent="-457200">
              <a:lnSpc>
                <a:spcPct val="120000"/>
              </a:lnSpc>
              <a:buFont typeface="Arial"/>
              <a:buChar char="•"/>
            </a:pPr>
            <a:r>
              <a:rPr lang="en-US" sz="2000" b="1" spc="300" dirty="0" smtClean="0">
                <a:cs typeface="Arial"/>
              </a:rPr>
              <a:t>Contexts: </a:t>
            </a:r>
            <a:r>
              <a:rPr lang="en-US" sz="2000" i="1" spc="300" dirty="0" smtClean="0">
                <a:cs typeface="Arial"/>
              </a:rPr>
              <a:t>	Academic, Society, Workplace</a:t>
            </a:r>
          </a:p>
          <a:p>
            <a:pPr marL="914400" lvl="1" indent="-457200">
              <a:lnSpc>
                <a:spcPct val="120000"/>
              </a:lnSpc>
              <a:buFont typeface="Arial"/>
              <a:buChar char="•"/>
            </a:pPr>
            <a:r>
              <a:rPr lang="en-US" sz="2000" b="1" spc="300" dirty="0" smtClean="0">
                <a:cs typeface="Arial"/>
              </a:rPr>
              <a:t>Settings:  </a:t>
            </a:r>
            <a:r>
              <a:rPr lang="en-US" sz="2000" spc="300" dirty="0" smtClean="0">
                <a:cs typeface="Arial"/>
              </a:rPr>
              <a:t>	</a:t>
            </a:r>
            <a:r>
              <a:rPr lang="en-US" sz="2000" i="1" spc="300" dirty="0" smtClean="0">
                <a:cs typeface="Arial"/>
              </a:rPr>
              <a:t>Public Speaking, Interpersonal, 							Team/Group, </a:t>
            </a:r>
          </a:p>
          <a:p>
            <a:pPr marL="914400" lvl="1" indent="-457200">
              <a:lnSpc>
                <a:spcPct val="120000"/>
              </a:lnSpc>
              <a:buFont typeface="Arial"/>
              <a:buChar char="•"/>
            </a:pPr>
            <a:r>
              <a:rPr lang="en-US" sz="2000" b="1" spc="300" dirty="0" smtClean="0">
                <a:cs typeface="Arial"/>
              </a:rPr>
              <a:t>Purposes:</a:t>
            </a:r>
            <a:r>
              <a:rPr lang="en-US" sz="2000" i="1" spc="300" dirty="0" smtClean="0">
                <a:cs typeface="Arial"/>
              </a:rPr>
              <a:t>	Disseminate, Persuade, Empower</a:t>
            </a:r>
          </a:p>
          <a:p>
            <a:pPr marL="914400" lvl="1" indent="-457200">
              <a:lnSpc>
                <a:spcPct val="120000"/>
              </a:lnSpc>
              <a:buFont typeface="Arial"/>
              <a:buChar char="•"/>
            </a:pPr>
            <a:r>
              <a:rPr lang="en-US" sz="2000" b="1" spc="300" dirty="0" smtClean="0">
                <a:cs typeface="Arial"/>
              </a:rPr>
              <a:t>Components:</a:t>
            </a:r>
            <a:r>
              <a:rPr lang="en-US" sz="2000" i="1" spc="300" dirty="0" smtClean="0">
                <a:cs typeface="Arial"/>
              </a:rPr>
              <a:t>	Knowledge, Skills, Motivation</a:t>
            </a:r>
          </a:p>
          <a:p>
            <a:pPr marL="914400" lvl="1" indent="-457200">
              <a:lnSpc>
                <a:spcPct val="120000"/>
              </a:lnSpc>
              <a:buFont typeface="Arial"/>
              <a:buChar char="•"/>
            </a:pPr>
            <a:r>
              <a:rPr lang="en-US" sz="2000" b="1" spc="300" dirty="0" smtClean="0">
                <a:cs typeface="Arial"/>
              </a:rPr>
              <a:t>Channels:</a:t>
            </a:r>
            <a:r>
              <a:rPr lang="en-US" sz="2000" i="1" spc="300" dirty="0" smtClean="0">
                <a:cs typeface="Arial"/>
              </a:rPr>
              <a:t>	Neutral to Rich</a:t>
            </a:r>
          </a:p>
          <a:p>
            <a:pPr marL="914400" lvl="1" indent="-457200">
              <a:lnSpc>
                <a:spcPct val="120000"/>
              </a:lnSpc>
              <a:buFont typeface="Arial"/>
              <a:buChar char="•"/>
            </a:pPr>
            <a:r>
              <a:rPr lang="en-US" sz="2000" b="1" spc="300" dirty="0" smtClean="0">
                <a:cs typeface="Arial"/>
              </a:rPr>
              <a:t>Technology:</a:t>
            </a:r>
            <a:r>
              <a:rPr lang="en-US" sz="2000" i="1" spc="300" dirty="0" smtClean="0">
                <a:cs typeface="Arial"/>
              </a:rPr>
              <a:t>	Mediated vs. Non-Mediated</a:t>
            </a:r>
          </a:p>
          <a:p>
            <a:pPr marL="914400" lvl="1" indent="-457200">
              <a:lnSpc>
                <a:spcPct val="120000"/>
              </a:lnSpc>
              <a:buFont typeface="Arial"/>
              <a:buChar char="•"/>
            </a:pPr>
            <a:r>
              <a:rPr lang="en-US" sz="2000" b="1" spc="300" dirty="0" smtClean="0">
                <a:cs typeface="Arial"/>
              </a:rPr>
              <a:t>Stakes:</a:t>
            </a:r>
            <a:r>
              <a:rPr lang="en-US" sz="2000" i="1" spc="300" dirty="0" smtClean="0">
                <a:cs typeface="Arial"/>
              </a:rPr>
              <a:t>		Low to High</a:t>
            </a:r>
          </a:p>
          <a:p>
            <a:pPr marL="914400" lvl="1" indent="-457200">
              <a:lnSpc>
                <a:spcPct val="120000"/>
              </a:lnSpc>
              <a:buFont typeface="Arial"/>
              <a:buChar char="•"/>
            </a:pPr>
            <a:endParaRPr lang="en-US" sz="2400" i="1" spc="300" dirty="0" smtClean="0">
              <a:cs typeface="Arial"/>
            </a:endParaRPr>
          </a:p>
          <a:p>
            <a:pPr marL="1371600" lvl="2" indent="-457200">
              <a:lnSpc>
                <a:spcPct val="120000"/>
              </a:lnSpc>
              <a:buFont typeface="Arial"/>
              <a:buChar char="•"/>
            </a:pPr>
            <a:endParaRPr lang="en-US" sz="2000" i="1" spc="300" dirty="0" smtClean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422955"/>
            <a:ext cx="7741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1) Problem Framing Approach  </a:t>
            </a:r>
            <a:r>
              <a:rPr lang="en-US" b="1" dirty="0" smtClean="0">
                <a:solidFill>
                  <a:srgbClr val="FFFF00"/>
                </a:solidFill>
              </a:rPr>
              <a:t>2) Competencies  </a:t>
            </a:r>
            <a:r>
              <a:rPr lang="en-US" dirty="0" smtClean="0">
                <a:solidFill>
                  <a:schemeClr val="bg1"/>
                </a:solidFill>
              </a:rPr>
              <a:t>3) Assessment  4) Development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40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mplin Template-empty-gener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032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96678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spc="300" dirty="0" smtClean="0">
                <a:latin typeface="+mj-lt"/>
                <a:cs typeface="Arial"/>
              </a:rPr>
              <a:t>Communication Apprehension</a:t>
            </a:r>
            <a:endParaRPr lang="en-US" sz="3800" b="1" spc="300" dirty="0">
              <a:latin typeface="+mj-lt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6153" y="1766977"/>
            <a:ext cx="5275664" cy="33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*Place pictures, graphs and images here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773" y="3312807"/>
            <a:ext cx="8297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spc="300" dirty="0" smtClean="0">
                <a:latin typeface="Calibri" charset="0"/>
                <a:ea typeface="Calibri" charset="0"/>
                <a:cs typeface="Calibri" charset="0"/>
              </a:rPr>
              <a:t>Before, During, and/or After</a:t>
            </a:r>
          </a:p>
          <a:p>
            <a:pPr>
              <a:lnSpc>
                <a:spcPct val="120000"/>
              </a:lnSpc>
            </a:pPr>
            <a:r>
              <a:rPr lang="en-US" sz="2400" spc="300" dirty="0" smtClean="0">
                <a:latin typeface="Calibri" charset="0"/>
                <a:ea typeface="Calibri" charset="0"/>
                <a:cs typeface="Calibri" charset="0"/>
              </a:rPr>
              <a:t>Manifested in Three </a:t>
            </a:r>
            <a:r>
              <a:rPr lang="en-US" sz="2400" spc="300" dirty="0">
                <a:latin typeface="Calibri" charset="0"/>
                <a:ea typeface="Calibri" charset="0"/>
                <a:cs typeface="Calibri" charset="0"/>
              </a:rPr>
              <a:t>D</a:t>
            </a:r>
            <a:r>
              <a:rPr lang="en-US" sz="2400" spc="300" dirty="0" smtClean="0">
                <a:latin typeface="Calibri" charset="0"/>
                <a:ea typeface="Calibri" charset="0"/>
                <a:cs typeface="Calibri" charset="0"/>
              </a:rPr>
              <a:t>imensions:</a:t>
            </a:r>
          </a:p>
          <a:p>
            <a:pPr marL="914400" lvl="1" indent="-457200">
              <a:lnSpc>
                <a:spcPct val="120000"/>
              </a:lnSpc>
              <a:buFont typeface="Arial"/>
              <a:buChar char="•"/>
            </a:pPr>
            <a:r>
              <a:rPr lang="en-US" sz="2400" i="1" spc="300" dirty="0" smtClean="0">
                <a:latin typeface="Calibri" charset="0"/>
                <a:ea typeface="Calibri" charset="0"/>
                <a:cs typeface="Calibri" charset="0"/>
              </a:rPr>
              <a:t>Cognitive </a:t>
            </a:r>
            <a:r>
              <a:rPr lang="en-US" sz="2400" spc="300" dirty="0" smtClean="0">
                <a:latin typeface="Calibri" charset="0"/>
                <a:ea typeface="Calibri" charset="0"/>
                <a:cs typeface="Calibri" charset="0"/>
              </a:rPr>
              <a:t>(Think Negatively)</a:t>
            </a:r>
          </a:p>
          <a:p>
            <a:pPr marL="914400" lvl="1" indent="-457200">
              <a:lnSpc>
                <a:spcPct val="120000"/>
              </a:lnSpc>
              <a:buFont typeface="Arial"/>
              <a:buChar char="•"/>
            </a:pPr>
            <a:r>
              <a:rPr lang="en-US" sz="2400" i="1" spc="300" dirty="0" smtClean="0">
                <a:latin typeface="Calibri" charset="0"/>
                <a:ea typeface="Calibri" charset="0"/>
                <a:cs typeface="Calibri" charset="0"/>
              </a:rPr>
              <a:t>Behavioral</a:t>
            </a:r>
            <a:r>
              <a:rPr lang="en-US" sz="2400" spc="300" dirty="0" smtClean="0">
                <a:latin typeface="Calibri" charset="0"/>
                <a:ea typeface="Calibri" charset="0"/>
                <a:cs typeface="Calibri" charset="0"/>
              </a:rPr>
              <a:t>(Withdraw, Silence, Ineffective)</a:t>
            </a:r>
          </a:p>
          <a:p>
            <a:pPr marL="914400" lvl="1" indent="-457200">
              <a:lnSpc>
                <a:spcPct val="120000"/>
              </a:lnSpc>
              <a:buFont typeface="Arial"/>
              <a:buChar char="•"/>
            </a:pPr>
            <a:r>
              <a:rPr lang="en-US" sz="2400" i="1" spc="300" dirty="0" smtClean="0">
                <a:latin typeface="Calibri" charset="0"/>
                <a:ea typeface="Calibri" charset="0"/>
                <a:cs typeface="Calibri" charset="0"/>
              </a:rPr>
              <a:t>Physiological</a:t>
            </a:r>
            <a:r>
              <a:rPr lang="en-US" sz="2400" spc="300" dirty="0" smtClean="0">
                <a:latin typeface="Calibri" charset="0"/>
                <a:ea typeface="Calibri" charset="0"/>
                <a:cs typeface="Calibri" charset="0"/>
              </a:rPr>
              <a:t> (Adverse Effects)</a:t>
            </a:r>
            <a:endParaRPr lang="en-US" sz="2400" b="1" i="1" spc="300" dirty="0" smtClean="0"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422955"/>
            <a:ext cx="7741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1) Problem Framing Approach  </a:t>
            </a:r>
            <a:r>
              <a:rPr lang="en-US" b="1" dirty="0" smtClean="0">
                <a:solidFill>
                  <a:srgbClr val="FFFF00"/>
                </a:solidFill>
              </a:rPr>
              <a:t>2) Competencies  </a:t>
            </a:r>
            <a:r>
              <a:rPr lang="en-US" dirty="0" smtClean="0">
                <a:solidFill>
                  <a:schemeClr val="bg1"/>
                </a:solidFill>
              </a:rPr>
              <a:t>3) Assessment  4) Development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39451" y="5848322"/>
            <a:ext cx="76283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www.citelighter.com</a:t>
            </a:r>
            <a:r>
              <a:rPr lang="en-US" sz="1200" dirty="0"/>
              <a:t>/communications/communications/</a:t>
            </a:r>
            <a:r>
              <a:rPr lang="en-US" sz="1200" dirty="0" err="1"/>
              <a:t>knowledgecards</a:t>
            </a:r>
            <a:r>
              <a:rPr lang="en-US" sz="1200" dirty="0"/>
              <a:t>/communication-apprehension-as-trait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054" y="2381859"/>
            <a:ext cx="2329732" cy="20851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3092" y="1502598"/>
            <a:ext cx="8297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“An individual’s level of fear or anxiety associated with either real or anticipated communication with another person or persons.” (</a:t>
            </a:r>
            <a:r>
              <a:rPr lang="en-US" sz="2400" dirty="0" err="1" smtClean="0"/>
              <a:t>McCroskey</a:t>
            </a:r>
            <a:r>
              <a:rPr lang="en-US" sz="2400" dirty="0" smtClean="0"/>
              <a:t>, 1977, p. 78)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244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mplin Template-empty-gener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96678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spc="300" dirty="0" smtClean="0">
                <a:latin typeface="+mj-lt"/>
                <a:cs typeface="Arial"/>
              </a:rPr>
              <a:t>Communication Apprehension</a:t>
            </a:r>
            <a:endParaRPr lang="en-US" sz="3800" b="1" spc="300" dirty="0">
              <a:latin typeface="+mj-lt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6153" y="1766977"/>
            <a:ext cx="5275664" cy="33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*Place pictures, graphs and images here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104" y="1063009"/>
            <a:ext cx="9043792" cy="568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n-US" sz="2400" spc="300" dirty="0" smtClean="0">
                <a:cs typeface="Arial"/>
              </a:rPr>
              <a:t>Impedes:</a:t>
            </a:r>
          </a:p>
          <a:p>
            <a:pPr marL="914400" lvl="1" indent="-457200">
              <a:lnSpc>
                <a:spcPct val="120000"/>
              </a:lnSpc>
              <a:buFont typeface="Arial"/>
              <a:buChar char="•"/>
            </a:pPr>
            <a:r>
              <a:rPr lang="en-US" sz="2400" spc="300" dirty="0" smtClean="0">
                <a:cs typeface="Arial"/>
              </a:rPr>
              <a:t>Communication skills </a:t>
            </a:r>
            <a:r>
              <a:rPr lang="en-US" sz="2400" b="1" i="1" spc="300" dirty="0" smtClean="0">
                <a:cs typeface="Arial"/>
              </a:rPr>
              <a:t>expression</a:t>
            </a:r>
          </a:p>
          <a:p>
            <a:pPr marL="914400" lvl="1" indent="-457200">
              <a:lnSpc>
                <a:spcPct val="120000"/>
              </a:lnSpc>
              <a:buFont typeface="Arial"/>
              <a:buChar char="•"/>
            </a:pPr>
            <a:r>
              <a:rPr lang="en-US" sz="2400" spc="300" dirty="0" smtClean="0">
                <a:cs typeface="Arial"/>
              </a:rPr>
              <a:t>Communication skills </a:t>
            </a:r>
            <a:r>
              <a:rPr lang="en-US" sz="2400" b="1" i="1" spc="300" dirty="0" smtClean="0">
                <a:cs typeface="Arial"/>
              </a:rPr>
              <a:t>development</a:t>
            </a:r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n-US" sz="2400" spc="300" dirty="0" smtClean="0">
                <a:cs typeface="Arial"/>
              </a:rPr>
              <a:t>Domains</a:t>
            </a:r>
          </a:p>
          <a:p>
            <a:pPr marL="914400" lvl="1" indent="-457200">
              <a:lnSpc>
                <a:spcPct val="120000"/>
              </a:lnSpc>
              <a:buFont typeface="Arial"/>
              <a:buChar char="•"/>
            </a:pPr>
            <a:r>
              <a:rPr lang="en-US" sz="2400" spc="300" dirty="0" smtClean="0">
                <a:cs typeface="Arial"/>
              </a:rPr>
              <a:t>Within-individual differences</a:t>
            </a:r>
          </a:p>
          <a:p>
            <a:pPr marL="914400" lvl="1" indent="-457200">
              <a:lnSpc>
                <a:spcPct val="120000"/>
              </a:lnSpc>
              <a:buFont typeface="Arial"/>
              <a:buChar char="•"/>
            </a:pPr>
            <a:r>
              <a:rPr lang="en-US" sz="2400" spc="300" dirty="0" smtClean="0">
                <a:cs typeface="Arial"/>
              </a:rPr>
              <a:t>Differences between </a:t>
            </a:r>
            <a:r>
              <a:rPr lang="en-US" sz="2400" spc="300" dirty="0" err="1" smtClean="0">
                <a:cs typeface="Arial"/>
              </a:rPr>
              <a:t>indiv’s</a:t>
            </a:r>
            <a:endParaRPr lang="en-US" sz="2400" spc="300" dirty="0" smtClean="0">
              <a:cs typeface="Arial"/>
            </a:endParaRPr>
          </a:p>
          <a:p>
            <a:pPr marL="914400" lvl="1" indent="-457200">
              <a:lnSpc>
                <a:spcPct val="120000"/>
              </a:lnSpc>
              <a:buFont typeface="Arial"/>
              <a:buChar char="•"/>
            </a:pPr>
            <a:r>
              <a:rPr lang="en-US" sz="2400" spc="300" dirty="0" smtClean="0">
                <a:cs typeface="Arial"/>
              </a:rPr>
              <a:t>Differences within settings</a:t>
            </a:r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n-US" sz="2400" spc="300" dirty="0" smtClean="0">
                <a:cs typeface="Arial"/>
              </a:rPr>
              <a:t>On top of all the other complexity</a:t>
            </a:r>
          </a:p>
          <a:p>
            <a:pPr marL="914400" lvl="1" indent="-457200">
              <a:lnSpc>
                <a:spcPct val="120000"/>
              </a:lnSpc>
              <a:buFont typeface="Arial"/>
              <a:buChar char="•"/>
            </a:pPr>
            <a:r>
              <a:rPr lang="en-US" sz="2400" i="1" spc="300" dirty="0" smtClean="0">
                <a:cs typeface="Arial"/>
              </a:rPr>
              <a:t>1) Constellation of Skills </a:t>
            </a:r>
          </a:p>
          <a:p>
            <a:pPr marL="914400" lvl="1" indent="-457200">
              <a:lnSpc>
                <a:spcPct val="120000"/>
              </a:lnSpc>
              <a:buFont typeface="Arial"/>
              <a:buChar char="•"/>
            </a:pPr>
            <a:r>
              <a:rPr lang="en-US" sz="2400" i="1" spc="300" dirty="0" smtClean="0">
                <a:cs typeface="Arial"/>
              </a:rPr>
              <a:t>2) Variability of Students’ Skills</a:t>
            </a:r>
          </a:p>
          <a:p>
            <a:pPr marL="914400" lvl="1" indent="-457200">
              <a:lnSpc>
                <a:spcPct val="120000"/>
              </a:lnSpc>
              <a:buFont typeface="Arial"/>
              <a:buChar char="•"/>
            </a:pPr>
            <a:r>
              <a:rPr lang="en-US" sz="2400" b="1" i="1" spc="300" dirty="0" smtClean="0">
                <a:cs typeface="Arial"/>
              </a:rPr>
              <a:t>3) Communication Apprehension</a:t>
            </a:r>
          </a:p>
          <a:p>
            <a:pPr marL="914400" lvl="1" indent="-457200">
              <a:lnSpc>
                <a:spcPct val="120000"/>
              </a:lnSpc>
              <a:buFont typeface="Arial"/>
              <a:buChar char="•"/>
            </a:pPr>
            <a:endParaRPr lang="en-US" sz="2400" b="1" i="1" spc="300" dirty="0" smtClean="0">
              <a:cs typeface="Arial"/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422955"/>
            <a:ext cx="7741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1) Problem Framing Approach  </a:t>
            </a:r>
            <a:r>
              <a:rPr lang="en-US" b="1" dirty="0" smtClean="0">
                <a:solidFill>
                  <a:srgbClr val="FFFF00"/>
                </a:solidFill>
              </a:rPr>
              <a:t>2) Competencies  </a:t>
            </a:r>
            <a:r>
              <a:rPr lang="en-US" dirty="0" smtClean="0">
                <a:solidFill>
                  <a:schemeClr val="bg1"/>
                </a:solidFill>
              </a:rPr>
              <a:t>3) Assessment  4) Development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599" y="2433507"/>
            <a:ext cx="2860806" cy="256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2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4514</TotalTime>
  <Words>615</Words>
  <Application>Microsoft Macintosh PowerPoint</Application>
  <PresentationFormat>On-screen Show (4:3)</PresentationFormat>
  <Paragraphs>112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Helvetica Neue</vt:lpstr>
      <vt:lpstr>Helvetica Neue Medium</vt:lpstr>
      <vt:lpstr>Arial</vt:lpstr>
      <vt:lpstr>Office Theme</vt:lpstr>
      <vt:lpstr>The Grand Communication Canyon</vt:lpstr>
      <vt:lpstr>Welcome and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Grand Communication Canyon</vt:lpstr>
    </vt:vector>
  </TitlesOfParts>
  <Company>Virginia Tech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Brown</dc:creator>
  <cp:lastModifiedBy>Steve Matuszak</cp:lastModifiedBy>
  <cp:revision>316</cp:revision>
  <cp:lastPrinted>2017-06-12T19:16:19Z</cp:lastPrinted>
  <dcterms:created xsi:type="dcterms:W3CDTF">2016-01-15T03:10:06Z</dcterms:created>
  <dcterms:modified xsi:type="dcterms:W3CDTF">2017-06-14T13:52:55Z</dcterms:modified>
</cp:coreProperties>
</file>