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1138" r:id="rId2"/>
    <p:sldId id="1140" r:id="rId3"/>
    <p:sldId id="1108" r:id="rId4"/>
    <p:sldId id="1148" r:id="rId5"/>
    <p:sldId id="1139" r:id="rId6"/>
    <p:sldId id="1061" r:id="rId7"/>
    <p:sldId id="1141" r:id="rId8"/>
    <p:sldId id="1149" r:id="rId9"/>
    <p:sldId id="1105" r:id="rId10"/>
    <p:sldId id="1150" r:id="rId11"/>
    <p:sldId id="1106" r:id="rId12"/>
    <p:sldId id="1107" r:id="rId13"/>
    <p:sldId id="1126" r:id="rId14"/>
    <p:sldId id="1104" r:id="rId15"/>
    <p:sldId id="1128" r:id="rId16"/>
    <p:sldId id="1109" r:id="rId17"/>
    <p:sldId id="1110" r:id="rId18"/>
    <p:sldId id="1111" r:id="rId19"/>
    <p:sldId id="1120" r:id="rId20"/>
    <p:sldId id="1121" r:id="rId21"/>
    <p:sldId id="1151" r:id="rId22"/>
    <p:sldId id="1124" r:id="rId23"/>
    <p:sldId id="1122" r:id="rId24"/>
    <p:sldId id="1127" r:id="rId25"/>
    <p:sldId id="1133" r:id="rId26"/>
    <p:sldId id="1134" r:id="rId27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ylee Kunk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99CC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 autoAdjust="0"/>
    <p:restoredTop sz="94646" autoAdjust="0"/>
  </p:normalViewPr>
  <p:slideViewPr>
    <p:cSldViewPr>
      <p:cViewPr varScale="1">
        <p:scale>
          <a:sx n="75" d="100"/>
          <a:sy n="75" d="100"/>
        </p:scale>
        <p:origin x="5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132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31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7-07T09:19:44.189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F38DBB-9C5E-4143-86B4-2C2F0821F301}" type="doc">
      <dgm:prSet loTypeId="urn:microsoft.com/office/officeart/2005/8/layout/hProcess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E145DC-3856-1E42-8114-49BFCBE085D3}">
      <dgm:prSet phldrT="[Text]"/>
      <dgm:spPr/>
      <dgm:t>
        <a:bodyPr/>
        <a:lstStyle/>
        <a:p>
          <a:r>
            <a:rPr lang="en-US" dirty="0" smtClean="0"/>
            <a:t>Foundations</a:t>
          </a:r>
          <a:endParaRPr lang="en-US" dirty="0"/>
        </a:p>
      </dgm:t>
    </dgm:pt>
    <dgm:pt modelId="{6076F23A-5E49-774E-909F-4A1B6A7389B2}" type="parTrans" cxnId="{7A3CB791-705D-A243-A792-C44963C13026}">
      <dgm:prSet/>
      <dgm:spPr/>
      <dgm:t>
        <a:bodyPr/>
        <a:lstStyle/>
        <a:p>
          <a:endParaRPr lang="en-US"/>
        </a:p>
      </dgm:t>
    </dgm:pt>
    <dgm:pt modelId="{6A1FC7ED-85EE-0844-A44E-9080F6F0980C}" type="sibTrans" cxnId="{7A3CB791-705D-A243-A792-C44963C13026}">
      <dgm:prSet/>
      <dgm:spPr/>
      <dgm:t>
        <a:bodyPr/>
        <a:lstStyle/>
        <a:p>
          <a:endParaRPr lang="en-US"/>
        </a:p>
      </dgm:t>
    </dgm:pt>
    <dgm:pt modelId="{62CDD078-FA03-B349-ADB2-EF3B367C58C7}">
      <dgm:prSet phldrT="[Text]"/>
      <dgm:spPr/>
      <dgm:t>
        <a:bodyPr/>
        <a:lstStyle/>
        <a:p>
          <a:r>
            <a:rPr lang="en-US" dirty="0" smtClean="0"/>
            <a:t>Introduction to Ethics</a:t>
          </a:r>
        </a:p>
        <a:p>
          <a:r>
            <a:rPr lang="en-US" dirty="0" smtClean="0"/>
            <a:t>Foundation and  Theories</a:t>
          </a:r>
        </a:p>
        <a:p>
          <a:endParaRPr lang="en-US" dirty="0"/>
        </a:p>
      </dgm:t>
    </dgm:pt>
    <dgm:pt modelId="{6995FD08-7A72-7A4F-8D7A-BC19AFB346BF}" type="parTrans" cxnId="{AEF7F30C-7A8A-6847-A247-21172B845281}">
      <dgm:prSet/>
      <dgm:spPr/>
      <dgm:t>
        <a:bodyPr/>
        <a:lstStyle/>
        <a:p>
          <a:endParaRPr lang="en-US"/>
        </a:p>
      </dgm:t>
    </dgm:pt>
    <dgm:pt modelId="{7B7777A9-9E88-3F44-9291-9732EBD69148}" type="sibTrans" cxnId="{AEF7F30C-7A8A-6847-A247-21172B845281}">
      <dgm:prSet/>
      <dgm:spPr/>
      <dgm:t>
        <a:bodyPr/>
        <a:lstStyle/>
        <a:p>
          <a:endParaRPr lang="en-US"/>
        </a:p>
      </dgm:t>
    </dgm:pt>
    <dgm:pt modelId="{DB82AAAA-927C-0640-930D-095DDD4D8AE6}">
      <dgm:prSet phldrT="[Text]"/>
      <dgm:spPr/>
      <dgm:t>
        <a:bodyPr/>
        <a:lstStyle/>
        <a:p>
          <a:r>
            <a:rPr lang="en-US" dirty="0" smtClean="0"/>
            <a:t>Decision Making</a:t>
          </a:r>
          <a:endParaRPr lang="en-US" dirty="0"/>
        </a:p>
      </dgm:t>
    </dgm:pt>
    <dgm:pt modelId="{77F7E58F-025D-8043-9940-7D91DBB59DD9}" type="parTrans" cxnId="{AE580DE3-5B4C-1E45-9C98-E8F542341830}">
      <dgm:prSet/>
      <dgm:spPr/>
      <dgm:t>
        <a:bodyPr/>
        <a:lstStyle/>
        <a:p>
          <a:endParaRPr lang="en-US"/>
        </a:p>
      </dgm:t>
    </dgm:pt>
    <dgm:pt modelId="{DB7B2A03-7A47-2A46-826A-E0D12B91E744}" type="sibTrans" cxnId="{AE580DE3-5B4C-1E45-9C98-E8F542341830}">
      <dgm:prSet/>
      <dgm:spPr/>
      <dgm:t>
        <a:bodyPr/>
        <a:lstStyle/>
        <a:p>
          <a:endParaRPr lang="en-US"/>
        </a:p>
      </dgm:t>
    </dgm:pt>
    <dgm:pt modelId="{5D87210D-F16E-5646-8AAB-A3B9DB1F46AB}">
      <dgm:prSet phldrT="[Text]"/>
      <dgm:spPr/>
      <dgm:t>
        <a:bodyPr/>
        <a:lstStyle/>
        <a:p>
          <a:r>
            <a:rPr lang="en-US" dirty="0" smtClean="0"/>
            <a:t>Recognizing ethical situations</a:t>
          </a:r>
        </a:p>
        <a:p>
          <a:r>
            <a:rPr lang="en-US" dirty="0" smtClean="0"/>
            <a:t>Decision making model	</a:t>
          </a:r>
          <a:endParaRPr lang="en-US" dirty="0"/>
        </a:p>
      </dgm:t>
    </dgm:pt>
    <dgm:pt modelId="{6A11384F-B6CD-4647-BF8E-4C943531DF22}" type="parTrans" cxnId="{7C0E1CA6-0D8C-AD42-92DA-5C6A68693B15}">
      <dgm:prSet/>
      <dgm:spPr/>
      <dgm:t>
        <a:bodyPr/>
        <a:lstStyle/>
        <a:p>
          <a:endParaRPr lang="en-US"/>
        </a:p>
      </dgm:t>
    </dgm:pt>
    <dgm:pt modelId="{ABD9EEC7-AE41-064F-8F69-5471F3495930}" type="sibTrans" cxnId="{7C0E1CA6-0D8C-AD42-92DA-5C6A68693B15}">
      <dgm:prSet/>
      <dgm:spPr/>
      <dgm:t>
        <a:bodyPr/>
        <a:lstStyle/>
        <a:p>
          <a:endParaRPr lang="en-US"/>
        </a:p>
      </dgm:t>
    </dgm:pt>
    <dgm:pt modelId="{B04C5A11-D2F6-7E47-819F-BCEFFAAA3A40}">
      <dgm:prSet phldrT="[Text]"/>
      <dgm:spPr/>
      <dgm:t>
        <a:bodyPr/>
        <a:lstStyle/>
        <a:p>
          <a:r>
            <a:rPr lang="en-US" dirty="0" smtClean="0"/>
            <a:t>Ethical Leadership</a:t>
          </a:r>
          <a:endParaRPr lang="en-US" dirty="0"/>
        </a:p>
      </dgm:t>
    </dgm:pt>
    <dgm:pt modelId="{3B3F2012-DE83-A24B-AB48-98939DEE0320}" type="parTrans" cxnId="{1404BC77-C3CD-EC42-A29C-F63AFD12C945}">
      <dgm:prSet/>
      <dgm:spPr/>
      <dgm:t>
        <a:bodyPr/>
        <a:lstStyle/>
        <a:p>
          <a:endParaRPr lang="en-US"/>
        </a:p>
      </dgm:t>
    </dgm:pt>
    <dgm:pt modelId="{49260643-85F0-8F41-AD49-54B59144149C}" type="sibTrans" cxnId="{1404BC77-C3CD-EC42-A29C-F63AFD12C945}">
      <dgm:prSet/>
      <dgm:spPr/>
      <dgm:t>
        <a:bodyPr/>
        <a:lstStyle/>
        <a:p>
          <a:endParaRPr lang="en-US"/>
        </a:p>
      </dgm:t>
    </dgm:pt>
    <dgm:pt modelId="{593DF7F1-B08A-6C43-9CBF-D19D042D21EE}">
      <dgm:prSet phldrT="[Text]"/>
      <dgm:spPr/>
      <dgm:t>
        <a:bodyPr/>
        <a:lstStyle/>
        <a:p>
          <a:r>
            <a:rPr lang="en-US" dirty="0" smtClean="0"/>
            <a:t>Cross-discipline application</a:t>
          </a:r>
        </a:p>
        <a:p>
          <a:r>
            <a:rPr lang="en-US" dirty="0" smtClean="0"/>
            <a:t>Cross-cultural application</a:t>
          </a:r>
        </a:p>
        <a:p>
          <a:r>
            <a:rPr lang="en-US" dirty="0" smtClean="0"/>
            <a:t>Corporate Leadership</a:t>
          </a:r>
          <a:endParaRPr lang="en-US" dirty="0"/>
        </a:p>
      </dgm:t>
    </dgm:pt>
    <dgm:pt modelId="{D5B3A829-94C6-D342-B2AE-EF4CC846DF2C}" type="parTrans" cxnId="{B31B76AE-F831-F642-B1B1-752C59C3756C}">
      <dgm:prSet/>
      <dgm:spPr/>
      <dgm:t>
        <a:bodyPr/>
        <a:lstStyle/>
        <a:p>
          <a:endParaRPr lang="en-US"/>
        </a:p>
      </dgm:t>
    </dgm:pt>
    <dgm:pt modelId="{7F680275-7E05-5640-910C-B2D376A38B4B}" type="sibTrans" cxnId="{B31B76AE-F831-F642-B1B1-752C59C3756C}">
      <dgm:prSet/>
      <dgm:spPr/>
      <dgm:t>
        <a:bodyPr/>
        <a:lstStyle/>
        <a:p>
          <a:endParaRPr lang="en-US"/>
        </a:p>
      </dgm:t>
    </dgm:pt>
    <dgm:pt modelId="{6F9AE491-BBAC-B443-A32A-6FF16C47AB24}" type="pres">
      <dgm:prSet presAssocID="{E9F38DBB-9C5E-4143-86B4-2C2F0821F3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5DB3B6-D723-FF4B-9E18-3A7A5247B75D}" type="pres">
      <dgm:prSet presAssocID="{CFE145DC-3856-1E42-8114-49BFCBE085D3}" presName="compositeNode" presStyleCnt="0">
        <dgm:presLayoutVars>
          <dgm:bulletEnabled val="1"/>
        </dgm:presLayoutVars>
      </dgm:prSet>
      <dgm:spPr/>
    </dgm:pt>
    <dgm:pt modelId="{B172F6CF-92B0-FE42-AD98-208FCE41F5ED}" type="pres">
      <dgm:prSet presAssocID="{CFE145DC-3856-1E42-8114-49BFCBE085D3}" presName="bgRect" presStyleLbl="node1" presStyleIdx="0" presStyleCnt="3"/>
      <dgm:spPr/>
      <dgm:t>
        <a:bodyPr/>
        <a:lstStyle/>
        <a:p>
          <a:endParaRPr lang="en-US"/>
        </a:p>
      </dgm:t>
    </dgm:pt>
    <dgm:pt modelId="{B5D5123D-5CF8-284E-BB60-0DCDCC787571}" type="pres">
      <dgm:prSet presAssocID="{CFE145DC-3856-1E42-8114-49BFCBE085D3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003374-613D-624B-B6AA-0CD94962E8ED}" type="pres">
      <dgm:prSet presAssocID="{CFE145DC-3856-1E42-8114-49BFCBE085D3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B0A4FA-8BB5-7240-93D0-255FF2414E83}" type="pres">
      <dgm:prSet presAssocID="{6A1FC7ED-85EE-0844-A44E-9080F6F0980C}" presName="hSp" presStyleCnt="0"/>
      <dgm:spPr/>
    </dgm:pt>
    <dgm:pt modelId="{39D416D3-E38B-B04D-8537-9993E5DF3B0D}" type="pres">
      <dgm:prSet presAssocID="{6A1FC7ED-85EE-0844-A44E-9080F6F0980C}" presName="vProcSp" presStyleCnt="0"/>
      <dgm:spPr/>
    </dgm:pt>
    <dgm:pt modelId="{8D149831-FB6D-9D4D-ACDB-846F60EA49E6}" type="pres">
      <dgm:prSet presAssocID="{6A1FC7ED-85EE-0844-A44E-9080F6F0980C}" presName="vSp1" presStyleCnt="0"/>
      <dgm:spPr/>
    </dgm:pt>
    <dgm:pt modelId="{554AA7A8-4F6D-A046-825B-76A81746C747}" type="pres">
      <dgm:prSet presAssocID="{6A1FC7ED-85EE-0844-A44E-9080F6F0980C}" presName="simulatedConn" presStyleLbl="solidFgAcc1" presStyleIdx="0" presStyleCnt="2"/>
      <dgm:spPr/>
    </dgm:pt>
    <dgm:pt modelId="{8D255EE7-F3E0-154E-AE41-808A7FE524F9}" type="pres">
      <dgm:prSet presAssocID="{6A1FC7ED-85EE-0844-A44E-9080F6F0980C}" presName="vSp2" presStyleCnt="0"/>
      <dgm:spPr/>
    </dgm:pt>
    <dgm:pt modelId="{B6ABA78D-42CF-7044-ADDF-BEE2B72BA935}" type="pres">
      <dgm:prSet presAssocID="{6A1FC7ED-85EE-0844-A44E-9080F6F0980C}" presName="sibTrans" presStyleCnt="0"/>
      <dgm:spPr/>
    </dgm:pt>
    <dgm:pt modelId="{0EAC0077-EA0F-DA44-9DCC-99B805138951}" type="pres">
      <dgm:prSet presAssocID="{DB82AAAA-927C-0640-930D-095DDD4D8AE6}" presName="compositeNode" presStyleCnt="0">
        <dgm:presLayoutVars>
          <dgm:bulletEnabled val="1"/>
        </dgm:presLayoutVars>
      </dgm:prSet>
      <dgm:spPr/>
    </dgm:pt>
    <dgm:pt modelId="{B40EF0CD-523A-4945-AA7A-56F01834995E}" type="pres">
      <dgm:prSet presAssocID="{DB82AAAA-927C-0640-930D-095DDD4D8AE6}" presName="bgRect" presStyleLbl="node1" presStyleIdx="1" presStyleCnt="3" custLinFactNeighborX="-1174" custLinFactNeighborY="-1406"/>
      <dgm:spPr/>
      <dgm:t>
        <a:bodyPr/>
        <a:lstStyle/>
        <a:p>
          <a:endParaRPr lang="en-US"/>
        </a:p>
      </dgm:t>
    </dgm:pt>
    <dgm:pt modelId="{75E9A6B2-6712-C949-803B-4F8748619A49}" type="pres">
      <dgm:prSet presAssocID="{DB82AAAA-927C-0640-930D-095DDD4D8AE6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2975F-ACE0-DF4B-A6FE-C736F7B5095E}" type="pres">
      <dgm:prSet presAssocID="{DB82AAAA-927C-0640-930D-095DDD4D8AE6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5CC32-9D90-2542-A6A8-FF7408789548}" type="pres">
      <dgm:prSet presAssocID="{DB7B2A03-7A47-2A46-826A-E0D12B91E744}" presName="hSp" presStyleCnt="0"/>
      <dgm:spPr/>
    </dgm:pt>
    <dgm:pt modelId="{5E9D9012-DF53-6347-91A6-13F4D80F99CC}" type="pres">
      <dgm:prSet presAssocID="{DB7B2A03-7A47-2A46-826A-E0D12B91E744}" presName="vProcSp" presStyleCnt="0"/>
      <dgm:spPr/>
    </dgm:pt>
    <dgm:pt modelId="{DC41CA0B-556C-C544-A32E-1215D8B43B33}" type="pres">
      <dgm:prSet presAssocID="{DB7B2A03-7A47-2A46-826A-E0D12B91E744}" presName="vSp1" presStyleCnt="0"/>
      <dgm:spPr/>
    </dgm:pt>
    <dgm:pt modelId="{26FA254F-8EB7-C14A-9C89-DF7D6D29EF99}" type="pres">
      <dgm:prSet presAssocID="{DB7B2A03-7A47-2A46-826A-E0D12B91E744}" presName="simulatedConn" presStyleLbl="solidFgAcc1" presStyleIdx="1" presStyleCnt="2"/>
      <dgm:spPr/>
    </dgm:pt>
    <dgm:pt modelId="{F995C47C-9C21-0D45-BF13-4BDD6BC9FC9B}" type="pres">
      <dgm:prSet presAssocID="{DB7B2A03-7A47-2A46-826A-E0D12B91E744}" presName="vSp2" presStyleCnt="0"/>
      <dgm:spPr/>
    </dgm:pt>
    <dgm:pt modelId="{51BF39DE-0307-9549-A645-BD090F70DDC6}" type="pres">
      <dgm:prSet presAssocID="{DB7B2A03-7A47-2A46-826A-E0D12B91E744}" presName="sibTrans" presStyleCnt="0"/>
      <dgm:spPr/>
    </dgm:pt>
    <dgm:pt modelId="{D4C7D00A-7455-6F46-8457-CEC22911E431}" type="pres">
      <dgm:prSet presAssocID="{B04C5A11-D2F6-7E47-819F-BCEFFAAA3A40}" presName="compositeNode" presStyleCnt="0">
        <dgm:presLayoutVars>
          <dgm:bulletEnabled val="1"/>
        </dgm:presLayoutVars>
      </dgm:prSet>
      <dgm:spPr/>
    </dgm:pt>
    <dgm:pt modelId="{0187EC5A-A33D-7E46-9618-BEC48EBBD587}" type="pres">
      <dgm:prSet presAssocID="{B04C5A11-D2F6-7E47-819F-BCEFFAAA3A40}" presName="bgRect" presStyleLbl="node1" presStyleIdx="2" presStyleCnt="3"/>
      <dgm:spPr/>
      <dgm:t>
        <a:bodyPr/>
        <a:lstStyle/>
        <a:p>
          <a:endParaRPr lang="en-US"/>
        </a:p>
      </dgm:t>
    </dgm:pt>
    <dgm:pt modelId="{33D8E383-2FBB-CD42-B6CF-F564F50D0217}" type="pres">
      <dgm:prSet presAssocID="{B04C5A11-D2F6-7E47-819F-BCEFFAAA3A40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8B8077-3783-9549-85BA-3B7AD3E7348F}" type="pres">
      <dgm:prSet presAssocID="{B04C5A11-D2F6-7E47-819F-BCEFFAAA3A4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53F48F-F97B-41CF-BC21-4A3D1B3522BB}" type="presOf" srcId="{593DF7F1-B08A-6C43-9CBF-D19D042D21EE}" destId="{368B8077-3783-9549-85BA-3B7AD3E7348F}" srcOrd="0" destOrd="0" presId="urn:microsoft.com/office/officeart/2005/8/layout/hProcess7"/>
    <dgm:cxn modelId="{81A48832-51F2-4F68-BC21-1332CD6539DD}" type="presOf" srcId="{DB82AAAA-927C-0640-930D-095DDD4D8AE6}" destId="{75E9A6B2-6712-C949-803B-4F8748619A49}" srcOrd="1" destOrd="0" presId="urn:microsoft.com/office/officeart/2005/8/layout/hProcess7"/>
    <dgm:cxn modelId="{43F75AA2-40D0-4118-8FB8-DB7ADC7F9F84}" type="presOf" srcId="{62CDD078-FA03-B349-ADB2-EF3B367C58C7}" destId="{CC003374-613D-624B-B6AA-0CD94962E8ED}" srcOrd="0" destOrd="0" presId="urn:microsoft.com/office/officeart/2005/8/layout/hProcess7"/>
    <dgm:cxn modelId="{FE627AFF-7D59-470B-B1E9-3AE723A2FC82}" type="presOf" srcId="{E9F38DBB-9C5E-4143-86B4-2C2F0821F301}" destId="{6F9AE491-BBAC-B443-A32A-6FF16C47AB24}" srcOrd="0" destOrd="0" presId="urn:microsoft.com/office/officeart/2005/8/layout/hProcess7"/>
    <dgm:cxn modelId="{AC7B462C-F8FF-477E-8174-61FC14AD70D6}" type="presOf" srcId="{DB82AAAA-927C-0640-930D-095DDD4D8AE6}" destId="{B40EF0CD-523A-4945-AA7A-56F01834995E}" srcOrd="0" destOrd="0" presId="urn:microsoft.com/office/officeart/2005/8/layout/hProcess7"/>
    <dgm:cxn modelId="{2DE9FE20-B229-43F7-9737-267E688D7660}" type="presOf" srcId="{CFE145DC-3856-1E42-8114-49BFCBE085D3}" destId="{B172F6CF-92B0-FE42-AD98-208FCE41F5ED}" srcOrd="0" destOrd="0" presId="urn:microsoft.com/office/officeart/2005/8/layout/hProcess7"/>
    <dgm:cxn modelId="{8D4F3B7E-D692-44FF-B825-91B7B64EBA73}" type="presOf" srcId="{B04C5A11-D2F6-7E47-819F-BCEFFAAA3A40}" destId="{0187EC5A-A33D-7E46-9618-BEC48EBBD587}" srcOrd="0" destOrd="0" presId="urn:microsoft.com/office/officeart/2005/8/layout/hProcess7"/>
    <dgm:cxn modelId="{38D3BF2E-0E88-4C4F-A497-9BFF85445A30}" type="presOf" srcId="{CFE145DC-3856-1E42-8114-49BFCBE085D3}" destId="{B5D5123D-5CF8-284E-BB60-0DCDCC787571}" srcOrd="1" destOrd="0" presId="urn:microsoft.com/office/officeart/2005/8/layout/hProcess7"/>
    <dgm:cxn modelId="{AE580DE3-5B4C-1E45-9C98-E8F542341830}" srcId="{E9F38DBB-9C5E-4143-86B4-2C2F0821F301}" destId="{DB82AAAA-927C-0640-930D-095DDD4D8AE6}" srcOrd="1" destOrd="0" parTransId="{77F7E58F-025D-8043-9940-7D91DBB59DD9}" sibTransId="{DB7B2A03-7A47-2A46-826A-E0D12B91E744}"/>
    <dgm:cxn modelId="{4FF396C8-F880-4E74-B6F1-0C287483A4ED}" type="presOf" srcId="{B04C5A11-D2F6-7E47-819F-BCEFFAAA3A40}" destId="{33D8E383-2FBB-CD42-B6CF-F564F50D0217}" srcOrd="1" destOrd="0" presId="urn:microsoft.com/office/officeart/2005/8/layout/hProcess7"/>
    <dgm:cxn modelId="{AEF7F30C-7A8A-6847-A247-21172B845281}" srcId="{CFE145DC-3856-1E42-8114-49BFCBE085D3}" destId="{62CDD078-FA03-B349-ADB2-EF3B367C58C7}" srcOrd="0" destOrd="0" parTransId="{6995FD08-7A72-7A4F-8D7A-BC19AFB346BF}" sibTransId="{7B7777A9-9E88-3F44-9291-9732EBD69148}"/>
    <dgm:cxn modelId="{1B30F922-2FDE-45A1-AEB4-9D8C44523D82}" type="presOf" srcId="{5D87210D-F16E-5646-8AAB-A3B9DB1F46AB}" destId="{9DA2975F-ACE0-DF4B-A6FE-C736F7B5095E}" srcOrd="0" destOrd="0" presId="urn:microsoft.com/office/officeart/2005/8/layout/hProcess7"/>
    <dgm:cxn modelId="{1404BC77-C3CD-EC42-A29C-F63AFD12C945}" srcId="{E9F38DBB-9C5E-4143-86B4-2C2F0821F301}" destId="{B04C5A11-D2F6-7E47-819F-BCEFFAAA3A40}" srcOrd="2" destOrd="0" parTransId="{3B3F2012-DE83-A24B-AB48-98939DEE0320}" sibTransId="{49260643-85F0-8F41-AD49-54B59144149C}"/>
    <dgm:cxn modelId="{7A3CB791-705D-A243-A792-C44963C13026}" srcId="{E9F38DBB-9C5E-4143-86B4-2C2F0821F301}" destId="{CFE145DC-3856-1E42-8114-49BFCBE085D3}" srcOrd="0" destOrd="0" parTransId="{6076F23A-5E49-774E-909F-4A1B6A7389B2}" sibTransId="{6A1FC7ED-85EE-0844-A44E-9080F6F0980C}"/>
    <dgm:cxn modelId="{B31B76AE-F831-F642-B1B1-752C59C3756C}" srcId="{B04C5A11-D2F6-7E47-819F-BCEFFAAA3A40}" destId="{593DF7F1-B08A-6C43-9CBF-D19D042D21EE}" srcOrd="0" destOrd="0" parTransId="{D5B3A829-94C6-D342-B2AE-EF4CC846DF2C}" sibTransId="{7F680275-7E05-5640-910C-B2D376A38B4B}"/>
    <dgm:cxn modelId="{7C0E1CA6-0D8C-AD42-92DA-5C6A68693B15}" srcId="{DB82AAAA-927C-0640-930D-095DDD4D8AE6}" destId="{5D87210D-F16E-5646-8AAB-A3B9DB1F46AB}" srcOrd="0" destOrd="0" parTransId="{6A11384F-B6CD-4647-BF8E-4C943531DF22}" sibTransId="{ABD9EEC7-AE41-064F-8F69-5471F3495930}"/>
    <dgm:cxn modelId="{97B4727F-4545-4DDC-8C4C-5C0D155CCDE6}" type="presParOf" srcId="{6F9AE491-BBAC-B443-A32A-6FF16C47AB24}" destId="{C35DB3B6-D723-FF4B-9E18-3A7A5247B75D}" srcOrd="0" destOrd="0" presId="urn:microsoft.com/office/officeart/2005/8/layout/hProcess7"/>
    <dgm:cxn modelId="{3D141FED-36F9-41A1-8816-0301040E8A69}" type="presParOf" srcId="{C35DB3B6-D723-FF4B-9E18-3A7A5247B75D}" destId="{B172F6CF-92B0-FE42-AD98-208FCE41F5ED}" srcOrd="0" destOrd="0" presId="urn:microsoft.com/office/officeart/2005/8/layout/hProcess7"/>
    <dgm:cxn modelId="{7D05413E-63B7-465F-B6EF-387E1E4B0B6C}" type="presParOf" srcId="{C35DB3B6-D723-FF4B-9E18-3A7A5247B75D}" destId="{B5D5123D-5CF8-284E-BB60-0DCDCC787571}" srcOrd="1" destOrd="0" presId="urn:microsoft.com/office/officeart/2005/8/layout/hProcess7"/>
    <dgm:cxn modelId="{0770BCA0-B29A-4923-AACA-A66FC15D9F2E}" type="presParOf" srcId="{C35DB3B6-D723-FF4B-9E18-3A7A5247B75D}" destId="{CC003374-613D-624B-B6AA-0CD94962E8ED}" srcOrd="2" destOrd="0" presId="urn:microsoft.com/office/officeart/2005/8/layout/hProcess7"/>
    <dgm:cxn modelId="{26B0CA8F-E80F-4B36-8F39-82AF7D458461}" type="presParOf" srcId="{6F9AE491-BBAC-B443-A32A-6FF16C47AB24}" destId="{A1B0A4FA-8BB5-7240-93D0-255FF2414E83}" srcOrd="1" destOrd="0" presId="urn:microsoft.com/office/officeart/2005/8/layout/hProcess7"/>
    <dgm:cxn modelId="{15D9B2B5-4A74-4FC5-A427-3B4C7774069C}" type="presParOf" srcId="{6F9AE491-BBAC-B443-A32A-6FF16C47AB24}" destId="{39D416D3-E38B-B04D-8537-9993E5DF3B0D}" srcOrd="2" destOrd="0" presId="urn:microsoft.com/office/officeart/2005/8/layout/hProcess7"/>
    <dgm:cxn modelId="{2015E874-05F6-44EC-8363-CB3074E10933}" type="presParOf" srcId="{39D416D3-E38B-B04D-8537-9993E5DF3B0D}" destId="{8D149831-FB6D-9D4D-ACDB-846F60EA49E6}" srcOrd="0" destOrd="0" presId="urn:microsoft.com/office/officeart/2005/8/layout/hProcess7"/>
    <dgm:cxn modelId="{BEC5B6A1-4AA5-4367-BA74-582EBCB5327D}" type="presParOf" srcId="{39D416D3-E38B-B04D-8537-9993E5DF3B0D}" destId="{554AA7A8-4F6D-A046-825B-76A81746C747}" srcOrd="1" destOrd="0" presId="urn:microsoft.com/office/officeart/2005/8/layout/hProcess7"/>
    <dgm:cxn modelId="{CC8D783C-C511-4CAA-B3C3-D40A192B0C34}" type="presParOf" srcId="{39D416D3-E38B-B04D-8537-9993E5DF3B0D}" destId="{8D255EE7-F3E0-154E-AE41-808A7FE524F9}" srcOrd="2" destOrd="0" presId="urn:microsoft.com/office/officeart/2005/8/layout/hProcess7"/>
    <dgm:cxn modelId="{E132CF8D-888A-41C5-ABB4-E252812A14F6}" type="presParOf" srcId="{6F9AE491-BBAC-B443-A32A-6FF16C47AB24}" destId="{B6ABA78D-42CF-7044-ADDF-BEE2B72BA935}" srcOrd="3" destOrd="0" presId="urn:microsoft.com/office/officeart/2005/8/layout/hProcess7"/>
    <dgm:cxn modelId="{53EF7B49-224A-4BB7-A144-98E28FC627CC}" type="presParOf" srcId="{6F9AE491-BBAC-B443-A32A-6FF16C47AB24}" destId="{0EAC0077-EA0F-DA44-9DCC-99B805138951}" srcOrd="4" destOrd="0" presId="urn:microsoft.com/office/officeart/2005/8/layout/hProcess7"/>
    <dgm:cxn modelId="{12FA95F2-4797-483F-96B7-2E297F6E834D}" type="presParOf" srcId="{0EAC0077-EA0F-DA44-9DCC-99B805138951}" destId="{B40EF0CD-523A-4945-AA7A-56F01834995E}" srcOrd="0" destOrd="0" presId="urn:microsoft.com/office/officeart/2005/8/layout/hProcess7"/>
    <dgm:cxn modelId="{AA357BC6-5B5F-40DB-A120-FCEF64CF44D6}" type="presParOf" srcId="{0EAC0077-EA0F-DA44-9DCC-99B805138951}" destId="{75E9A6B2-6712-C949-803B-4F8748619A49}" srcOrd="1" destOrd="0" presId="urn:microsoft.com/office/officeart/2005/8/layout/hProcess7"/>
    <dgm:cxn modelId="{FF9470F7-404B-4091-BBDE-4DA00EADE6EB}" type="presParOf" srcId="{0EAC0077-EA0F-DA44-9DCC-99B805138951}" destId="{9DA2975F-ACE0-DF4B-A6FE-C736F7B5095E}" srcOrd="2" destOrd="0" presId="urn:microsoft.com/office/officeart/2005/8/layout/hProcess7"/>
    <dgm:cxn modelId="{9A4CEC62-4744-4AA8-A40C-6B5484151CB6}" type="presParOf" srcId="{6F9AE491-BBAC-B443-A32A-6FF16C47AB24}" destId="{D125CC32-9D90-2542-A6A8-FF7408789548}" srcOrd="5" destOrd="0" presId="urn:microsoft.com/office/officeart/2005/8/layout/hProcess7"/>
    <dgm:cxn modelId="{3A9AF32E-0977-41F3-8E8A-AA28E446AA1D}" type="presParOf" srcId="{6F9AE491-BBAC-B443-A32A-6FF16C47AB24}" destId="{5E9D9012-DF53-6347-91A6-13F4D80F99CC}" srcOrd="6" destOrd="0" presId="urn:microsoft.com/office/officeart/2005/8/layout/hProcess7"/>
    <dgm:cxn modelId="{C97E9885-089C-480D-967C-AFBFFB1B1815}" type="presParOf" srcId="{5E9D9012-DF53-6347-91A6-13F4D80F99CC}" destId="{DC41CA0B-556C-C544-A32E-1215D8B43B33}" srcOrd="0" destOrd="0" presId="urn:microsoft.com/office/officeart/2005/8/layout/hProcess7"/>
    <dgm:cxn modelId="{BCCBA590-E923-4757-A76D-4971A36C16F2}" type="presParOf" srcId="{5E9D9012-DF53-6347-91A6-13F4D80F99CC}" destId="{26FA254F-8EB7-C14A-9C89-DF7D6D29EF99}" srcOrd="1" destOrd="0" presId="urn:microsoft.com/office/officeart/2005/8/layout/hProcess7"/>
    <dgm:cxn modelId="{50BAB694-3BCD-4F33-99C9-EF2BE0725C3F}" type="presParOf" srcId="{5E9D9012-DF53-6347-91A6-13F4D80F99CC}" destId="{F995C47C-9C21-0D45-BF13-4BDD6BC9FC9B}" srcOrd="2" destOrd="0" presId="urn:microsoft.com/office/officeart/2005/8/layout/hProcess7"/>
    <dgm:cxn modelId="{F7E5A0B3-7042-4452-AA99-806A1E35FBD6}" type="presParOf" srcId="{6F9AE491-BBAC-B443-A32A-6FF16C47AB24}" destId="{51BF39DE-0307-9549-A645-BD090F70DDC6}" srcOrd="7" destOrd="0" presId="urn:microsoft.com/office/officeart/2005/8/layout/hProcess7"/>
    <dgm:cxn modelId="{9C280CE9-BD51-4826-AFF0-660D0379E81B}" type="presParOf" srcId="{6F9AE491-BBAC-B443-A32A-6FF16C47AB24}" destId="{D4C7D00A-7455-6F46-8457-CEC22911E431}" srcOrd="8" destOrd="0" presId="urn:microsoft.com/office/officeart/2005/8/layout/hProcess7"/>
    <dgm:cxn modelId="{FC0D9A3E-ABE3-4354-99B4-32A63FCB5E97}" type="presParOf" srcId="{D4C7D00A-7455-6F46-8457-CEC22911E431}" destId="{0187EC5A-A33D-7E46-9618-BEC48EBBD587}" srcOrd="0" destOrd="0" presId="urn:microsoft.com/office/officeart/2005/8/layout/hProcess7"/>
    <dgm:cxn modelId="{71419DB1-C509-44C2-84CF-1FCFEEEA14A2}" type="presParOf" srcId="{D4C7D00A-7455-6F46-8457-CEC22911E431}" destId="{33D8E383-2FBB-CD42-B6CF-F564F50D0217}" srcOrd="1" destOrd="0" presId="urn:microsoft.com/office/officeart/2005/8/layout/hProcess7"/>
    <dgm:cxn modelId="{AAEF21E4-C67F-464B-B09B-552A2C8453B1}" type="presParOf" srcId="{D4C7D00A-7455-6F46-8457-CEC22911E431}" destId="{368B8077-3783-9549-85BA-3B7AD3E7348F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4" tIns="0" rIns="19294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1075" y="0"/>
            <a:ext cx="3013763" cy="46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4" tIns="0" rIns="19294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244"/>
            <a:ext cx="3013763" cy="46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4" tIns="0" rIns="19294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1075" y="8843244"/>
            <a:ext cx="3013763" cy="46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4" tIns="0" rIns="19294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6EBAB411-035C-48E2-81DB-FE508A97EB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03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4" tIns="0" rIns="19294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075" y="0"/>
            <a:ext cx="3013763" cy="46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4" tIns="0" rIns="19294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244"/>
            <a:ext cx="3013763" cy="46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4" tIns="0" rIns="19294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075" y="8843244"/>
            <a:ext cx="3013763" cy="46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4" tIns="0" rIns="19294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172144C7-EA0C-48A8-BBC0-CAC3E61292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422425"/>
            <a:ext cx="5100215" cy="4187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4" tIns="46627" rIns="93254" bIns="466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704850"/>
            <a:ext cx="4637088" cy="3478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36492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F8BFE-869C-42AC-8037-05A73A516D3F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704850"/>
            <a:ext cx="4637088" cy="347821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312" y="4421824"/>
            <a:ext cx="5100215" cy="418909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7078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F8BFE-869C-42AC-8037-05A73A516D3F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704850"/>
            <a:ext cx="4637088" cy="347821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312" y="4421824"/>
            <a:ext cx="5100215" cy="418909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9164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F8BFE-869C-42AC-8037-05A73A516D3F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704850"/>
            <a:ext cx="4637088" cy="347821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312" y="4421824"/>
            <a:ext cx="5100215" cy="418909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0663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8875" y="704850"/>
            <a:ext cx="4637088" cy="3478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2144C7-EA0C-48A8-BBC0-CAC3E61292C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44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8875" y="704850"/>
            <a:ext cx="4637088" cy="3478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this being the goal, the hybrid approach allows us to fully assess achievement of learning objectives </a:t>
            </a:r>
          </a:p>
          <a:p>
            <a:r>
              <a:rPr lang="en-US" dirty="0" smtClean="0"/>
              <a:t>Exposure and assessment in contexts outside of stand alone course. This allows us to assess whether the students are able to demonstrate content mastery outside of the silo classroom.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2144C7-EA0C-48A8-BBC0-CAC3E61292C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1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8875" y="704850"/>
            <a:ext cx="4637088" cy="3478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Pedagogy research tell us that students benefit greatly from effective team teaching</a:t>
            </a:r>
          </a:p>
          <a:p>
            <a:r>
              <a:rPr lang="en-US" dirty="0"/>
              <a:t>	</a:t>
            </a:r>
            <a:r>
              <a:rPr lang="en-US" dirty="0" smtClean="0"/>
              <a:t>Johnson, Johnson and Smith (2000) reported higher 	achievement levels, greater retention rates, and improved 	interpersonal skills for students that were taught in collaborative classrooms.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Multiple studies found that students in team taught classrooms 	developed greater critical-thinking skills, communication and 	social skills and analysis and judgment skills due to the multiple 	perspectives and information relating to a larger conceptual 	context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2144C7-EA0C-48A8-BBC0-CAC3E61292C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398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C710A-8EED-4E6C-865D-F9FEF0C1D941}" type="slidenum">
              <a:rPr lang="en-US" altLang="en-US"/>
              <a:pPr/>
              <a:t>25</a:t>
            </a:fld>
            <a:endParaRPr lang="en-US" altLang="en-US" dirty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0563"/>
            <a:ext cx="4595812" cy="3446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312" y="4367808"/>
            <a:ext cx="5100215" cy="42168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254" tIns="46627" rIns="93254" bIns="46627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430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</p:grpSp>
        </p:grpSp>
      </p:grpSp>
      <p:sp>
        <p:nvSpPr>
          <p:cNvPr id="80390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390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BB49A-996E-46DA-96ED-BA9CBE863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4A7E5-351E-4A7B-8DA2-CC3C2F60B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B8D83-AC95-4B3B-9247-3237FC84B7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E0183-0442-4096-87EB-2A1429817E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FDBC6-AA30-4C1D-AD91-E72C72EC4C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6C66F-DD6B-44E9-BFD0-5DDDB4044A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08774-1C06-44EF-90BB-9620760F76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D746E-BB9B-4171-B341-B502DB3A19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99987-F132-4492-A5A5-D5755A5841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8BF30-0C4C-49E3-8C28-3B147F40D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2184F-927D-4EA2-8AE8-3F8850FF7F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80282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0282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2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2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2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2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2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2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2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3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3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3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80283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3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3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3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3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3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4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4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4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4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4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4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4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4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4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4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5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5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80285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5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5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5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5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5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5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6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6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6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6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6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6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6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6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6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6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0287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7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7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7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7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7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287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80287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80288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80288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80288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</p:grpSp>
        </p:grpSp>
      </p:grpSp>
      <p:sp>
        <p:nvSpPr>
          <p:cNvPr id="8028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0288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288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0288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0288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0C5E8A6-1977-4FC2-A8E9-AA7CAD19A8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thedailyshow.cc.com/videos/xht9cz/these-f--king-guys---goldman-sachs" TargetMode="External"/><Relationship Id="rId2" Type="http://schemas.openxmlformats.org/officeDocument/2006/relationships/hyperlink" Target="http://www.bing.com/videos/search?q=daily+show+libor&amp;FORM=VIRE1#view=detail&amp;mid=B2FE44F0EB9F25CC5770B2FE44F0EB9F25CC577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thedailyshow.cc.com/videos/24ekd8/fear-factor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/2014/02/02/opinion/greene-corporate-surveillance/index.html?iref=allsearch" TargetMode="External"/><Relationship Id="rId2" Type="http://schemas.openxmlformats.org/officeDocument/2006/relationships/hyperlink" Target="http://www.pimall.com/nais/snoopitstick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dan_ariely_on_our_buggy_moral_code" TargetMode="External"/><Relationship Id="rId2" Type="http://schemas.openxmlformats.org/officeDocument/2006/relationships/hyperlink" Target="https://www.youtube.com/watch?v=BcvSNg0HZw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comments" Target="../comments/comment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8229600" cy="1139825"/>
          </a:xfrm>
        </p:spPr>
        <p:txBody>
          <a:bodyPr/>
          <a:lstStyle/>
          <a:p>
            <a:r>
              <a:rPr lang="en-US" sz="3800" b="1" dirty="0"/>
              <a:t>SBAA, July 14, 2014 </a:t>
            </a:r>
            <a:br>
              <a:rPr lang="en-US" sz="3800" b="1" dirty="0"/>
            </a:br>
            <a:r>
              <a:rPr lang="en-US" sz="3800" b="1" dirty="0"/>
              <a:t>We Taught Ethics;</a:t>
            </a:r>
            <a:br>
              <a:rPr lang="en-US" sz="3800" b="1" dirty="0"/>
            </a:br>
            <a:r>
              <a:rPr lang="en-US" sz="3800" b="1" dirty="0"/>
              <a:t>Students Didn’t Learn</a:t>
            </a:r>
            <a:br>
              <a:rPr lang="en-US" sz="3800" b="1" dirty="0"/>
            </a:br>
            <a:r>
              <a:rPr lang="en-US" sz="3800" b="1" dirty="0" smtClean="0"/>
              <a:t/>
            </a:r>
            <a:br>
              <a:rPr lang="en-US" sz="3800" b="1" dirty="0" smtClean="0"/>
            </a:b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Robert T. Sumichrast, Virginia Tech</a:t>
            </a:r>
          </a:p>
          <a:p>
            <a:pPr marL="0" indent="0">
              <a:buNone/>
            </a:pPr>
            <a:r>
              <a:rPr lang="en-US" dirty="0" smtClean="0"/>
              <a:t>Rich Wokutch, Virginia Tech</a:t>
            </a:r>
          </a:p>
          <a:p>
            <a:pPr marL="0" indent="0">
              <a:buNone/>
            </a:pPr>
            <a:r>
              <a:rPr lang="en-US" dirty="0" smtClean="0"/>
              <a:t>Danylle Kunkel, Radford University</a:t>
            </a:r>
            <a:endParaRPr lang="en-US" dirty="0"/>
          </a:p>
        </p:txBody>
      </p:sp>
      <p:pic>
        <p:nvPicPr>
          <p:cNvPr id="4" name="Picture 4" descr="vt_shie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55" descr="vt_logoty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6150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>Team Teaching Method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Improves Student </a:t>
            </a:r>
            <a:r>
              <a:rPr lang="en-US" dirty="0"/>
              <a:t>L</a:t>
            </a:r>
            <a:r>
              <a:rPr lang="en-US" dirty="0" smtClean="0"/>
              <a:t>earning </a:t>
            </a:r>
            <a:r>
              <a:rPr lang="en-US" dirty="0"/>
              <a:t>O</a:t>
            </a:r>
            <a:r>
              <a:rPr lang="en-US" dirty="0" smtClean="0"/>
              <a:t>utcomes</a:t>
            </a:r>
          </a:p>
          <a:p>
            <a:pPr lvl="1"/>
            <a:r>
              <a:rPr lang="en-US" dirty="0" smtClean="0"/>
              <a:t>Areas of Expertise </a:t>
            </a:r>
            <a:endParaRPr lang="en-US" dirty="0"/>
          </a:p>
          <a:p>
            <a:pPr lvl="1"/>
            <a:r>
              <a:rPr lang="en-US" dirty="0" smtClean="0"/>
              <a:t>Different Perspectives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Time and Willingness</a:t>
            </a:r>
          </a:p>
          <a:p>
            <a:pPr lvl="1"/>
            <a:r>
              <a:rPr lang="en-US" dirty="0" smtClean="0"/>
              <a:t>Possible Conflict</a:t>
            </a:r>
          </a:p>
          <a:p>
            <a:pPr lvl="1"/>
            <a:r>
              <a:rPr lang="en-US" dirty="0" smtClean="0"/>
              <a:t>Possible Student Confusion</a:t>
            </a:r>
          </a:p>
          <a:p>
            <a:pPr lvl="1"/>
            <a:endParaRPr lang="en-US" dirty="0"/>
          </a:p>
        </p:txBody>
      </p:sp>
      <p:pic>
        <p:nvPicPr>
          <p:cNvPr id="4" name="Picture 6" descr="vt_shie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008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vt_logo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4008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297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>Advantages of Hybrid Approach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Expertise in ethics and functional business disciplines </a:t>
            </a:r>
          </a:p>
          <a:p>
            <a:r>
              <a:rPr lang="en-US" i="1" dirty="0" smtClean="0"/>
              <a:t>Very</a:t>
            </a:r>
            <a:r>
              <a:rPr lang="en-US" dirty="0" smtClean="0"/>
              <a:t> strong </a:t>
            </a:r>
            <a:r>
              <a:rPr lang="en-US" dirty="0"/>
              <a:t>s</a:t>
            </a:r>
            <a:r>
              <a:rPr lang="en-US" dirty="0" smtClean="0"/>
              <a:t>ignaling effect of importance</a:t>
            </a:r>
          </a:p>
          <a:p>
            <a:r>
              <a:rPr lang="en-US" dirty="0" smtClean="0"/>
              <a:t>Certainty of coverage</a:t>
            </a:r>
          </a:p>
          <a:p>
            <a:r>
              <a:rPr lang="en-US" dirty="0" smtClean="0"/>
              <a:t>Coalition building</a:t>
            </a:r>
          </a:p>
          <a:p>
            <a:r>
              <a:rPr lang="en-US" dirty="0" smtClean="0"/>
              <a:t>Institutionalization effect </a:t>
            </a:r>
          </a:p>
          <a:p>
            <a:endParaRPr lang="en-US" dirty="0"/>
          </a:p>
        </p:txBody>
      </p:sp>
      <p:pic>
        <p:nvPicPr>
          <p:cNvPr id="4" name="Picture 4" descr="vt_shie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55" descr="vt_logoty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930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>Costs of Hybrid Approach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Time, time, and more time</a:t>
            </a:r>
          </a:p>
          <a:p>
            <a:r>
              <a:rPr lang="en-US" dirty="0" smtClean="0"/>
              <a:t>Expense</a:t>
            </a:r>
          </a:p>
          <a:p>
            <a:r>
              <a:rPr lang="en-US" dirty="0" smtClean="0"/>
              <a:t>Faculty coverage and load concerns</a:t>
            </a:r>
            <a:endParaRPr lang="en-US" dirty="0"/>
          </a:p>
          <a:p>
            <a:r>
              <a:rPr lang="en-US" dirty="0" smtClean="0"/>
              <a:t>Potential for faculty resistance</a:t>
            </a:r>
          </a:p>
        </p:txBody>
      </p:sp>
      <p:pic>
        <p:nvPicPr>
          <p:cNvPr id="4" name="Picture 2055" descr="vt_logoty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t_shie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71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>Potential Problems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resistance</a:t>
            </a:r>
          </a:p>
          <a:p>
            <a:r>
              <a:rPr lang="en-US" dirty="0" smtClean="0"/>
              <a:t>Substitute Teacher Mentality</a:t>
            </a:r>
          </a:p>
          <a:p>
            <a:r>
              <a:rPr lang="en-US" dirty="0" smtClean="0"/>
              <a:t>Scheduling</a:t>
            </a:r>
          </a:p>
          <a:p>
            <a:r>
              <a:rPr lang="en-US" dirty="0" smtClean="0"/>
              <a:t>Forgetting Classes</a:t>
            </a:r>
          </a:p>
          <a:p>
            <a:r>
              <a:rPr lang="en-US" dirty="0" smtClean="0"/>
              <a:t>Student Adjustment</a:t>
            </a:r>
          </a:p>
          <a:p>
            <a:r>
              <a:rPr lang="en-US" dirty="0" smtClean="0"/>
              <a:t>Communication and Trust</a:t>
            </a:r>
          </a:p>
          <a:p>
            <a:r>
              <a:rPr lang="en-US" dirty="0" smtClean="0"/>
              <a:t>Student Logistics</a:t>
            </a:r>
          </a:p>
        </p:txBody>
      </p:sp>
      <p:pic>
        <p:nvPicPr>
          <p:cNvPr id="4" name="Picture 4" descr="vt_shie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55" descr="vt_logoty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862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981200"/>
          </a:xfrm>
        </p:spPr>
        <p:txBody>
          <a:bodyPr/>
          <a:lstStyle/>
          <a:p>
            <a:r>
              <a:rPr lang="en-US" sz="4000" b="1" dirty="0" smtClean="0">
                <a:effectLst/>
              </a:rPr>
              <a:t>Integrative Classes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/>
              <a:t>Quantitative Methods</a:t>
            </a:r>
          </a:p>
          <a:p>
            <a:r>
              <a:rPr lang="en-US" dirty="0" smtClean="0"/>
              <a:t>Finance</a:t>
            </a:r>
          </a:p>
          <a:p>
            <a:r>
              <a:rPr lang="en-US" dirty="0" smtClean="0"/>
              <a:t>Accounting </a:t>
            </a:r>
          </a:p>
          <a:p>
            <a:r>
              <a:rPr lang="en-US" dirty="0" smtClean="0"/>
              <a:t>Marketing</a:t>
            </a:r>
          </a:p>
          <a:p>
            <a:r>
              <a:rPr lang="en-US" dirty="0" smtClean="0"/>
              <a:t>Business Information Technology</a:t>
            </a:r>
          </a:p>
          <a:p>
            <a:r>
              <a:rPr lang="en-US" dirty="0" smtClean="0"/>
              <a:t>Organizational Behavior</a:t>
            </a:r>
          </a:p>
          <a:p>
            <a:r>
              <a:rPr lang="en-US" dirty="0" smtClean="0"/>
              <a:t>Job Search Strategies</a:t>
            </a:r>
          </a:p>
          <a:p>
            <a:r>
              <a:rPr lang="en-US" dirty="0" smtClean="0"/>
              <a:t>Human Resource Management</a:t>
            </a:r>
          </a:p>
        </p:txBody>
      </p:sp>
      <p:pic>
        <p:nvPicPr>
          <p:cNvPr id="4" name="Picture 2055" descr="vt_logoty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t_shie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131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>Ethics in Quantitative Methods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Twain:  “There are three kinds of lies: lies, damn lies, and statistics.”</a:t>
            </a:r>
          </a:p>
          <a:p>
            <a:r>
              <a:rPr lang="en-US" dirty="0" smtClean="0"/>
              <a:t>“How to Lie with Statistics”</a:t>
            </a:r>
            <a:endParaRPr lang="en-US" dirty="0"/>
          </a:p>
        </p:txBody>
      </p:sp>
      <p:pic>
        <p:nvPicPr>
          <p:cNvPr id="4" name="Picture 4" descr="vt_shie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55" descr="vt_logoty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226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>Ethics in Finance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LIBOR Rate Fixing Scandal</a:t>
            </a:r>
          </a:p>
          <a:p>
            <a:pPr lvl="1"/>
            <a:r>
              <a:rPr lang="en-US" dirty="0" smtClean="0">
                <a:hlinkClick r:id="rId2"/>
              </a:rPr>
              <a:t>Daily Show's Summary of LIBOR Scandal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Bank Fraud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Goldman Sachs</a:t>
            </a:r>
            <a:endParaRPr lang="en-US" dirty="0"/>
          </a:p>
        </p:txBody>
      </p:sp>
      <p:pic>
        <p:nvPicPr>
          <p:cNvPr id="4" name="Picture 2055" descr="vt_logo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t_shiel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4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16763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+mn-lt"/>
              </a:rPr>
              <a:t>Finance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: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Causes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of the Great Recession of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2008-?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Alan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S. Blinder, “After the Music Stopped”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057400"/>
            <a:ext cx="8077200" cy="388620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70000"/>
              </a:lnSpc>
            </a:pP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Villain 1</a:t>
            </a:r>
            <a: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 “Double Bubble Toil and Trouble”</a:t>
            </a:r>
          </a:p>
          <a:p>
            <a:pPr lvl="0" algn="l">
              <a:lnSpc>
                <a:spcPct val="170000"/>
              </a:lnSpc>
            </a:pP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Villain 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Excessive Leverage Used to Bet on the Bubbles</a:t>
            </a:r>
          </a:p>
          <a:p>
            <a:pPr lvl="0" algn="l">
              <a:lnSpc>
                <a:spcPct val="170000"/>
              </a:lnSpc>
            </a:pP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Villain 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Regulators </a:t>
            </a:r>
            <a:r>
              <a:rPr 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“Asleep </a:t>
            </a:r>
            <a: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 the Wheel” or “Drinking the Kool-Aid</a:t>
            </a:r>
            <a:r>
              <a:rPr 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”?</a:t>
            </a:r>
          </a:p>
          <a:p>
            <a:pPr algn="l">
              <a:lnSpc>
                <a:spcPct val="170000"/>
              </a:lnSpc>
            </a:pP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Villain 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4: </a:t>
            </a:r>
            <a: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Unscrupulous Subprime Mortgage </a:t>
            </a:r>
            <a:r>
              <a:rPr 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Lending</a:t>
            </a:r>
          </a:p>
          <a:p>
            <a:pPr algn="l">
              <a:lnSpc>
                <a:spcPct val="170000"/>
              </a:lnSpc>
            </a:pP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Villain 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5: </a:t>
            </a:r>
            <a: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“Complexity Run Amok</a:t>
            </a:r>
            <a:r>
              <a:rPr 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l">
              <a:lnSpc>
                <a:spcPct val="170000"/>
              </a:lnSpc>
            </a:pP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Villain 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6: </a:t>
            </a:r>
            <a: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Incompetence and Conflicts of Interest at Ratings </a:t>
            </a:r>
            <a:r>
              <a:rPr 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Agencies</a:t>
            </a:r>
          </a:p>
          <a:p>
            <a:pPr algn="l">
              <a:lnSpc>
                <a:spcPct val="170000"/>
              </a:lnSpc>
            </a:pP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Villain </a:t>
            </a:r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7: </a:t>
            </a:r>
            <a: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“Crazy Compensation Systems”—“Heads I win; tails you lose”</a:t>
            </a:r>
          </a:p>
          <a:p>
            <a:pPr>
              <a:lnSpc>
                <a:spcPct val="17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4" descr="vt_shie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055" descr="vt_logoty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587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>Ethics in Accounting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Arthur Andersen and Enron</a:t>
            </a:r>
          </a:p>
          <a:p>
            <a:pPr marL="0" indent="0">
              <a:buNone/>
            </a:pPr>
            <a:r>
              <a:rPr lang="en-US" dirty="0" smtClean="0"/>
              <a:t>Accounting Ethics Mini Cases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Case of the Plant Relocation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 Inside Job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055" descr="vt_logoty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t_shie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09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>Ethics in Marketing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Apple and Foxconn</a:t>
            </a:r>
          </a:p>
          <a:p>
            <a:r>
              <a:rPr lang="en-US" dirty="0" smtClean="0">
                <a:hlinkClick r:id="rId2"/>
              </a:rPr>
              <a:t>John Stewart and the Fear Factory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HBR Case: “Taking the Cake” by Ben 	Gerson—Southland Baking and Health 	Concerns</a:t>
            </a:r>
            <a:endParaRPr lang="en-US" dirty="0"/>
          </a:p>
        </p:txBody>
      </p:sp>
      <p:pic>
        <p:nvPicPr>
          <p:cNvPr id="4" name="Picture 4" descr="vt_shie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55" descr="vt_logo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146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2013 AACSB Standards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1A. The school must encourage and support ethical behavior by students, faculty, administrators and professional staff [Ethical Behavior]</a:t>
            </a:r>
            <a:endParaRPr lang="en-US" dirty="0"/>
          </a:p>
        </p:txBody>
      </p:sp>
      <p:pic>
        <p:nvPicPr>
          <p:cNvPr id="4" name="Picture 2055" descr="vt_logoty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t_shie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636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Ethics in Business Information Technology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Snoop Stick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Hitachi Business Microscope</a:t>
            </a:r>
            <a:endParaRPr lang="en-US" dirty="0"/>
          </a:p>
        </p:txBody>
      </p:sp>
      <p:pic>
        <p:nvPicPr>
          <p:cNvPr id="4" name="Picture 2055" descr="vt_logo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t_shiel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885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Ethical Issues in the Job Search Process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Cases: </a:t>
            </a:r>
          </a:p>
          <a:p>
            <a:pPr marL="0" indent="0">
              <a:buNone/>
            </a:pPr>
            <a:r>
              <a:rPr lang="en-US" sz="3000" dirty="0" smtClean="0"/>
              <a:t>     *Continuing interviewing after accepting a job</a:t>
            </a:r>
          </a:p>
          <a:p>
            <a:pPr marL="0" indent="0">
              <a:buNone/>
            </a:pPr>
            <a:r>
              <a:rPr lang="en-US" sz="3000" dirty="0" smtClean="0"/>
              <a:t>     *Resume falsification</a:t>
            </a:r>
            <a:endParaRPr lang="en-US" sz="3000" dirty="0"/>
          </a:p>
        </p:txBody>
      </p:sp>
      <p:pic>
        <p:nvPicPr>
          <p:cNvPr id="4" name="Picture 2055" descr="vt_logoty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t_shie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192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>Ethical Issues in OB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 Stanley Milgram's Experiment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Daniel Ariely and Cheating--Ted Talk</a:t>
            </a:r>
            <a:endParaRPr lang="en-US" dirty="0"/>
          </a:p>
        </p:txBody>
      </p:sp>
      <p:pic>
        <p:nvPicPr>
          <p:cNvPr id="4" name="Picture 4" descr="vt_shiel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55" descr="vt_logotyp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075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>Ethics in HR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34400" cy="4708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Knowingly hiring someone who is likely to be let go in less than a year (and not tell them)</a:t>
            </a:r>
          </a:p>
          <a:p>
            <a:pPr marL="0" indent="0">
              <a:buNone/>
            </a:pP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Using diversity as a tiebreaker among finalists for a job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Making a less attractive job offer to someone you know doesn't have alternatives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Interacting with employees differently based on performance (beyond typical "rewards")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Viewing applicants' Facebook and Twitter pages: if open or if using an employee who's friends with the applicant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Shutting down a plant located in a small town where that plant is the only major employer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055" descr="vt_logoty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477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t_shie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647065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471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>Other Integration Techniques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TESI PhD Seminar</a:t>
            </a:r>
          </a:p>
          <a:p>
            <a:pPr marL="0" indent="0">
              <a:buNone/>
            </a:pPr>
            <a:r>
              <a:rPr lang="en-US" dirty="0" smtClean="0"/>
              <a:t>Graduate School Requirement</a:t>
            </a:r>
          </a:p>
          <a:p>
            <a:pPr marL="0" indent="0">
              <a:buNone/>
            </a:pPr>
            <a:r>
              <a:rPr lang="en-US" dirty="0" smtClean="0"/>
              <a:t>Guest Speakers</a:t>
            </a:r>
          </a:p>
          <a:p>
            <a:pPr marL="0" indent="0">
              <a:buNone/>
            </a:pPr>
            <a:r>
              <a:rPr lang="en-US" dirty="0" smtClean="0"/>
              <a:t>Ethics Week</a:t>
            </a:r>
          </a:p>
          <a:p>
            <a:pPr marL="0" indent="0">
              <a:buNone/>
            </a:pPr>
            <a:r>
              <a:rPr lang="en-US" dirty="0" smtClean="0"/>
              <a:t>Faculty Training</a:t>
            </a:r>
          </a:p>
          <a:p>
            <a:pPr marL="0" indent="0">
              <a:buNone/>
            </a:pPr>
            <a:r>
              <a:rPr lang="en-US" dirty="0" smtClean="0"/>
              <a:t>Honor System</a:t>
            </a:r>
          </a:p>
          <a:p>
            <a:pPr marL="571500" indent="-571500">
              <a:buNone/>
            </a:pPr>
            <a:r>
              <a:rPr lang="en-US" dirty="0" smtClean="0"/>
              <a:t>UN Principles of Responsible Management Education (PRME)</a:t>
            </a:r>
            <a:endParaRPr lang="en-US" dirty="0"/>
          </a:p>
        </p:txBody>
      </p:sp>
      <p:pic>
        <p:nvPicPr>
          <p:cNvPr id="4" name="Picture 4" descr="vt_shie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31825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55" descr="vt_logoty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21425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038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671638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altLang="en-US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110038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ctr"/>
            <a:endParaRPr lang="en-US" altLang="en-US" dirty="0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535113" y="685800"/>
            <a:ext cx="6096000" cy="6172200"/>
          </a:xfrm>
          <a:prstGeom prst="triangle">
            <a:avLst>
              <a:gd name="adj" fmla="val 49977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219200" y="0"/>
            <a:ext cx="6400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altLang="en-US" sz="3000" dirty="0">
                <a:solidFill>
                  <a:schemeClr val="tx2"/>
                </a:solidFill>
              </a:rPr>
              <a:t>Stages of Ethical Development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395413" y="622300"/>
            <a:ext cx="6070600" cy="6146800"/>
          </a:xfrm>
          <a:prstGeom prst="triangle">
            <a:avLst>
              <a:gd name="adj" fmla="val 49977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2144713" y="685800"/>
            <a:ext cx="4876800" cy="4953000"/>
          </a:xfrm>
          <a:prstGeom prst="triangle">
            <a:avLst>
              <a:gd name="adj" fmla="val 49977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2005013" y="622300"/>
            <a:ext cx="4851400" cy="4927600"/>
          </a:xfrm>
          <a:prstGeom prst="triangle">
            <a:avLst>
              <a:gd name="adj" fmla="val 49977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2830513" y="685800"/>
            <a:ext cx="3505200" cy="3581400"/>
          </a:xfrm>
          <a:prstGeom prst="triangle">
            <a:avLst>
              <a:gd name="adj" fmla="val 49977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2678113" y="622300"/>
            <a:ext cx="3492500" cy="3568700"/>
          </a:xfrm>
          <a:prstGeom prst="triangle">
            <a:avLst>
              <a:gd name="adj" fmla="val 49977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89804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3440113" y="685800"/>
            <a:ext cx="2286000" cy="2286000"/>
          </a:xfrm>
          <a:prstGeom prst="triangle">
            <a:avLst>
              <a:gd name="adj" fmla="val 49977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3300413" y="622300"/>
            <a:ext cx="2260600" cy="2260600"/>
          </a:xfrm>
          <a:prstGeom prst="triangle">
            <a:avLst>
              <a:gd name="adj" fmla="val 49977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89804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395111" y="1828800"/>
            <a:ext cx="2083904" cy="101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sz="3000" dirty="0">
                <a:solidFill>
                  <a:srgbClr val="000000"/>
                </a:solidFill>
              </a:rPr>
              <a:t>Ethical</a:t>
            </a:r>
          </a:p>
          <a:p>
            <a:pPr algn="ctr" eaLnBrk="0" hangingPunct="0"/>
            <a:r>
              <a:rPr lang="en-US" altLang="en-US" sz="3000" dirty="0">
                <a:solidFill>
                  <a:srgbClr val="000000"/>
                </a:solidFill>
              </a:rPr>
              <a:t>Leadership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3230608" y="3398838"/>
            <a:ext cx="2492285" cy="55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sz="3000" dirty="0">
                <a:solidFill>
                  <a:srgbClr val="000000"/>
                </a:solidFill>
              </a:rPr>
              <a:t>Ethical Action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2890838" y="4694238"/>
            <a:ext cx="3279744" cy="55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000" dirty="0">
                <a:solidFill>
                  <a:srgbClr val="000000"/>
                </a:solidFill>
              </a:rPr>
              <a:t>Ethical Reasoning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2814638" y="5989638"/>
            <a:ext cx="3317318" cy="55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000" dirty="0">
                <a:solidFill>
                  <a:srgbClr val="000000"/>
                </a:solidFill>
              </a:rPr>
              <a:t>Ethical Awareness</a:t>
            </a:r>
          </a:p>
        </p:txBody>
      </p:sp>
      <p:pic>
        <p:nvPicPr>
          <p:cNvPr id="18" name="Picture 2055" descr="vt_logoty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910" y="6477001"/>
            <a:ext cx="1305415" cy="2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vt_shiel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73" y="6473824"/>
            <a:ext cx="256838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6399517" y="6565270"/>
            <a:ext cx="28889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100" dirty="0">
                <a:solidFill>
                  <a:srgbClr val="000000"/>
                </a:solidFill>
              </a:rPr>
              <a:t>Source: Bentley Business Ethics Workshop</a:t>
            </a:r>
          </a:p>
        </p:txBody>
      </p:sp>
    </p:spTree>
    <p:extLst>
      <p:ext uri="{BB962C8B-B14F-4D97-AF65-F5344CB8AC3E}">
        <p14:creationId xmlns:p14="http://schemas.microsoft.com/office/powerpoint/2010/main" val="16439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>Plagiarism Hearing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“They just cut and pasted 20% of their paper.”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didn’t</a:t>
            </a:r>
            <a:r>
              <a:rPr lang="en-US" i="1" dirty="0" smtClean="0"/>
              <a:t> just </a:t>
            </a:r>
            <a:r>
              <a:rPr lang="en-US" dirty="0" smtClean="0"/>
              <a:t>cut and paste…we had to read it first.” </a:t>
            </a:r>
            <a:endParaRPr lang="en-US" dirty="0"/>
          </a:p>
        </p:txBody>
      </p:sp>
      <p:pic>
        <p:nvPicPr>
          <p:cNvPr id="4" name="Picture 4" descr="vt_shie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55" descr="vt_logoty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298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0"/>
            <a:ext cx="81534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/>
              </a:rPr>
              <a:t>Institutionalizing Business Ethics</a:t>
            </a:r>
            <a:r>
              <a:rPr lang="en-US" sz="3600" b="1" dirty="0">
                <a:effectLst/>
              </a:rPr>
              <a:t>: </a:t>
            </a:r>
            <a:r>
              <a:rPr lang="en-US" sz="3600" b="1" dirty="0" smtClean="0">
                <a:effectLst/>
              </a:rPr>
              <a:t/>
            </a:r>
            <a:br>
              <a:rPr lang="en-US" sz="3600" b="1" dirty="0" smtClean="0">
                <a:effectLst/>
              </a:rPr>
            </a:br>
            <a:r>
              <a:rPr lang="en-US" sz="3600" b="1" dirty="0" smtClean="0">
                <a:effectLst/>
              </a:rPr>
              <a:t>A </a:t>
            </a:r>
            <a:r>
              <a:rPr lang="en-US" sz="3600" b="1" dirty="0">
                <a:effectLst/>
              </a:rPr>
              <a:t>Personal </a:t>
            </a:r>
            <a:r>
              <a:rPr lang="en-US" sz="3600" b="1" dirty="0" smtClean="0">
                <a:effectLst/>
              </a:rPr>
              <a:t>Campaign </a:t>
            </a:r>
            <a:endParaRPr lang="en-US" sz="3600" b="1" dirty="0">
              <a:effectLst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943598"/>
            <a:ext cx="7010400" cy="45719"/>
          </a:xfrm>
        </p:spPr>
        <p:txBody>
          <a:bodyPr>
            <a:normAutofit fontScale="25000" lnSpcReduction="20000"/>
          </a:bodyPr>
          <a:lstStyle/>
          <a:p>
            <a:pPr algn="l" eaLnBrk="1" hangingPunct="1">
              <a:defRPr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43000" y="2667000"/>
            <a:ext cx="6553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Background: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VT Historical Strength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Change in AACSB Requirements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Organizational Context</a:t>
            </a:r>
            <a:endParaRPr lang="en-US" sz="2800" dirty="0"/>
          </a:p>
        </p:txBody>
      </p:sp>
      <p:pic>
        <p:nvPicPr>
          <p:cNvPr id="5" name="Picture 2055" descr="vt_logoty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vt_shiel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129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0"/>
            <a:ext cx="8153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/>
              </a:rPr>
              <a:t/>
            </a:r>
            <a:br>
              <a:rPr lang="en-US" sz="3600" b="1" dirty="0" smtClean="0">
                <a:effectLst/>
              </a:rPr>
            </a:br>
            <a:r>
              <a:rPr lang="en-US" sz="3600" b="1" dirty="0">
                <a:effectLst/>
              </a:rPr>
              <a:t/>
            </a:r>
            <a:br>
              <a:rPr lang="en-US" sz="3600" b="1" dirty="0">
                <a:effectLst/>
              </a:rPr>
            </a:br>
            <a:r>
              <a:rPr lang="en-US" sz="3600" b="1" dirty="0">
                <a:effectLst/>
              </a:rPr>
              <a:t>Institutionalizing </a:t>
            </a:r>
            <a:r>
              <a:rPr lang="en-US" sz="3600" b="1" dirty="0" smtClean="0">
                <a:effectLst/>
              </a:rPr>
              <a:t>Business Ethics </a:t>
            </a:r>
            <a:br>
              <a:rPr lang="en-US" sz="3600" b="1" dirty="0" smtClean="0">
                <a:effectLst/>
              </a:rPr>
            </a:br>
            <a:endParaRPr lang="en-US" sz="3600" b="1" dirty="0">
              <a:effectLst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438400"/>
            <a:ext cx="7086600" cy="28194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dirty="0" smtClean="0"/>
              <a:t>Request for a proposal</a:t>
            </a:r>
          </a:p>
          <a:p>
            <a:pPr algn="l" eaLnBrk="1" hangingPunct="1">
              <a:defRPr/>
            </a:pPr>
            <a:endParaRPr lang="en-US" dirty="0" smtClean="0"/>
          </a:p>
        </p:txBody>
      </p:sp>
      <p:pic>
        <p:nvPicPr>
          <p:cNvPr id="4" name="Picture 7" descr="vt_logoty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4008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vt_shiel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4008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01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b="1" dirty="0" smtClean="0">
                <a:effectLst/>
              </a:rPr>
              <a:t/>
            </a:r>
            <a:br>
              <a:rPr lang="en-US" sz="4200" b="1" dirty="0" smtClean="0">
                <a:effectLst/>
              </a:rPr>
            </a:br>
            <a:r>
              <a:rPr lang="en-US" sz="4200" b="1" dirty="0" smtClean="0">
                <a:effectLst/>
              </a:rPr>
              <a:t/>
            </a:r>
            <a:br>
              <a:rPr lang="en-US" sz="4200" b="1" dirty="0" smtClean="0">
                <a:effectLst/>
              </a:rPr>
            </a:br>
            <a:r>
              <a:rPr lang="en-US" sz="4200" b="1" dirty="0" smtClean="0">
                <a:effectLst/>
              </a:rPr>
              <a:t>MBA Ethics Oath</a:t>
            </a:r>
            <a:endParaRPr lang="en-US" sz="4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801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hlinkClick r:id="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  <a:effectLst/>
                <a:hlinkClick r:id=""/>
              </a:rPr>
              <a:t>MBA Ethics Oath</a:t>
            </a:r>
            <a:endParaRPr lang="en-US" dirty="0">
              <a:solidFill>
                <a:srgbClr val="FFFFFF"/>
              </a:solidFill>
              <a:effectLst/>
            </a:endParaRPr>
          </a:p>
        </p:txBody>
      </p:sp>
      <p:pic>
        <p:nvPicPr>
          <p:cNvPr id="4" name="Picture 4" descr="vt_shie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55" descr="vt_logoty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834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/>
              </a:rPr>
              <a:t>Institutionalizing Business Ethics:</a:t>
            </a:r>
            <a:br>
              <a:rPr lang="en-US" sz="3600" b="1" dirty="0" smtClean="0">
                <a:effectLst/>
              </a:rPr>
            </a:br>
            <a:r>
              <a:rPr lang="en-US" sz="3600" b="1" dirty="0" smtClean="0">
                <a:effectLst/>
              </a:rPr>
              <a:t>A Hybrid Approach</a:t>
            </a:r>
            <a:endParaRPr lang="en-US" sz="3600" b="1" dirty="0">
              <a:effectLst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971800"/>
            <a:ext cx="7086600" cy="2286000"/>
          </a:xfrm>
        </p:spPr>
        <p:txBody>
          <a:bodyPr>
            <a:normAutofit fontScale="92500" lnSpcReduction="20000"/>
          </a:bodyPr>
          <a:lstStyle/>
          <a:p>
            <a:pPr algn="l" eaLnBrk="1" hangingPunct="1">
              <a:defRPr/>
            </a:pPr>
            <a:r>
              <a:rPr lang="en-US" dirty="0" smtClean="0"/>
              <a:t>Business Ethics Pedagogical Debate:</a:t>
            </a:r>
          </a:p>
          <a:p>
            <a:pPr algn="l" eaLnBrk="1" hangingPunct="1">
              <a:defRPr/>
            </a:pPr>
            <a:r>
              <a:rPr lang="en-US" dirty="0"/>
              <a:t>	</a:t>
            </a:r>
            <a:r>
              <a:rPr lang="en-US" dirty="0" smtClean="0"/>
              <a:t>Stand-alone course </a:t>
            </a:r>
          </a:p>
          <a:p>
            <a:pPr algn="l" eaLnBrk="1" hangingPunct="1">
              <a:defRPr/>
            </a:pPr>
            <a:r>
              <a:rPr lang="en-US" dirty="0"/>
              <a:t>	</a:t>
            </a:r>
            <a:r>
              <a:rPr lang="en-US" dirty="0" smtClean="0"/>
              <a:t>	versus </a:t>
            </a:r>
          </a:p>
          <a:p>
            <a:pPr algn="l" eaLnBrk="1" hangingPunct="1">
              <a:defRPr/>
            </a:pPr>
            <a:r>
              <a:rPr lang="en-US" dirty="0"/>
              <a:t>	</a:t>
            </a:r>
            <a:r>
              <a:rPr lang="en-US" dirty="0" smtClean="0"/>
              <a:t>Integrative Approach</a:t>
            </a:r>
          </a:p>
          <a:p>
            <a:pPr algn="l" eaLnBrk="1" hangingPunct="1">
              <a:defRPr/>
            </a:pPr>
            <a:r>
              <a:rPr lang="en-US" dirty="0" smtClean="0"/>
              <a:t> </a:t>
            </a:r>
          </a:p>
          <a:p>
            <a:pPr algn="l" eaLnBrk="1" hangingPunct="1">
              <a:defRPr/>
            </a:pPr>
            <a:endParaRPr lang="en-US" dirty="0" smtClean="0"/>
          </a:p>
        </p:txBody>
      </p:sp>
      <p:pic>
        <p:nvPicPr>
          <p:cNvPr id="4" name="Picture 4" descr="vt_shie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55" descr="vt_logo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960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064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>A Hybrid Approach: Take 1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Course structure</a:t>
            </a:r>
          </a:p>
          <a:p>
            <a:pPr lvl="1"/>
            <a:r>
              <a:rPr lang="en-US" dirty="0" smtClean="0"/>
              <a:t>2 semesters</a:t>
            </a:r>
          </a:p>
          <a:p>
            <a:pPr lvl="1"/>
            <a:r>
              <a:rPr lang="en-US" dirty="0" smtClean="0"/>
              <a:t>Stand alone class meetings</a:t>
            </a:r>
          </a:p>
          <a:p>
            <a:pPr lvl="2"/>
            <a:r>
              <a:rPr lang="en-US" dirty="0" smtClean="0"/>
              <a:t>Cases, lecture, projects</a:t>
            </a:r>
          </a:p>
          <a:p>
            <a:pPr lvl="1"/>
            <a:r>
              <a:rPr lang="en-US" dirty="0" smtClean="0"/>
              <a:t>Team teaching in other MBA core courses</a:t>
            </a:r>
          </a:p>
          <a:p>
            <a:pPr lvl="2"/>
            <a:endParaRPr lang="en-US" dirty="0" smtClean="0"/>
          </a:p>
        </p:txBody>
      </p:sp>
      <p:pic>
        <p:nvPicPr>
          <p:cNvPr id="4" name="Picture 6" descr="vt_shie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008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vt_logo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4008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0720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Goal of Hybrid Approach to Teaching Ethics</a:t>
            </a:r>
            <a:endParaRPr lang="en-US" b="1" dirty="0">
              <a:effectLst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7" descr="vt_logotyp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6400800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vt_shiel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" y="640080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2859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Stand Alone Course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Pros:</a:t>
            </a:r>
          </a:p>
          <a:p>
            <a:r>
              <a:rPr lang="en-US" dirty="0" smtClean="0"/>
              <a:t>Certainty of coverage</a:t>
            </a:r>
          </a:p>
          <a:p>
            <a:r>
              <a:rPr lang="en-US" dirty="0" smtClean="0"/>
              <a:t>Subject area expertise available</a:t>
            </a:r>
          </a:p>
          <a:p>
            <a:r>
              <a:rPr lang="en-US" dirty="0" smtClean="0"/>
              <a:t>Signaling effect of importance of ethics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Cons</a:t>
            </a:r>
          </a:p>
          <a:p>
            <a:r>
              <a:rPr lang="en-US" dirty="0" smtClean="0"/>
              <a:t>Ethics seen as separate from “real” business decisions</a:t>
            </a:r>
            <a:endParaRPr lang="en-US" dirty="0"/>
          </a:p>
        </p:txBody>
      </p:sp>
      <p:pic>
        <p:nvPicPr>
          <p:cNvPr id="4" name="Picture 2055" descr="vt_logoty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397625"/>
            <a:ext cx="158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t_shie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394450"/>
            <a:ext cx="228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25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12942</TotalTime>
  <Pages>69</Pages>
  <Words>604</Words>
  <Application>Microsoft Office PowerPoint</Application>
  <PresentationFormat>On-screen Show (4:3)</PresentationFormat>
  <Paragraphs>166</Paragraphs>
  <Slides>26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Wingdings</vt:lpstr>
      <vt:lpstr>Ripple</vt:lpstr>
      <vt:lpstr>SBAA, July 14, 2014  We Taught Ethics; Students Didn’t Learn  </vt:lpstr>
      <vt:lpstr>2013 AACSB Standards</vt:lpstr>
      <vt:lpstr>Institutionalizing Business Ethics:  A Personal Campaign </vt:lpstr>
      <vt:lpstr>  Institutionalizing Business Ethics  </vt:lpstr>
      <vt:lpstr>  MBA Ethics Oath</vt:lpstr>
      <vt:lpstr>Institutionalizing Business Ethics: A Hybrid Approach</vt:lpstr>
      <vt:lpstr>A Hybrid Approach: Take 1</vt:lpstr>
      <vt:lpstr>Goal of Hybrid Approach to Teaching Ethics</vt:lpstr>
      <vt:lpstr>Stand Alone Course</vt:lpstr>
      <vt:lpstr>Team Teaching Method</vt:lpstr>
      <vt:lpstr>Advantages of Hybrid Approach</vt:lpstr>
      <vt:lpstr>Costs of Hybrid Approach</vt:lpstr>
      <vt:lpstr>Potential Problems</vt:lpstr>
      <vt:lpstr>Integrative Classes</vt:lpstr>
      <vt:lpstr>Ethics in Quantitative Methods</vt:lpstr>
      <vt:lpstr>Ethics in Finance</vt:lpstr>
      <vt:lpstr>Finance:  Causes of the Great Recession of 2008-? Alan S. Blinder, “After the Music Stopped” </vt:lpstr>
      <vt:lpstr>Ethics in Accounting</vt:lpstr>
      <vt:lpstr>Ethics in Marketing</vt:lpstr>
      <vt:lpstr> Ethics in Business Information Technology</vt:lpstr>
      <vt:lpstr> Ethical Issues in the Job Search Process</vt:lpstr>
      <vt:lpstr>Ethical Issues in OB</vt:lpstr>
      <vt:lpstr>Ethics in HR</vt:lpstr>
      <vt:lpstr>Other Integration Techniques</vt:lpstr>
      <vt:lpstr>PowerPoint Presentation</vt:lpstr>
      <vt:lpstr>Plagiarism Hearing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Dr. Wokutch</dc:creator>
  <cp:lastModifiedBy>Wokutch, Richard</cp:lastModifiedBy>
  <cp:revision>7687186</cp:revision>
  <cp:lastPrinted>2014-07-07T16:41:23Z</cp:lastPrinted>
  <dcterms:created xsi:type="dcterms:W3CDTF">1997-01-30T15:26:44Z</dcterms:created>
  <dcterms:modified xsi:type="dcterms:W3CDTF">2014-07-07T19:22:08Z</dcterms:modified>
</cp:coreProperties>
</file>