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6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8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3" r:id="rId3"/>
    <p:sldMasterId id="2147483690" r:id="rId4"/>
    <p:sldMasterId id="2147483698" r:id="rId5"/>
    <p:sldMasterId id="2147483710" r:id="rId6"/>
    <p:sldMasterId id="2147483722" r:id="rId7"/>
    <p:sldMasterId id="2147483734" r:id="rId8"/>
    <p:sldMasterId id="2147483748" r:id="rId9"/>
  </p:sldMasterIdLst>
  <p:notesMasterIdLst>
    <p:notesMasterId r:id="rId24"/>
  </p:notesMasterIdLst>
  <p:sldIdLst>
    <p:sldId id="256" r:id="rId10"/>
    <p:sldId id="314" r:id="rId11"/>
    <p:sldId id="265" r:id="rId12"/>
    <p:sldId id="317" r:id="rId13"/>
    <p:sldId id="315" r:id="rId14"/>
    <p:sldId id="320" r:id="rId15"/>
    <p:sldId id="307" r:id="rId16"/>
    <p:sldId id="308" r:id="rId17"/>
    <p:sldId id="319" r:id="rId18"/>
    <p:sldId id="258" r:id="rId19"/>
    <p:sldId id="312" r:id="rId20"/>
    <p:sldId id="321" r:id="rId21"/>
    <p:sldId id="313" r:id="rId22"/>
    <p:sldId id="259" r:id="rId23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469" autoAdjust="0"/>
    <p:restoredTop sz="70614" autoAdjust="0"/>
  </p:normalViewPr>
  <p:slideViewPr>
    <p:cSldViewPr>
      <p:cViewPr varScale="1">
        <p:scale>
          <a:sx n="57" d="100"/>
          <a:sy n="57" d="100"/>
        </p:scale>
        <p:origin x="-174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7"/>
    </p:cViewPr>
  </p:sorterViewPr>
  <p:notesViewPr>
    <p:cSldViewPr>
      <p:cViewPr varScale="1">
        <p:scale>
          <a:sx n="61" d="100"/>
          <a:sy n="61" d="100"/>
        </p:scale>
        <p:origin x="-2674" y="-8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9A4A0-29F5-419B-BB3E-67AE95B30CF7}" type="doc">
      <dgm:prSet loTypeId="urn:microsoft.com/office/officeart/2005/8/layout/cycle8" loCatId="cycle" qsTypeId="urn:microsoft.com/office/officeart/2005/8/quickstyle/3d1" qsCatId="3D" csTypeId="urn:microsoft.com/office/officeart/2005/8/colors/accent1_2" csCatId="accent1" phldr="1"/>
      <dgm:spPr/>
    </dgm:pt>
    <dgm:pt modelId="{9A18CF9E-D0F1-4EC8-A6D0-1A36AF61E377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Energizing Employees and Future Talent</a:t>
          </a:r>
          <a:endParaRPr lang="en-US" sz="1800" b="1" dirty="0">
            <a:solidFill>
              <a:schemeClr val="tx2"/>
            </a:solidFill>
          </a:endParaRPr>
        </a:p>
      </dgm:t>
    </dgm:pt>
    <dgm:pt modelId="{35CDA29D-6600-45B2-A57B-CF996D177818}" type="parTrans" cxnId="{1D0C6396-DC7A-48B8-8A76-3739C36E3EEF}">
      <dgm:prSet/>
      <dgm:spPr/>
      <dgm:t>
        <a:bodyPr/>
        <a:lstStyle/>
        <a:p>
          <a:endParaRPr lang="en-US"/>
        </a:p>
      </dgm:t>
    </dgm:pt>
    <dgm:pt modelId="{7DDD7997-1AD2-4F35-94EE-68ABC73752E5}" type="sibTrans" cxnId="{1D0C6396-DC7A-48B8-8A76-3739C36E3EEF}">
      <dgm:prSet/>
      <dgm:spPr/>
      <dgm:t>
        <a:bodyPr/>
        <a:lstStyle/>
        <a:p>
          <a:endParaRPr lang="en-US"/>
        </a:p>
      </dgm:t>
    </dgm:pt>
    <dgm:pt modelId="{3453851B-401B-4072-9EDC-D68A19592CD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Meeting and Exceeding Stakeholder Expectations</a:t>
          </a:r>
          <a:endParaRPr lang="en-US" sz="1800" b="1" dirty="0">
            <a:solidFill>
              <a:schemeClr val="tx2"/>
            </a:solidFill>
          </a:endParaRPr>
        </a:p>
      </dgm:t>
    </dgm:pt>
    <dgm:pt modelId="{6891886C-81FA-4127-8A6B-72422D47B389}" type="parTrans" cxnId="{583D106A-7579-45A9-AFBC-06E9B7ACA692}">
      <dgm:prSet/>
      <dgm:spPr/>
      <dgm:t>
        <a:bodyPr/>
        <a:lstStyle/>
        <a:p>
          <a:endParaRPr lang="en-US"/>
        </a:p>
      </dgm:t>
    </dgm:pt>
    <dgm:pt modelId="{88DC0484-707A-4E85-A10E-37D67257DCD9}" type="sibTrans" cxnId="{583D106A-7579-45A9-AFBC-06E9B7ACA692}">
      <dgm:prSet/>
      <dgm:spPr/>
      <dgm:t>
        <a:bodyPr/>
        <a:lstStyle/>
        <a:p>
          <a:endParaRPr lang="en-US"/>
        </a:p>
      </dgm:t>
    </dgm:pt>
    <dgm:pt modelId="{A31C7C24-2306-42B4-A357-CB76DDD6EB4C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Reducing Costs and Improving Process Efficiencies</a:t>
          </a:r>
          <a:endParaRPr lang="en-US" sz="1800" b="1" dirty="0">
            <a:solidFill>
              <a:schemeClr val="tx2"/>
            </a:solidFill>
          </a:endParaRPr>
        </a:p>
      </dgm:t>
    </dgm:pt>
    <dgm:pt modelId="{172B5CFA-140C-49BD-B7B9-EC1D7FC34B34}" type="parTrans" cxnId="{2152E0BC-9024-4238-88B5-15DEABBDE482}">
      <dgm:prSet/>
      <dgm:spPr/>
      <dgm:t>
        <a:bodyPr/>
        <a:lstStyle/>
        <a:p>
          <a:endParaRPr lang="en-US"/>
        </a:p>
      </dgm:t>
    </dgm:pt>
    <dgm:pt modelId="{567A6252-0AC7-416C-964E-EB2690C3A0B4}" type="sibTrans" cxnId="{2152E0BC-9024-4238-88B5-15DEABBDE482}">
      <dgm:prSet/>
      <dgm:spPr/>
      <dgm:t>
        <a:bodyPr/>
        <a:lstStyle/>
        <a:p>
          <a:endParaRPr lang="en-US"/>
        </a:p>
      </dgm:t>
    </dgm:pt>
    <dgm:pt modelId="{0F74F131-72B2-4ADE-A431-F092FAE3E0BE}">
      <dgm:prSet phldrT="[Text]" custT="1"/>
      <dgm:spPr>
        <a:solidFill>
          <a:schemeClr val="bg1"/>
        </a:solidFill>
      </dgm:spPr>
      <dgm:t>
        <a:bodyPr/>
        <a:lstStyle/>
        <a:p>
          <a:r>
            <a:rPr lang="en-US" sz="1800" b="1" dirty="0" smtClean="0">
              <a:solidFill>
                <a:schemeClr val="tx2"/>
              </a:solidFill>
            </a:rPr>
            <a:t>Risk Analysis and Opportunity Capture</a:t>
          </a:r>
          <a:endParaRPr lang="en-US" sz="1800" b="1" dirty="0">
            <a:solidFill>
              <a:schemeClr val="tx2"/>
            </a:solidFill>
          </a:endParaRPr>
        </a:p>
      </dgm:t>
    </dgm:pt>
    <dgm:pt modelId="{DB2DD364-1C3E-47DB-8B5F-C7236B8C02C8}" type="parTrans" cxnId="{FCF12A61-E7CD-407D-9E83-DFCE02DAD4FA}">
      <dgm:prSet/>
      <dgm:spPr/>
      <dgm:t>
        <a:bodyPr/>
        <a:lstStyle/>
        <a:p>
          <a:endParaRPr lang="en-US"/>
        </a:p>
      </dgm:t>
    </dgm:pt>
    <dgm:pt modelId="{BEBB4243-49FC-4952-B356-98FA7860383B}" type="sibTrans" cxnId="{FCF12A61-E7CD-407D-9E83-DFCE02DAD4FA}">
      <dgm:prSet/>
      <dgm:spPr/>
      <dgm:t>
        <a:bodyPr/>
        <a:lstStyle/>
        <a:p>
          <a:endParaRPr lang="en-US"/>
        </a:p>
      </dgm:t>
    </dgm:pt>
    <dgm:pt modelId="{6EEA92AB-D427-47E2-9708-D9053EA83351}" type="pres">
      <dgm:prSet presAssocID="{62D9A4A0-29F5-419B-BB3E-67AE95B30CF7}" presName="compositeShape" presStyleCnt="0">
        <dgm:presLayoutVars>
          <dgm:chMax val="7"/>
          <dgm:dir/>
          <dgm:resizeHandles val="exact"/>
        </dgm:presLayoutVars>
      </dgm:prSet>
      <dgm:spPr/>
    </dgm:pt>
    <dgm:pt modelId="{E3E34FA7-546E-47CF-AC98-4FFDA89AF809}" type="pres">
      <dgm:prSet presAssocID="{62D9A4A0-29F5-419B-BB3E-67AE95B30CF7}" presName="wedge1" presStyleLbl="node1" presStyleIdx="0" presStyleCnt="4"/>
      <dgm:spPr/>
      <dgm:t>
        <a:bodyPr/>
        <a:lstStyle/>
        <a:p>
          <a:endParaRPr lang="en-US"/>
        </a:p>
      </dgm:t>
    </dgm:pt>
    <dgm:pt modelId="{DA0B5806-D0DD-407F-9B64-618F5DE9D117}" type="pres">
      <dgm:prSet presAssocID="{62D9A4A0-29F5-419B-BB3E-67AE95B30CF7}" presName="dummy1a" presStyleCnt="0"/>
      <dgm:spPr/>
    </dgm:pt>
    <dgm:pt modelId="{CD93A7B5-B86B-4CD1-9945-26E57ECA54FE}" type="pres">
      <dgm:prSet presAssocID="{62D9A4A0-29F5-419B-BB3E-67AE95B30CF7}" presName="dummy1b" presStyleCnt="0"/>
      <dgm:spPr/>
    </dgm:pt>
    <dgm:pt modelId="{EB450362-92B0-4351-A443-F72AE446CB48}" type="pres">
      <dgm:prSet presAssocID="{62D9A4A0-29F5-419B-BB3E-67AE95B30CF7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6CA295-A3F3-4BE1-AF61-893B2B4CDD3F}" type="pres">
      <dgm:prSet presAssocID="{62D9A4A0-29F5-419B-BB3E-67AE95B30CF7}" presName="wedge2" presStyleLbl="node1" presStyleIdx="1" presStyleCnt="4"/>
      <dgm:spPr/>
      <dgm:t>
        <a:bodyPr/>
        <a:lstStyle/>
        <a:p>
          <a:endParaRPr lang="en-US"/>
        </a:p>
      </dgm:t>
    </dgm:pt>
    <dgm:pt modelId="{AF9EC933-CBEF-4A73-9A2A-0B772E74224D}" type="pres">
      <dgm:prSet presAssocID="{62D9A4A0-29F5-419B-BB3E-67AE95B30CF7}" presName="dummy2a" presStyleCnt="0"/>
      <dgm:spPr/>
    </dgm:pt>
    <dgm:pt modelId="{94245F10-5F4E-44F3-B531-08F8617CD2ED}" type="pres">
      <dgm:prSet presAssocID="{62D9A4A0-29F5-419B-BB3E-67AE95B30CF7}" presName="dummy2b" presStyleCnt="0"/>
      <dgm:spPr/>
    </dgm:pt>
    <dgm:pt modelId="{728B1E7A-C8DA-4856-9AC1-BA5C30B753AB}" type="pres">
      <dgm:prSet presAssocID="{62D9A4A0-29F5-419B-BB3E-67AE95B30CF7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B86F6-5A70-460F-834F-FAE5AB6F49A3}" type="pres">
      <dgm:prSet presAssocID="{62D9A4A0-29F5-419B-BB3E-67AE95B30CF7}" presName="wedge3" presStyleLbl="node1" presStyleIdx="2" presStyleCnt="4"/>
      <dgm:spPr/>
      <dgm:t>
        <a:bodyPr/>
        <a:lstStyle/>
        <a:p>
          <a:endParaRPr lang="en-US"/>
        </a:p>
      </dgm:t>
    </dgm:pt>
    <dgm:pt modelId="{F1963B55-C3BF-4698-BC88-4C17FEDA5DCC}" type="pres">
      <dgm:prSet presAssocID="{62D9A4A0-29F5-419B-BB3E-67AE95B30CF7}" presName="dummy3a" presStyleCnt="0"/>
      <dgm:spPr/>
    </dgm:pt>
    <dgm:pt modelId="{1DF86F50-1BD7-45F4-A289-299728714CED}" type="pres">
      <dgm:prSet presAssocID="{62D9A4A0-29F5-419B-BB3E-67AE95B30CF7}" presName="dummy3b" presStyleCnt="0"/>
      <dgm:spPr/>
    </dgm:pt>
    <dgm:pt modelId="{BBA1F08E-3C7A-4D12-B667-D64F602290DC}" type="pres">
      <dgm:prSet presAssocID="{62D9A4A0-29F5-419B-BB3E-67AE95B30CF7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FD0EC-CD71-4F44-BFA7-146C864613A7}" type="pres">
      <dgm:prSet presAssocID="{62D9A4A0-29F5-419B-BB3E-67AE95B30CF7}" presName="wedge4" presStyleLbl="node1" presStyleIdx="3" presStyleCnt="4"/>
      <dgm:spPr/>
      <dgm:t>
        <a:bodyPr/>
        <a:lstStyle/>
        <a:p>
          <a:endParaRPr lang="en-US"/>
        </a:p>
      </dgm:t>
    </dgm:pt>
    <dgm:pt modelId="{465FD5F5-59B6-4F42-9C0D-A84A33870426}" type="pres">
      <dgm:prSet presAssocID="{62D9A4A0-29F5-419B-BB3E-67AE95B30CF7}" presName="dummy4a" presStyleCnt="0"/>
      <dgm:spPr/>
    </dgm:pt>
    <dgm:pt modelId="{055C6CEF-5C07-49DE-9779-A2F3DD819ECD}" type="pres">
      <dgm:prSet presAssocID="{62D9A4A0-29F5-419B-BB3E-67AE95B30CF7}" presName="dummy4b" presStyleCnt="0"/>
      <dgm:spPr/>
    </dgm:pt>
    <dgm:pt modelId="{9658B13A-A545-4C95-9515-1C200890EB3B}" type="pres">
      <dgm:prSet presAssocID="{62D9A4A0-29F5-419B-BB3E-67AE95B30CF7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6BE8B1-03DD-42B2-86B0-AC3667D81792}" type="pres">
      <dgm:prSet presAssocID="{567A6252-0AC7-416C-964E-EB2690C3A0B4}" presName="arrowWedge1" presStyleLbl="fgSibTrans2D1" presStyleIdx="0" presStyleCnt="4"/>
      <dgm:spPr/>
    </dgm:pt>
    <dgm:pt modelId="{90878C36-40FA-4502-992A-993CD8F09ED3}" type="pres">
      <dgm:prSet presAssocID="{7DDD7997-1AD2-4F35-94EE-68ABC73752E5}" presName="arrowWedge2" presStyleLbl="fgSibTrans2D1" presStyleIdx="1" presStyleCnt="4"/>
      <dgm:spPr/>
      <dgm:t>
        <a:bodyPr/>
        <a:lstStyle/>
        <a:p>
          <a:endParaRPr lang="en-US"/>
        </a:p>
      </dgm:t>
    </dgm:pt>
    <dgm:pt modelId="{ED51B42E-9F4C-4C22-AB63-D0FEA61D515A}" type="pres">
      <dgm:prSet presAssocID="{BEBB4243-49FC-4952-B356-98FA7860383B}" presName="arrowWedge3" presStyleLbl="fgSibTrans2D1" presStyleIdx="2" presStyleCnt="4"/>
      <dgm:spPr/>
    </dgm:pt>
    <dgm:pt modelId="{41C70AD3-CF71-46E8-A162-FF09720E7E5B}" type="pres">
      <dgm:prSet presAssocID="{88DC0484-707A-4E85-A10E-37D67257DCD9}" presName="arrowWedge4" presStyleLbl="fgSibTrans2D1" presStyleIdx="3" presStyleCnt="4"/>
      <dgm:spPr/>
    </dgm:pt>
  </dgm:ptLst>
  <dgm:cxnLst>
    <dgm:cxn modelId="{465004CD-3460-4493-930C-0749D0149583}" type="presOf" srcId="{0F74F131-72B2-4ADE-A431-F092FAE3E0BE}" destId="{D28B86F6-5A70-460F-834F-FAE5AB6F49A3}" srcOrd="0" destOrd="0" presId="urn:microsoft.com/office/officeart/2005/8/layout/cycle8"/>
    <dgm:cxn modelId="{583D106A-7579-45A9-AFBC-06E9B7ACA692}" srcId="{62D9A4A0-29F5-419B-BB3E-67AE95B30CF7}" destId="{3453851B-401B-4072-9EDC-D68A19592CDE}" srcOrd="3" destOrd="0" parTransId="{6891886C-81FA-4127-8A6B-72422D47B389}" sibTransId="{88DC0484-707A-4E85-A10E-37D67257DCD9}"/>
    <dgm:cxn modelId="{2404EDC6-4484-44FE-891B-9DF14DAE55BE}" type="presOf" srcId="{9A18CF9E-D0F1-4EC8-A6D0-1A36AF61E377}" destId="{C66CA295-A3F3-4BE1-AF61-893B2B4CDD3F}" srcOrd="0" destOrd="0" presId="urn:microsoft.com/office/officeart/2005/8/layout/cycle8"/>
    <dgm:cxn modelId="{2152E0BC-9024-4238-88B5-15DEABBDE482}" srcId="{62D9A4A0-29F5-419B-BB3E-67AE95B30CF7}" destId="{A31C7C24-2306-42B4-A357-CB76DDD6EB4C}" srcOrd="0" destOrd="0" parTransId="{172B5CFA-140C-49BD-B7B9-EC1D7FC34B34}" sibTransId="{567A6252-0AC7-416C-964E-EB2690C3A0B4}"/>
    <dgm:cxn modelId="{82F65270-8BB6-43D0-86BA-8C55F14728FB}" type="presOf" srcId="{A31C7C24-2306-42B4-A357-CB76DDD6EB4C}" destId="{EB450362-92B0-4351-A443-F72AE446CB48}" srcOrd="1" destOrd="0" presId="urn:microsoft.com/office/officeart/2005/8/layout/cycle8"/>
    <dgm:cxn modelId="{CF2E526F-C638-4930-AB83-54C808929FE8}" type="presOf" srcId="{3453851B-401B-4072-9EDC-D68A19592CDE}" destId="{F9EFD0EC-CD71-4F44-BFA7-146C864613A7}" srcOrd="0" destOrd="0" presId="urn:microsoft.com/office/officeart/2005/8/layout/cycle8"/>
    <dgm:cxn modelId="{BBA36E0D-2DC4-4841-8D78-583EDCF39ADC}" type="presOf" srcId="{0F74F131-72B2-4ADE-A431-F092FAE3E0BE}" destId="{BBA1F08E-3C7A-4D12-B667-D64F602290DC}" srcOrd="1" destOrd="0" presId="urn:microsoft.com/office/officeart/2005/8/layout/cycle8"/>
    <dgm:cxn modelId="{1D0C6396-DC7A-48B8-8A76-3739C36E3EEF}" srcId="{62D9A4A0-29F5-419B-BB3E-67AE95B30CF7}" destId="{9A18CF9E-D0F1-4EC8-A6D0-1A36AF61E377}" srcOrd="1" destOrd="0" parTransId="{35CDA29D-6600-45B2-A57B-CF996D177818}" sibTransId="{7DDD7997-1AD2-4F35-94EE-68ABC73752E5}"/>
    <dgm:cxn modelId="{228193F9-3C01-4652-9220-2684B74B05BC}" type="presOf" srcId="{3453851B-401B-4072-9EDC-D68A19592CDE}" destId="{9658B13A-A545-4C95-9515-1C200890EB3B}" srcOrd="1" destOrd="0" presId="urn:microsoft.com/office/officeart/2005/8/layout/cycle8"/>
    <dgm:cxn modelId="{EF5A7DEF-04BE-4B49-8DA2-825C1DCF9827}" type="presOf" srcId="{A31C7C24-2306-42B4-A357-CB76DDD6EB4C}" destId="{E3E34FA7-546E-47CF-AC98-4FFDA89AF809}" srcOrd="0" destOrd="0" presId="urn:microsoft.com/office/officeart/2005/8/layout/cycle8"/>
    <dgm:cxn modelId="{6194AB81-B0C4-4459-8D34-973E3DFE2681}" type="presOf" srcId="{62D9A4A0-29F5-419B-BB3E-67AE95B30CF7}" destId="{6EEA92AB-D427-47E2-9708-D9053EA83351}" srcOrd="0" destOrd="0" presId="urn:microsoft.com/office/officeart/2005/8/layout/cycle8"/>
    <dgm:cxn modelId="{07C6B5DA-DBF5-4E14-8DB0-3C2C6C51FA63}" type="presOf" srcId="{9A18CF9E-D0F1-4EC8-A6D0-1A36AF61E377}" destId="{728B1E7A-C8DA-4856-9AC1-BA5C30B753AB}" srcOrd="1" destOrd="0" presId="urn:microsoft.com/office/officeart/2005/8/layout/cycle8"/>
    <dgm:cxn modelId="{FCF12A61-E7CD-407D-9E83-DFCE02DAD4FA}" srcId="{62D9A4A0-29F5-419B-BB3E-67AE95B30CF7}" destId="{0F74F131-72B2-4ADE-A431-F092FAE3E0BE}" srcOrd="2" destOrd="0" parTransId="{DB2DD364-1C3E-47DB-8B5F-C7236B8C02C8}" sibTransId="{BEBB4243-49FC-4952-B356-98FA7860383B}"/>
    <dgm:cxn modelId="{982C0DE9-8320-4753-A59E-3A0FE59EC70D}" type="presParOf" srcId="{6EEA92AB-D427-47E2-9708-D9053EA83351}" destId="{E3E34FA7-546E-47CF-AC98-4FFDA89AF809}" srcOrd="0" destOrd="0" presId="urn:microsoft.com/office/officeart/2005/8/layout/cycle8"/>
    <dgm:cxn modelId="{A0AE4EB2-8108-45DA-B119-5016070AC59A}" type="presParOf" srcId="{6EEA92AB-D427-47E2-9708-D9053EA83351}" destId="{DA0B5806-D0DD-407F-9B64-618F5DE9D117}" srcOrd="1" destOrd="0" presId="urn:microsoft.com/office/officeart/2005/8/layout/cycle8"/>
    <dgm:cxn modelId="{8BD9CDB3-A355-4B03-8CB3-E57E4BC4B677}" type="presParOf" srcId="{6EEA92AB-D427-47E2-9708-D9053EA83351}" destId="{CD93A7B5-B86B-4CD1-9945-26E57ECA54FE}" srcOrd="2" destOrd="0" presId="urn:microsoft.com/office/officeart/2005/8/layout/cycle8"/>
    <dgm:cxn modelId="{D0653B60-1485-4590-B910-7AF88102633B}" type="presParOf" srcId="{6EEA92AB-D427-47E2-9708-D9053EA83351}" destId="{EB450362-92B0-4351-A443-F72AE446CB48}" srcOrd="3" destOrd="0" presId="urn:microsoft.com/office/officeart/2005/8/layout/cycle8"/>
    <dgm:cxn modelId="{C19C4D76-9E52-4149-89A9-C2BA772D3D35}" type="presParOf" srcId="{6EEA92AB-D427-47E2-9708-D9053EA83351}" destId="{C66CA295-A3F3-4BE1-AF61-893B2B4CDD3F}" srcOrd="4" destOrd="0" presId="urn:microsoft.com/office/officeart/2005/8/layout/cycle8"/>
    <dgm:cxn modelId="{F3F6FC18-372F-4C83-B461-BF16812F78EB}" type="presParOf" srcId="{6EEA92AB-D427-47E2-9708-D9053EA83351}" destId="{AF9EC933-CBEF-4A73-9A2A-0B772E74224D}" srcOrd="5" destOrd="0" presId="urn:microsoft.com/office/officeart/2005/8/layout/cycle8"/>
    <dgm:cxn modelId="{4981AC5B-41D1-4E21-B2AD-8D2CC23BA3F6}" type="presParOf" srcId="{6EEA92AB-D427-47E2-9708-D9053EA83351}" destId="{94245F10-5F4E-44F3-B531-08F8617CD2ED}" srcOrd="6" destOrd="0" presId="urn:microsoft.com/office/officeart/2005/8/layout/cycle8"/>
    <dgm:cxn modelId="{B11B240D-ADC7-428A-922A-1822D4F32BE7}" type="presParOf" srcId="{6EEA92AB-D427-47E2-9708-D9053EA83351}" destId="{728B1E7A-C8DA-4856-9AC1-BA5C30B753AB}" srcOrd="7" destOrd="0" presId="urn:microsoft.com/office/officeart/2005/8/layout/cycle8"/>
    <dgm:cxn modelId="{83D13A80-CA18-40F0-9737-3DAA3D5F2E9C}" type="presParOf" srcId="{6EEA92AB-D427-47E2-9708-D9053EA83351}" destId="{D28B86F6-5A70-460F-834F-FAE5AB6F49A3}" srcOrd="8" destOrd="0" presId="urn:microsoft.com/office/officeart/2005/8/layout/cycle8"/>
    <dgm:cxn modelId="{A4CAE655-0B1C-44C2-88BA-32C07128BA64}" type="presParOf" srcId="{6EEA92AB-D427-47E2-9708-D9053EA83351}" destId="{F1963B55-C3BF-4698-BC88-4C17FEDA5DCC}" srcOrd="9" destOrd="0" presId="urn:microsoft.com/office/officeart/2005/8/layout/cycle8"/>
    <dgm:cxn modelId="{6337EF70-4227-4CEB-AD08-B6EB0E49C6D7}" type="presParOf" srcId="{6EEA92AB-D427-47E2-9708-D9053EA83351}" destId="{1DF86F50-1BD7-45F4-A289-299728714CED}" srcOrd="10" destOrd="0" presId="urn:microsoft.com/office/officeart/2005/8/layout/cycle8"/>
    <dgm:cxn modelId="{5A768736-1357-4353-A1B0-6419E141496E}" type="presParOf" srcId="{6EEA92AB-D427-47E2-9708-D9053EA83351}" destId="{BBA1F08E-3C7A-4D12-B667-D64F602290DC}" srcOrd="11" destOrd="0" presId="urn:microsoft.com/office/officeart/2005/8/layout/cycle8"/>
    <dgm:cxn modelId="{B82C02DA-682E-4A32-ADFA-2F14E12A8DC3}" type="presParOf" srcId="{6EEA92AB-D427-47E2-9708-D9053EA83351}" destId="{F9EFD0EC-CD71-4F44-BFA7-146C864613A7}" srcOrd="12" destOrd="0" presId="urn:microsoft.com/office/officeart/2005/8/layout/cycle8"/>
    <dgm:cxn modelId="{B94BE190-EC07-4FD1-A41A-1690B621B9A5}" type="presParOf" srcId="{6EEA92AB-D427-47E2-9708-D9053EA83351}" destId="{465FD5F5-59B6-4F42-9C0D-A84A33870426}" srcOrd="13" destOrd="0" presId="urn:microsoft.com/office/officeart/2005/8/layout/cycle8"/>
    <dgm:cxn modelId="{78600007-860E-487D-A06A-1FB18F77B18A}" type="presParOf" srcId="{6EEA92AB-D427-47E2-9708-D9053EA83351}" destId="{055C6CEF-5C07-49DE-9779-A2F3DD819ECD}" srcOrd="14" destOrd="0" presId="urn:microsoft.com/office/officeart/2005/8/layout/cycle8"/>
    <dgm:cxn modelId="{CF58B77A-DC36-46A6-8552-1CE82EEF5BB2}" type="presParOf" srcId="{6EEA92AB-D427-47E2-9708-D9053EA83351}" destId="{9658B13A-A545-4C95-9515-1C200890EB3B}" srcOrd="15" destOrd="0" presId="urn:microsoft.com/office/officeart/2005/8/layout/cycle8"/>
    <dgm:cxn modelId="{6A3E9C60-CB61-4D6C-A50A-13EB2A4C90FF}" type="presParOf" srcId="{6EEA92AB-D427-47E2-9708-D9053EA83351}" destId="{E06BE8B1-03DD-42B2-86B0-AC3667D81792}" srcOrd="16" destOrd="0" presId="urn:microsoft.com/office/officeart/2005/8/layout/cycle8"/>
    <dgm:cxn modelId="{F15968D8-C8D0-48A0-BF43-988E6692A499}" type="presParOf" srcId="{6EEA92AB-D427-47E2-9708-D9053EA83351}" destId="{90878C36-40FA-4502-992A-993CD8F09ED3}" srcOrd="17" destOrd="0" presId="urn:microsoft.com/office/officeart/2005/8/layout/cycle8"/>
    <dgm:cxn modelId="{15E8B76F-5DC3-4D51-AF2F-3911D360711F}" type="presParOf" srcId="{6EEA92AB-D427-47E2-9708-D9053EA83351}" destId="{ED51B42E-9F4C-4C22-AB63-D0FEA61D515A}" srcOrd="18" destOrd="0" presId="urn:microsoft.com/office/officeart/2005/8/layout/cycle8"/>
    <dgm:cxn modelId="{68373E4E-C9D1-4E3A-AFFA-D3B88938E5D4}" type="presParOf" srcId="{6EEA92AB-D427-47E2-9708-D9053EA83351}" destId="{41C70AD3-CF71-46E8-A162-FF09720E7E5B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A1DC72-2E9E-4098-B939-B5D9C0E387A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3E60DD-BB03-4A9E-AB07-38854DE4BA9E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Capital Markets</a:t>
          </a:r>
          <a:endParaRPr lang="en-US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3806F511-F15A-4F38-AF94-FA7086DD95ED}" type="parTrans" cxnId="{7F61461D-385E-4212-8079-3F9EB48E61E0}">
      <dgm:prSet/>
      <dgm:spPr/>
      <dgm:t>
        <a:bodyPr/>
        <a:lstStyle/>
        <a:p>
          <a:endParaRPr lang="en-US"/>
        </a:p>
      </dgm:t>
    </dgm:pt>
    <dgm:pt modelId="{3807C69A-9302-4BAE-89D5-337B8ED556AD}" type="sibTrans" cxnId="{7F61461D-385E-4212-8079-3F9EB48E61E0}">
      <dgm:prSet/>
      <dgm:spPr/>
      <dgm:t>
        <a:bodyPr/>
        <a:lstStyle/>
        <a:p>
          <a:endParaRPr lang="en-US"/>
        </a:p>
      </dgm:t>
    </dgm:pt>
    <dgm:pt modelId="{8D429F0F-FF79-4791-A914-ACBADD499B64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Disclosure Rules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7D35D3B3-0A71-4B31-9DBE-7D7E397D6020}" type="parTrans" cxnId="{89D349C6-1CFD-4DE3-8BA9-54EB5DE6A6C9}">
      <dgm:prSet/>
      <dgm:spPr/>
      <dgm:t>
        <a:bodyPr/>
        <a:lstStyle/>
        <a:p>
          <a:endParaRPr lang="en-US"/>
        </a:p>
      </dgm:t>
    </dgm:pt>
    <dgm:pt modelId="{84A3CEE0-049E-49AC-85B1-33822477F6AF}" type="sibTrans" cxnId="{89D349C6-1CFD-4DE3-8BA9-54EB5DE6A6C9}">
      <dgm:prSet/>
      <dgm:spPr/>
      <dgm:t>
        <a:bodyPr/>
        <a:lstStyle/>
        <a:p>
          <a:endParaRPr lang="en-US"/>
        </a:p>
      </dgm:t>
    </dgm:pt>
    <dgm:pt modelId="{F8449B49-12BC-4EB2-821E-47E03C660383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Natural Capital</a:t>
          </a:r>
          <a:endParaRPr lang="en-US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1C7A070F-5F81-4C7C-AD99-23830017519E}" type="parTrans" cxnId="{D1DF0F84-A4D3-41DD-848C-F15547DAF686}">
      <dgm:prSet/>
      <dgm:spPr/>
      <dgm:t>
        <a:bodyPr/>
        <a:lstStyle/>
        <a:p>
          <a:endParaRPr lang="en-US"/>
        </a:p>
      </dgm:t>
    </dgm:pt>
    <dgm:pt modelId="{C5AD3CED-4A55-42D1-90F9-F606735DA91D}" type="sibTrans" cxnId="{D1DF0F84-A4D3-41DD-848C-F15547DAF686}">
      <dgm:prSet/>
      <dgm:spPr/>
      <dgm:t>
        <a:bodyPr/>
        <a:lstStyle/>
        <a:p>
          <a:endParaRPr lang="en-US"/>
        </a:p>
      </dgm:t>
    </dgm:pt>
    <dgm:pt modelId="{184A56EB-D240-4DB4-9A06-898017F47E3E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Resource Depletion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53C63450-396D-4D3D-9182-52C7DAFE3AA4}" type="parTrans" cxnId="{42B5B5D1-3D0E-4FD4-A76C-0DEFF52DE61B}">
      <dgm:prSet/>
      <dgm:spPr/>
      <dgm:t>
        <a:bodyPr/>
        <a:lstStyle/>
        <a:p>
          <a:endParaRPr lang="en-US"/>
        </a:p>
      </dgm:t>
    </dgm:pt>
    <dgm:pt modelId="{7000C0F2-C678-4912-9915-42D0EF4ED129}" type="sibTrans" cxnId="{42B5B5D1-3D0E-4FD4-A76C-0DEFF52DE61B}">
      <dgm:prSet/>
      <dgm:spPr/>
      <dgm:t>
        <a:bodyPr/>
        <a:lstStyle/>
        <a:p>
          <a:endParaRPr lang="en-US"/>
        </a:p>
      </dgm:t>
    </dgm:pt>
    <dgm:pt modelId="{798D0B3B-CD57-4547-AAAD-E832C5F41CA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Climate Analysis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17319826-E0EB-4777-A02B-469CD988A08B}" type="parTrans" cxnId="{47349D91-F8D0-4059-AD79-C337010899F2}">
      <dgm:prSet/>
      <dgm:spPr/>
      <dgm:t>
        <a:bodyPr/>
        <a:lstStyle/>
        <a:p>
          <a:endParaRPr lang="en-US"/>
        </a:p>
      </dgm:t>
    </dgm:pt>
    <dgm:pt modelId="{7C339AEF-F5D4-45E5-AE9C-6BDA83DB1AA2}" type="sibTrans" cxnId="{47349D91-F8D0-4059-AD79-C337010899F2}">
      <dgm:prSet/>
      <dgm:spPr/>
      <dgm:t>
        <a:bodyPr/>
        <a:lstStyle/>
        <a:p>
          <a:endParaRPr lang="en-US"/>
        </a:p>
      </dgm:t>
    </dgm:pt>
    <dgm:pt modelId="{9C2DC242-D7DE-42B1-9A06-D0313A760DE4}">
      <dgm:prSet phldrT="[Text]"/>
      <dgm:spPr/>
      <dgm:t>
        <a:bodyPr/>
        <a:lstStyle/>
        <a:p>
          <a:r>
            <a:rPr lang="en-US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Human Capital</a:t>
          </a:r>
          <a:endParaRPr lang="en-US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gm:t>
    </dgm:pt>
    <dgm:pt modelId="{B965841D-2CD7-4FCC-A816-B06C4179CCA9}" type="parTrans" cxnId="{7915CC57-9E8F-49D6-8E5A-E61F37FCCC26}">
      <dgm:prSet/>
      <dgm:spPr/>
      <dgm:t>
        <a:bodyPr/>
        <a:lstStyle/>
        <a:p>
          <a:endParaRPr lang="en-US"/>
        </a:p>
      </dgm:t>
    </dgm:pt>
    <dgm:pt modelId="{24BB0932-84A9-41BA-8C19-CBB3563D069E}" type="sibTrans" cxnId="{7915CC57-9E8F-49D6-8E5A-E61F37FCCC26}">
      <dgm:prSet/>
      <dgm:spPr/>
      <dgm:t>
        <a:bodyPr/>
        <a:lstStyle/>
        <a:p>
          <a:endParaRPr lang="en-US"/>
        </a:p>
      </dgm:t>
    </dgm:pt>
    <dgm:pt modelId="{5C2D40AC-2ADC-491D-A514-A1AA3CAA64EC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Employee Loyalty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F26C646-2375-4F88-A7B3-E0DDB53F6CEE}" type="parTrans" cxnId="{AD71EDF0-B58B-4303-8350-5CF77EED72A7}">
      <dgm:prSet/>
      <dgm:spPr/>
      <dgm:t>
        <a:bodyPr/>
        <a:lstStyle/>
        <a:p>
          <a:endParaRPr lang="en-US"/>
        </a:p>
      </dgm:t>
    </dgm:pt>
    <dgm:pt modelId="{406C368D-CCC5-4E14-A38E-242D5B6E1B6A}" type="sibTrans" cxnId="{AD71EDF0-B58B-4303-8350-5CF77EED72A7}">
      <dgm:prSet/>
      <dgm:spPr/>
      <dgm:t>
        <a:bodyPr/>
        <a:lstStyle/>
        <a:p>
          <a:endParaRPr lang="en-US"/>
        </a:p>
      </dgm:t>
    </dgm:pt>
    <dgm:pt modelId="{D7C9EB79-55F1-4EFA-A354-52C00E0B28AE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Lifecycle Costs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69395F7-2262-4A61-94C0-46C09583D7E8}" type="parTrans" cxnId="{AC134145-F1DE-4DAC-95E4-025790743C88}">
      <dgm:prSet/>
      <dgm:spPr/>
      <dgm:t>
        <a:bodyPr/>
        <a:lstStyle/>
        <a:p>
          <a:endParaRPr lang="en-US"/>
        </a:p>
      </dgm:t>
    </dgm:pt>
    <dgm:pt modelId="{BD3AC5CB-7458-4AC0-8271-8D1614F78AAA}" type="sibTrans" cxnId="{AC134145-F1DE-4DAC-95E4-025790743C88}">
      <dgm:prSet/>
      <dgm:spPr/>
      <dgm:t>
        <a:bodyPr/>
        <a:lstStyle/>
        <a:p>
          <a:endParaRPr lang="en-US"/>
        </a:p>
      </dgm:t>
    </dgm:pt>
    <dgm:pt modelId="{4BE9AA84-8A8C-4FCF-9741-78AA3936CBD0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Risk Management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D87BFED3-CF9F-4F65-86AD-C6570B900B30}" type="parTrans" cxnId="{B8A80F11-F55F-4D8F-8F7F-74D77E55E7D4}">
      <dgm:prSet/>
      <dgm:spPr/>
      <dgm:t>
        <a:bodyPr/>
        <a:lstStyle/>
        <a:p>
          <a:endParaRPr lang="en-US"/>
        </a:p>
      </dgm:t>
    </dgm:pt>
    <dgm:pt modelId="{368C26E0-9EAE-4B15-A2E7-18489B98BECA}" type="sibTrans" cxnId="{B8A80F11-F55F-4D8F-8F7F-74D77E55E7D4}">
      <dgm:prSet/>
      <dgm:spPr/>
      <dgm:t>
        <a:bodyPr/>
        <a:lstStyle/>
        <a:p>
          <a:endParaRPr lang="en-US"/>
        </a:p>
      </dgm:t>
    </dgm:pt>
    <dgm:pt modelId="{E244946E-A081-4259-A0C6-B3207CC5C11B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Access to Data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A64859B3-99B6-4F9E-873D-C51A89915979}" type="parTrans" cxnId="{37AFB18D-FA97-4147-A0BF-10F8511C552C}">
      <dgm:prSet/>
      <dgm:spPr/>
      <dgm:t>
        <a:bodyPr/>
        <a:lstStyle/>
        <a:p>
          <a:endParaRPr lang="en-US"/>
        </a:p>
      </dgm:t>
    </dgm:pt>
    <dgm:pt modelId="{78509312-5207-4B52-815C-9B976A5A5006}" type="sibTrans" cxnId="{37AFB18D-FA97-4147-A0BF-10F8511C552C}">
      <dgm:prSet/>
      <dgm:spPr/>
      <dgm:t>
        <a:bodyPr/>
        <a:lstStyle/>
        <a:p>
          <a:endParaRPr lang="en-US"/>
        </a:p>
      </dgm:t>
    </dgm:pt>
    <dgm:pt modelId="{090E914B-060B-478B-8BB6-AB47F519C416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Investment Thesis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2FCECCD-1E0B-4976-A126-BCC40E55F44D}" type="parTrans" cxnId="{EA38C01A-C311-448C-98E4-FF5DA0B0839A}">
      <dgm:prSet/>
      <dgm:spPr/>
      <dgm:t>
        <a:bodyPr/>
        <a:lstStyle/>
        <a:p>
          <a:endParaRPr lang="en-US"/>
        </a:p>
      </dgm:t>
    </dgm:pt>
    <dgm:pt modelId="{9FBCD49B-2528-45B1-B501-EE75250DC163}" type="sibTrans" cxnId="{EA38C01A-C311-448C-98E4-FF5DA0B0839A}">
      <dgm:prSet/>
      <dgm:spPr/>
      <dgm:t>
        <a:bodyPr/>
        <a:lstStyle/>
        <a:p>
          <a:endParaRPr lang="en-US"/>
        </a:p>
      </dgm:t>
    </dgm:pt>
    <dgm:pt modelId="{ED67F860-B13C-4766-A081-BAF954710023}">
      <dgm:prSet phldrT="[Text]" custT="1"/>
      <dgm:spPr/>
      <dgm:t>
        <a:bodyPr/>
        <a:lstStyle/>
        <a:p>
          <a:r>
            <a:rPr lang="en-US" sz="2000" dirty="0" smtClean="0">
              <a:latin typeface="Arial" pitchFamily="34" charset="0"/>
              <a:cs typeface="Arial" pitchFamily="34" charset="0"/>
            </a:rPr>
            <a:t>Extreme Weather</a:t>
          </a:r>
          <a:endParaRPr lang="en-US" sz="2000" dirty="0">
            <a:latin typeface="Arial" pitchFamily="34" charset="0"/>
            <a:cs typeface="Arial" pitchFamily="34" charset="0"/>
          </a:endParaRPr>
        </a:p>
      </dgm:t>
    </dgm:pt>
    <dgm:pt modelId="{CA8A4D0E-BE0D-48B4-857C-60F1A1039A97}" type="parTrans" cxnId="{7C05DDE8-EDA4-46F9-8906-21778D2CD666}">
      <dgm:prSet/>
      <dgm:spPr/>
      <dgm:t>
        <a:bodyPr/>
        <a:lstStyle/>
        <a:p>
          <a:endParaRPr lang="en-US"/>
        </a:p>
      </dgm:t>
    </dgm:pt>
    <dgm:pt modelId="{CED4A995-D377-46B7-81C4-A778C371464B}" type="sibTrans" cxnId="{7C05DDE8-EDA4-46F9-8906-21778D2CD666}">
      <dgm:prSet/>
      <dgm:spPr/>
      <dgm:t>
        <a:bodyPr/>
        <a:lstStyle/>
        <a:p>
          <a:endParaRPr lang="en-US"/>
        </a:p>
      </dgm:t>
    </dgm:pt>
    <dgm:pt modelId="{42AC550B-93BD-481C-A4CD-807FF384DC5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Global Citizenship Duties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3FB7F34-D989-41AD-A140-CC424252B0BB}" type="parTrans" cxnId="{A06F54C7-BEFE-494D-B3CB-ADFED6F7C955}">
      <dgm:prSet/>
      <dgm:spPr/>
      <dgm:t>
        <a:bodyPr/>
        <a:lstStyle/>
        <a:p>
          <a:endParaRPr lang="en-US"/>
        </a:p>
      </dgm:t>
    </dgm:pt>
    <dgm:pt modelId="{CB17A6AA-27C1-474D-A5E4-A2FE8A1DF4E5}" type="sibTrans" cxnId="{A06F54C7-BEFE-494D-B3CB-ADFED6F7C955}">
      <dgm:prSet/>
      <dgm:spPr/>
      <dgm:t>
        <a:bodyPr/>
        <a:lstStyle/>
        <a:p>
          <a:endParaRPr lang="en-US"/>
        </a:p>
      </dgm:t>
    </dgm:pt>
    <dgm:pt modelId="{59944F70-D036-45D0-90F6-36B0C3E7FF91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Business Model Innovation</a:t>
          </a:r>
          <a:endParaRPr lang="en-US" sz="20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05EFAF7-3AED-44C7-BD05-C29EC2687CE9}" type="parTrans" cxnId="{70E4D797-E851-4F45-9051-BBEC1C74072B}">
      <dgm:prSet/>
      <dgm:spPr/>
    </dgm:pt>
    <dgm:pt modelId="{B0D657AC-5A1F-48C0-99C0-7AAC950DAC74}" type="sibTrans" cxnId="{70E4D797-E851-4F45-9051-BBEC1C74072B}">
      <dgm:prSet/>
      <dgm:spPr/>
    </dgm:pt>
    <dgm:pt modelId="{52504417-852A-4EE4-8A7A-52A92BEAAC8B}" type="pres">
      <dgm:prSet presAssocID="{7EA1DC72-2E9E-4098-B939-B5D9C0E387A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E8A552-AD0D-48FF-8C2E-1E081343A683}" type="pres">
      <dgm:prSet presAssocID="{9C3E60DD-BB03-4A9E-AB07-38854DE4BA9E}" presName="composite" presStyleCnt="0"/>
      <dgm:spPr/>
    </dgm:pt>
    <dgm:pt modelId="{B334AB1B-D248-45BD-97C1-C04CEF8BA188}" type="pres">
      <dgm:prSet presAssocID="{9C3E60DD-BB03-4A9E-AB07-38854DE4BA9E}" presName="parTx" presStyleLbl="alignNode1" presStyleIdx="0" presStyleCnt="3" custScaleX="106640" custLinFactNeighborY="-357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F4D07-0DB0-4707-85F7-32E75B2E540D}" type="pres">
      <dgm:prSet presAssocID="{9C3E60DD-BB03-4A9E-AB07-38854DE4BA9E}" presName="desTx" presStyleLbl="alignAccFollowNode1" presStyleIdx="0" presStyleCnt="3" custScaleX="1064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91DD8-97BC-4B91-AE5A-01234E1B91AC}" type="pres">
      <dgm:prSet presAssocID="{3807C69A-9302-4BAE-89D5-337B8ED556AD}" presName="space" presStyleCnt="0"/>
      <dgm:spPr/>
    </dgm:pt>
    <dgm:pt modelId="{3B88893C-E41E-4AAA-A70D-9EA476552542}" type="pres">
      <dgm:prSet presAssocID="{F8449B49-12BC-4EB2-821E-47E03C660383}" presName="composite" presStyleCnt="0"/>
      <dgm:spPr/>
    </dgm:pt>
    <dgm:pt modelId="{63CE4773-BE52-45CD-B366-7B94F89E96AB}" type="pres">
      <dgm:prSet presAssocID="{F8449B49-12BC-4EB2-821E-47E03C66038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BCC06F-74E6-42FA-9019-FEAFC691ABD3}" type="pres">
      <dgm:prSet presAssocID="{F8449B49-12BC-4EB2-821E-47E03C66038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AF6075-1353-47D4-AC99-DFF1F152D520}" type="pres">
      <dgm:prSet presAssocID="{C5AD3CED-4A55-42D1-90F9-F606735DA91D}" presName="space" presStyleCnt="0"/>
      <dgm:spPr/>
    </dgm:pt>
    <dgm:pt modelId="{2E516807-77A0-47E5-8874-437D6DED282B}" type="pres">
      <dgm:prSet presAssocID="{9C2DC242-D7DE-42B1-9A06-D0313A760DE4}" presName="composite" presStyleCnt="0"/>
      <dgm:spPr/>
    </dgm:pt>
    <dgm:pt modelId="{5EBEA723-CF3E-4CAC-8A28-4789375D8182}" type="pres">
      <dgm:prSet presAssocID="{9C2DC242-D7DE-42B1-9A06-D0313A760DE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E3C84-3CE4-4388-978D-9411E8C07603}" type="pres">
      <dgm:prSet presAssocID="{9C2DC242-D7DE-42B1-9A06-D0313A760DE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6AE2F4-826B-4754-933C-AA107D2541A3}" type="presOf" srcId="{9C3E60DD-BB03-4A9E-AB07-38854DE4BA9E}" destId="{B334AB1B-D248-45BD-97C1-C04CEF8BA188}" srcOrd="0" destOrd="0" presId="urn:microsoft.com/office/officeart/2005/8/layout/hList1"/>
    <dgm:cxn modelId="{42B5B5D1-3D0E-4FD4-A76C-0DEFF52DE61B}" srcId="{F8449B49-12BC-4EB2-821E-47E03C660383}" destId="{184A56EB-D240-4DB4-9A06-898017F47E3E}" srcOrd="0" destOrd="0" parTransId="{53C63450-396D-4D3D-9182-52C7DAFE3AA4}" sibTransId="{7000C0F2-C678-4912-9915-42D0EF4ED129}"/>
    <dgm:cxn modelId="{37AFB18D-FA97-4147-A0BF-10F8511C552C}" srcId="{9C3E60DD-BB03-4A9E-AB07-38854DE4BA9E}" destId="{E244946E-A081-4259-A0C6-B3207CC5C11B}" srcOrd="1" destOrd="0" parTransId="{A64859B3-99B6-4F9E-873D-C51A89915979}" sibTransId="{78509312-5207-4B52-815C-9B976A5A5006}"/>
    <dgm:cxn modelId="{B8A80F11-F55F-4D8F-8F7F-74D77E55E7D4}" srcId="{9C3E60DD-BB03-4A9E-AB07-38854DE4BA9E}" destId="{4BE9AA84-8A8C-4FCF-9741-78AA3936CBD0}" srcOrd="2" destOrd="0" parTransId="{D87BFED3-CF9F-4F65-86AD-C6570B900B30}" sibTransId="{368C26E0-9EAE-4B15-A2E7-18489B98BECA}"/>
    <dgm:cxn modelId="{5DA24FDC-06C9-4258-9DDA-A1A3D36EC518}" type="presOf" srcId="{8D429F0F-FF79-4791-A914-ACBADD499B64}" destId="{BE9F4D07-0DB0-4707-85F7-32E75B2E540D}" srcOrd="0" destOrd="0" presId="urn:microsoft.com/office/officeart/2005/8/layout/hList1"/>
    <dgm:cxn modelId="{D1DF0F84-A4D3-41DD-848C-F15547DAF686}" srcId="{7EA1DC72-2E9E-4098-B939-B5D9C0E387A7}" destId="{F8449B49-12BC-4EB2-821E-47E03C660383}" srcOrd="1" destOrd="0" parTransId="{1C7A070F-5F81-4C7C-AD99-23830017519E}" sibTransId="{C5AD3CED-4A55-42D1-90F9-F606735DA91D}"/>
    <dgm:cxn modelId="{A06F54C7-BEFE-494D-B3CB-ADFED6F7C955}" srcId="{9C2DC242-D7DE-42B1-9A06-D0313A760DE4}" destId="{42AC550B-93BD-481C-A4CD-807FF384DC51}" srcOrd="2" destOrd="0" parTransId="{A3FB7F34-D989-41AD-A140-CC424252B0BB}" sibTransId="{CB17A6AA-27C1-474D-A5E4-A2FE8A1DF4E5}"/>
    <dgm:cxn modelId="{AC134145-F1DE-4DAC-95E4-025790743C88}" srcId="{9C3E60DD-BB03-4A9E-AB07-38854DE4BA9E}" destId="{D7C9EB79-55F1-4EFA-A354-52C00E0B28AE}" srcOrd="3" destOrd="0" parTransId="{B69395F7-2262-4A61-94C0-46C09583D7E8}" sibTransId="{BD3AC5CB-7458-4AC0-8271-8D1614F78AAA}"/>
    <dgm:cxn modelId="{89D349C6-1CFD-4DE3-8BA9-54EB5DE6A6C9}" srcId="{9C3E60DD-BB03-4A9E-AB07-38854DE4BA9E}" destId="{8D429F0F-FF79-4791-A914-ACBADD499B64}" srcOrd="0" destOrd="0" parTransId="{7D35D3B3-0A71-4B31-9DBE-7D7E397D6020}" sibTransId="{84A3CEE0-049E-49AC-85B1-33822477F6AF}"/>
    <dgm:cxn modelId="{EA38C01A-C311-448C-98E4-FF5DA0B0839A}" srcId="{9C3E60DD-BB03-4A9E-AB07-38854DE4BA9E}" destId="{090E914B-060B-478B-8BB6-AB47F519C416}" srcOrd="4" destOrd="0" parTransId="{22FCECCD-1E0B-4976-A126-BCC40E55F44D}" sibTransId="{9FBCD49B-2528-45B1-B501-EE75250DC163}"/>
    <dgm:cxn modelId="{0A14A889-F3DF-4CFC-9258-BF6CECB8D461}" type="presOf" srcId="{4BE9AA84-8A8C-4FCF-9741-78AA3936CBD0}" destId="{BE9F4D07-0DB0-4707-85F7-32E75B2E540D}" srcOrd="0" destOrd="2" presId="urn:microsoft.com/office/officeart/2005/8/layout/hList1"/>
    <dgm:cxn modelId="{6465A9EB-D4AA-4C74-93D3-4ACE8CC9402C}" type="presOf" srcId="{F8449B49-12BC-4EB2-821E-47E03C660383}" destId="{63CE4773-BE52-45CD-B366-7B94F89E96AB}" srcOrd="0" destOrd="0" presId="urn:microsoft.com/office/officeart/2005/8/layout/hList1"/>
    <dgm:cxn modelId="{7DC1116B-D5B0-4EE8-954B-3875E98604F1}" type="presOf" srcId="{42AC550B-93BD-481C-A4CD-807FF384DC51}" destId="{DDFE3C84-3CE4-4388-978D-9411E8C07603}" srcOrd="0" destOrd="2" presId="urn:microsoft.com/office/officeart/2005/8/layout/hList1"/>
    <dgm:cxn modelId="{7C05DDE8-EDA4-46F9-8906-21778D2CD666}" srcId="{F8449B49-12BC-4EB2-821E-47E03C660383}" destId="{ED67F860-B13C-4766-A081-BAF954710023}" srcOrd="2" destOrd="0" parTransId="{CA8A4D0E-BE0D-48B4-857C-60F1A1039A97}" sibTransId="{CED4A995-D377-46B7-81C4-A778C371464B}"/>
    <dgm:cxn modelId="{15D3490C-1AF2-4D8D-A736-FBC1C2AC6B04}" type="presOf" srcId="{7EA1DC72-2E9E-4098-B939-B5D9C0E387A7}" destId="{52504417-852A-4EE4-8A7A-52A92BEAAC8B}" srcOrd="0" destOrd="0" presId="urn:microsoft.com/office/officeart/2005/8/layout/hList1"/>
    <dgm:cxn modelId="{FCBFE3E6-77B5-4F40-9427-46108E0036E2}" type="presOf" srcId="{798D0B3B-CD57-4547-AAAD-E832C5F41CAB}" destId="{22BCC06F-74E6-42FA-9019-FEAFC691ABD3}" srcOrd="0" destOrd="1" presId="urn:microsoft.com/office/officeart/2005/8/layout/hList1"/>
    <dgm:cxn modelId="{47349D91-F8D0-4059-AD79-C337010899F2}" srcId="{F8449B49-12BC-4EB2-821E-47E03C660383}" destId="{798D0B3B-CD57-4547-AAAD-E832C5F41CAB}" srcOrd="1" destOrd="0" parTransId="{17319826-E0EB-4777-A02B-469CD988A08B}" sibTransId="{7C339AEF-F5D4-45E5-AE9C-6BDA83DB1AA2}"/>
    <dgm:cxn modelId="{E808D1A5-FD54-4907-A44B-7158D1C22BC1}" type="presOf" srcId="{9C2DC242-D7DE-42B1-9A06-D0313A760DE4}" destId="{5EBEA723-CF3E-4CAC-8A28-4789375D8182}" srcOrd="0" destOrd="0" presId="urn:microsoft.com/office/officeart/2005/8/layout/hList1"/>
    <dgm:cxn modelId="{6B9BCDCD-08BC-4404-AED9-1E82FF422514}" type="presOf" srcId="{090E914B-060B-478B-8BB6-AB47F519C416}" destId="{BE9F4D07-0DB0-4707-85F7-32E75B2E540D}" srcOrd="0" destOrd="4" presId="urn:microsoft.com/office/officeart/2005/8/layout/hList1"/>
    <dgm:cxn modelId="{407BB7F7-559B-4E99-BE94-46C64BB67CC9}" type="presOf" srcId="{5C2D40AC-2ADC-491D-A514-A1AA3CAA64EC}" destId="{DDFE3C84-3CE4-4388-978D-9411E8C07603}" srcOrd="0" destOrd="0" presId="urn:microsoft.com/office/officeart/2005/8/layout/hList1"/>
    <dgm:cxn modelId="{7F61461D-385E-4212-8079-3F9EB48E61E0}" srcId="{7EA1DC72-2E9E-4098-B939-B5D9C0E387A7}" destId="{9C3E60DD-BB03-4A9E-AB07-38854DE4BA9E}" srcOrd="0" destOrd="0" parTransId="{3806F511-F15A-4F38-AF94-FA7086DD95ED}" sibTransId="{3807C69A-9302-4BAE-89D5-337B8ED556AD}"/>
    <dgm:cxn modelId="{AD71EDF0-B58B-4303-8350-5CF77EED72A7}" srcId="{9C2DC242-D7DE-42B1-9A06-D0313A760DE4}" destId="{5C2D40AC-2ADC-491D-A514-A1AA3CAA64EC}" srcOrd="0" destOrd="0" parTransId="{7F26C646-2375-4F88-A7B3-E0DDB53F6CEE}" sibTransId="{406C368D-CCC5-4E14-A38E-242D5B6E1B6A}"/>
    <dgm:cxn modelId="{E8630151-C7FC-4F8D-8B10-1519C6F8C4AD}" type="presOf" srcId="{E244946E-A081-4259-A0C6-B3207CC5C11B}" destId="{BE9F4D07-0DB0-4707-85F7-32E75B2E540D}" srcOrd="0" destOrd="1" presId="urn:microsoft.com/office/officeart/2005/8/layout/hList1"/>
    <dgm:cxn modelId="{70E4D797-E851-4F45-9051-BBEC1C74072B}" srcId="{9C2DC242-D7DE-42B1-9A06-D0313A760DE4}" destId="{59944F70-D036-45D0-90F6-36B0C3E7FF91}" srcOrd="1" destOrd="0" parTransId="{605EFAF7-3AED-44C7-BD05-C29EC2687CE9}" sibTransId="{B0D657AC-5A1F-48C0-99C0-7AAC950DAC74}"/>
    <dgm:cxn modelId="{40CC5476-9486-4A00-8989-2567B63ADA36}" type="presOf" srcId="{ED67F860-B13C-4766-A081-BAF954710023}" destId="{22BCC06F-74E6-42FA-9019-FEAFC691ABD3}" srcOrd="0" destOrd="2" presId="urn:microsoft.com/office/officeart/2005/8/layout/hList1"/>
    <dgm:cxn modelId="{2EC32482-3603-4F28-B010-83DDCFE19B5D}" type="presOf" srcId="{D7C9EB79-55F1-4EFA-A354-52C00E0B28AE}" destId="{BE9F4D07-0DB0-4707-85F7-32E75B2E540D}" srcOrd="0" destOrd="3" presId="urn:microsoft.com/office/officeart/2005/8/layout/hList1"/>
    <dgm:cxn modelId="{64D85EFA-08FE-4B5E-BDDD-8C393368BBF0}" type="presOf" srcId="{184A56EB-D240-4DB4-9A06-898017F47E3E}" destId="{22BCC06F-74E6-42FA-9019-FEAFC691ABD3}" srcOrd="0" destOrd="0" presId="urn:microsoft.com/office/officeart/2005/8/layout/hList1"/>
    <dgm:cxn modelId="{EE7EDE4E-42AA-4B69-A24D-CE7C6B9C8B5B}" type="presOf" srcId="{59944F70-D036-45D0-90F6-36B0C3E7FF91}" destId="{DDFE3C84-3CE4-4388-978D-9411E8C07603}" srcOrd="0" destOrd="1" presId="urn:microsoft.com/office/officeart/2005/8/layout/hList1"/>
    <dgm:cxn modelId="{7915CC57-9E8F-49D6-8E5A-E61F37FCCC26}" srcId="{7EA1DC72-2E9E-4098-B939-B5D9C0E387A7}" destId="{9C2DC242-D7DE-42B1-9A06-D0313A760DE4}" srcOrd="2" destOrd="0" parTransId="{B965841D-2CD7-4FCC-A816-B06C4179CCA9}" sibTransId="{24BB0932-84A9-41BA-8C19-CBB3563D069E}"/>
    <dgm:cxn modelId="{E12ECED0-0E68-4E45-8664-32D7744217F7}" type="presParOf" srcId="{52504417-852A-4EE4-8A7A-52A92BEAAC8B}" destId="{26E8A552-AD0D-48FF-8C2E-1E081343A683}" srcOrd="0" destOrd="0" presId="urn:microsoft.com/office/officeart/2005/8/layout/hList1"/>
    <dgm:cxn modelId="{46B01965-39A8-4F60-8BF3-19BACB9E789F}" type="presParOf" srcId="{26E8A552-AD0D-48FF-8C2E-1E081343A683}" destId="{B334AB1B-D248-45BD-97C1-C04CEF8BA188}" srcOrd="0" destOrd="0" presId="urn:microsoft.com/office/officeart/2005/8/layout/hList1"/>
    <dgm:cxn modelId="{50D1F599-503E-492F-8240-718CF6518951}" type="presParOf" srcId="{26E8A552-AD0D-48FF-8C2E-1E081343A683}" destId="{BE9F4D07-0DB0-4707-85F7-32E75B2E540D}" srcOrd="1" destOrd="0" presId="urn:microsoft.com/office/officeart/2005/8/layout/hList1"/>
    <dgm:cxn modelId="{0756019A-21BE-4CD9-9177-DD9C25AB2A27}" type="presParOf" srcId="{52504417-852A-4EE4-8A7A-52A92BEAAC8B}" destId="{6D891DD8-97BC-4B91-AE5A-01234E1B91AC}" srcOrd="1" destOrd="0" presId="urn:microsoft.com/office/officeart/2005/8/layout/hList1"/>
    <dgm:cxn modelId="{A084BD3A-F7AD-4623-A9E9-C51C7FB7DDD4}" type="presParOf" srcId="{52504417-852A-4EE4-8A7A-52A92BEAAC8B}" destId="{3B88893C-E41E-4AAA-A70D-9EA476552542}" srcOrd="2" destOrd="0" presId="urn:microsoft.com/office/officeart/2005/8/layout/hList1"/>
    <dgm:cxn modelId="{74C736A4-8D74-4F73-8C82-A2D6F176CDC3}" type="presParOf" srcId="{3B88893C-E41E-4AAA-A70D-9EA476552542}" destId="{63CE4773-BE52-45CD-B366-7B94F89E96AB}" srcOrd="0" destOrd="0" presId="urn:microsoft.com/office/officeart/2005/8/layout/hList1"/>
    <dgm:cxn modelId="{3268F8F0-D1E2-484E-90A3-3D4B5DD25B1A}" type="presParOf" srcId="{3B88893C-E41E-4AAA-A70D-9EA476552542}" destId="{22BCC06F-74E6-42FA-9019-FEAFC691ABD3}" srcOrd="1" destOrd="0" presId="urn:microsoft.com/office/officeart/2005/8/layout/hList1"/>
    <dgm:cxn modelId="{72B3EB86-B60F-4F06-B98A-6E4B3FE76F46}" type="presParOf" srcId="{52504417-852A-4EE4-8A7A-52A92BEAAC8B}" destId="{36AF6075-1353-47D4-AC99-DFF1F152D520}" srcOrd="3" destOrd="0" presId="urn:microsoft.com/office/officeart/2005/8/layout/hList1"/>
    <dgm:cxn modelId="{D2785D96-F44E-49CC-8F14-42A34D3DEB56}" type="presParOf" srcId="{52504417-852A-4EE4-8A7A-52A92BEAAC8B}" destId="{2E516807-77A0-47E5-8874-437D6DED282B}" srcOrd="4" destOrd="0" presId="urn:microsoft.com/office/officeart/2005/8/layout/hList1"/>
    <dgm:cxn modelId="{844C99A4-562F-4A62-AF5B-F8AF7DD22B3D}" type="presParOf" srcId="{2E516807-77A0-47E5-8874-437D6DED282B}" destId="{5EBEA723-CF3E-4CAC-8A28-4789375D8182}" srcOrd="0" destOrd="0" presId="urn:microsoft.com/office/officeart/2005/8/layout/hList1"/>
    <dgm:cxn modelId="{7BE0B81C-9AAC-406D-8970-9E5FA496AC5A}" type="presParOf" srcId="{2E516807-77A0-47E5-8874-437D6DED282B}" destId="{DDFE3C84-3CE4-4388-978D-9411E8C0760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34FA7-546E-47CF-AC98-4FFDA89AF809}">
      <dsp:nvSpPr>
        <dsp:cNvPr id="0" name=""/>
        <dsp:cNvSpPr/>
      </dsp:nvSpPr>
      <dsp:spPr>
        <a:xfrm>
          <a:off x="1964383" y="297671"/>
          <a:ext cx="4023736" cy="4023736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Reducing Costs and Improving Process Efficiencies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4100317" y="1131639"/>
        <a:ext cx="1484950" cy="1101737"/>
      </dsp:txXfrm>
    </dsp:sp>
    <dsp:sp modelId="{C66CA295-A3F3-4BE1-AF61-893B2B4CDD3F}">
      <dsp:nvSpPr>
        <dsp:cNvPr id="0" name=""/>
        <dsp:cNvSpPr/>
      </dsp:nvSpPr>
      <dsp:spPr>
        <a:xfrm>
          <a:off x="1964383" y="432754"/>
          <a:ext cx="4023736" cy="4023736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Energizing Employees and Future Talent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4100317" y="2520786"/>
        <a:ext cx="1484950" cy="1101737"/>
      </dsp:txXfrm>
    </dsp:sp>
    <dsp:sp modelId="{D28B86F6-5A70-460F-834F-FAE5AB6F49A3}">
      <dsp:nvSpPr>
        <dsp:cNvPr id="0" name=""/>
        <dsp:cNvSpPr/>
      </dsp:nvSpPr>
      <dsp:spPr>
        <a:xfrm>
          <a:off x="1829301" y="432754"/>
          <a:ext cx="4023736" cy="4023736"/>
        </a:xfrm>
        <a:prstGeom prst="pie">
          <a:avLst>
            <a:gd name="adj1" fmla="val 5400000"/>
            <a:gd name="adj2" fmla="val 108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Risk Analysis and Opportunity Capture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232153" y="2520786"/>
        <a:ext cx="1484950" cy="1101737"/>
      </dsp:txXfrm>
    </dsp:sp>
    <dsp:sp modelId="{F9EFD0EC-CD71-4F44-BFA7-146C864613A7}">
      <dsp:nvSpPr>
        <dsp:cNvPr id="0" name=""/>
        <dsp:cNvSpPr/>
      </dsp:nvSpPr>
      <dsp:spPr>
        <a:xfrm>
          <a:off x="1829301" y="297671"/>
          <a:ext cx="4023736" cy="4023736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2"/>
              </a:solidFill>
            </a:rPr>
            <a:t>Meeting and Exceeding Stakeholder Expectations</a:t>
          </a:r>
          <a:endParaRPr lang="en-US" sz="1800" b="1" kern="1200" dirty="0">
            <a:solidFill>
              <a:schemeClr val="tx2"/>
            </a:solidFill>
          </a:endParaRPr>
        </a:p>
      </dsp:txBody>
      <dsp:txXfrm>
        <a:off x="2232153" y="1131639"/>
        <a:ext cx="1484950" cy="1101737"/>
      </dsp:txXfrm>
    </dsp:sp>
    <dsp:sp modelId="{E06BE8B1-03DD-42B2-86B0-AC3667D81792}">
      <dsp:nvSpPr>
        <dsp:cNvPr id="0" name=""/>
        <dsp:cNvSpPr/>
      </dsp:nvSpPr>
      <dsp:spPr>
        <a:xfrm>
          <a:off x="1715295" y="48583"/>
          <a:ext cx="4521913" cy="4521913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878C36-40FA-4502-992A-993CD8F09ED3}">
      <dsp:nvSpPr>
        <dsp:cNvPr id="0" name=""/>
        <dsp:cNvSpPr/>
      </dsp:nvSpPr>
      <dsp:spPr>
        <a:xfrm>
          <a:off x="1715295" y="183665"/>
          <a:ext cx="4521913" cy="4521913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51B42E-9F4C-4C22-AB63-D0FEA61D515A}">
      <dsp:nvSpPr>
        <dsp:cNvPr id="0" name=""/>
        <dsp:cNvSpPr/>
      </dsp:nvSpPr>
      <dsp:spPr>
        <a:xfrm>
          <a:off x="1580212" y="183665"/>
          <a:ext cx="4521913" cy="4521913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1C70AD3-CF71-46E8-A162-FF09720E7E5B}">
      <dsp:nvSpPr>
        <dsp:cNvPr id="0" name=""/>
        <dsp:cNvSpPr/>
      </dsp:nvSpPr>
      <dsp:spPr>
        <a:xfrm>
          <a:off x="1580212" y="48583"/>
          <a:ext cx="4521913" cy="4521913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34AB1B-D248-45BD-97C1-C04CEF8BA188}">
      <dsp:nvSpPr>
        <dsp:cNvPr id="0" name=""/>
        <dsp:cNvSpPr/>
      </dsp:nvSpPr>
      <dsp:spPr>
        <a:xfrm>
          <a:off x="6" y="738371"/>
          <a:ext cx="2722498" cy="10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Capital Markets</a:t>
          </a:r>
          <a:endParaRPr lang="en-US" sz="29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6" y="738371"/>
        <a:ext cx="2722498" cy="1003755"/>
      </dsp:txXfrm>
    </dsp:sp>
    <dsp:sp modelId="{BE9F4D07-0DB0-4707-85F7-32E75B2E540D}">
      <dsp:nvSpPr>
        <dsp:cNvPr id="0" name=""/>
        <dsp:cNvSpPr/>
      </dsp:nvSpPr>
      <dsp:spPr>
        <a:xfrm>
          <a:off x="2521" y="1778021"/>
          <a:ext cx="2717468" cy="1791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Disclosure Rules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Access to Data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Risk Management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Lifecycle Costs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Investment Thesis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21" y="1778021"/>
        <a:ext cx="2717468" cy="1791112"/>
      </dsp:txXfrm>
    </dsp:sp>
    <dsp:sp modelId="{63CE4773-BE52-45CD-B366-7B94F89E96AB}">
      <dsp:nvSpPr>
        <dsp:cNvPr id="0" name=""/>
        <dsp:cNvSpPr/>
      </dsp:nvSpPr>
      <dsp:spPr>
        <a:xfrm>
          <a:off x="3079922" y="774266"/>
          <a:ext cx="2552980" cy="10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Natural Capital</a:t>
          </a:r>
          <a:endParaRPr lang="en-US" sz="29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3079922" y="774266"/>
        <a:ext cx="2552980" cy="1003755"/>
      </dsp:txXfrm>
    </dsp:sp>
    <dsp:sp modelId="{22BCC06F-74E6-42FA-9019-FEAFC691ABD3}">
      <dsp:nvSpPr>
        <dsp:cNvPr id="0" name=""/>
        <dsp:cNvSpPr/>
      </dsp:nvSpPr>
      <dsp:spPr>
        <a:xfrm>
          <a:off x="3079922" y="1778021"/>
          <a:ext cx="2552980" cy="1791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Resource Depletion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Climate Analysis</a:t>
          </a:r>
          <a:endParaRPr lang="en-US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Arial" pitchFamily="34" charset="0"/>
              <a:cs typeface="Arial" pitchFamily="34" charset="0"/>
            </a:rPr>
            <a:t>Extreme Weather</a:t>
          </a:r>
          <a:endParaRPr lang="en-US" sz="2000" kern="1200" dirty="0">
            <a:latin typeface="Arial" pitchFamily="34" charset="0"/>
            <a:cs typeface="Arial" pitchFamily="34" charset="0"/>
          </a:endParaRPr>
        </a:p>
      </dsp:txBody>
      <dsp:txXfrm>
        <a:off x="3079922" y="1778021"/>
        <a:ext cx="2552980" cy="1791112"/>
      </dsp:txXfrm>
    </dsp:sp>
    <dsp:sp modelId="{5EBEA723-CF3E-4CAC-8A28-4789375D8182}">
      <dsp:nvSpPr>
        <dsp:cNvPr id="0" name=""/>
        <dsp:cNvSpPr/>
      </dsp:nvSpPr>
      <dsp:spPr>
        <a:xfrm>
          <a:off x="5990319" y="774266"/>
          <a:ext cx="2552980" cy="10037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rPr>
            <a:t>Human Capital</a:t>
          </a:r>
          <a:endParaRPr lang="en-US" sz="2900" kern="1200" dirty="0">
            <a:solidFill>
              <a:schemeClr val="tx2"/>
            </a:solidFill>
            <a:latin typeface="Arial" pitchFamily="34" charset="0"/>
            <a:cs typeface="Arial" pitchFamily="34" charset="0"/>
          </a:endParaRPr>
        </a:p>
      </dsp:txBody>
      <dsp:txXfrm>
        <a:off x="5990319" y="774266"/>
        <a:ext cx="2552980" cy="1003755"/>
      </dsp:txXfrm>
    </dsp:sp>
    <dsp:sp modelId="{DDFE3C84-3CE4-4388-978D-9411E8C07603}">
      <dsp:nvSpPr>
        <dsp:cNvPr id="0" name=""/>
        <dsp:cNvSpPr/>
      </dsp:nvSpPr>
      <dsp:spPr>
        <a:xfrm>
          <a:off x="5990319" y="1778021"/>
          <a:ext cx="2552980" cy="179111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Employee Loyalty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Business Model Innovation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Global Citizenship Duties</a:t>
          </a:r>
          <a:endParaRPr lang="en-US" sz="20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990319" y="1778021"/>
        <a:ext cx="2552980" cy="17911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67E2C83F-62AD-476A-93A3-B68C874B7F08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2F861DB4-8D90-45A6-9658-28C3DA045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6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36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89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182F-4B88-4CEF-98BE-38DC26C56D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834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826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95182F-4B88-4CEF-98BE-38DC26C56DD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29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55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094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828" indent="-226828" defTabSz="905694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b="1" dirty="0" smtClean="0">
              <a:latin typeface="Arial" charset="0"/>
            </a:endParaRPr>
          </a:p>
          <a:p>
            <a:pPr marL="226828" indent="-226828" defTabSz="905694">
              <a:lnSpc>
                <a:spcPct val="120000"/>
              </a:lnSpc>
              <a:spcBef>
                <a:spcPct val="20000"/>
              </a:spcBef>
              <a:buSzPct val="100000"/>
              <a:buFontTx/>
              <a:buChar char="•"/>
              <a:defRPr/>
            </a:pPr>
            <a:endParaRPr lang="en-US" b="1" dirty="0">
              <a:latin typeface="Arial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25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77532" y="8841737"/>
            <a:ext cx="3043979" cy="465774"/>
          </a:xfrm>
          <a:prstGeom prst="rect">
            <a:avLst/>
          </a:prstGeom>
          <a:noFill/>
        </p:spPr>
        <p:txBody>
          <a:bodyPr lIns="91578" tIns="45789" rIns="91578" bIns="45789"/>
          <a:lstStyle/>
          <a:p>
            <a:fld id="{9731E5FA-6CFF-4101-BA7E-658176FDCCE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700088"/>
            <a:ext cx="4652962" cy="3489325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946" y="4420870"/>
            <a:ext cx="5617208" cy="4188776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sz="10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286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67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861DB4-8D90-45A6-9658-28C3DA0453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23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124E50-3261-4B9F-AA6A-00A49101B62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10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5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6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4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itchFamily="34" charset="0"/>
              <a:buNone/>
              <a:defRPr lang="en-US"/>
            </a:lvl1pPr>
          </a:lstStyle>
          <a:p>
            <a:pPr lvl="0" defTabSz="45720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755136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2BC81E-F462-4E39-8296-3C547615A58A}" type="datetimeFigureOut">
              <a:rPr lang="en-US" smtClean="0"/>
              <a:t>7/7/2014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3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A5A69379-469C-4B05-81AE-5148177D057E}" type="slidenum">
              <a:rPr lang="en-US" sz="80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wrap="square" anchor="ctr" anchorCtr="0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99125"/>
            <a:ext cx="7772400" cy="30777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970704" y="6623094"/>
            <a:ext cx="5186855" cy="2308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ea typeface="ＭＳ Ｐゴシック" pitchFamily="-112" charset="-128"/>
              </a:rPr>
              <a:t>Lockheed Martin Proprietary Information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9144000" cy="3200400"/>
          </a:xfrm>
        </p:spPr>
        <p:txBody>
          <a:bodyPr vert="horz" wrap="none" lIns="0" tIns="45720" rIns="91440" bIns="45720" rtlCol="0" anchor="t">
            <a:noAutofit/>
          </a:bodyPr>
          <a:lstStyle>
            <a:lvl1pPr>
              <a:defRPr lang="en-US" sz="3200"/>
            </a:lvl1pPr>
          </a:lstStyle>
          <a:p>
            <a:pPr marL="0" lvl="0" indent="0" algn="ctr" defTabSz="457200">
              <a:buFont typeface="Arial"/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Font typeface="Arial" pitchFamily="34" charset="0"/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806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</p:spPr>
        <p:txBody>
          <a:bodyPr anchor="ctr"/>
          <a:lstStyle>
            <a:lvl1pPr algn="ctr" defTabSz="877888"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25800"/>
            <a:ext cx="6400800" cy="369332"/>
          </a:xfrm>
        </p:spPr>
        <p:txBody>
          <a:bodyPr/>
          <a:lstStyle>
            <a:lvl1pPr marL="0" indent="0" algn="ctr">
              <a:buFontTx/>
              <a:buNone/>
              <a:defRPr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970704" y="6623094"/>
            <a:ext cx="5186855" cy="23083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900" b="1" dirty="0">
                <a:solidFill>
                  <a:srgbClr val="000000"/>
                </a:solidFill>
                <a:ea typeface="ＭＳ Ｐゴシック" pitchFamily="-112" charset="-128"/>
              </a:rPr>
              <a:t>Lockheed Martin Proprietary Information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9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1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5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anchor="ctr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42038" y="6488113"/>
            <a:ext cx="2540000" cy="211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8900" tIns="44450" rIns="88900" bIns="44450">
            <a:spAutoFit/>
          </a:bodyPr>
          <a:lstStyle/>
          <a:p>
            <a:pPr algn="r"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A5A69379-469C-4B05-81AE-5148177D057E}" type="slidenum">
              <a:rPr lang="en-US" sz="800" smtClean="0">
                <a:solidFill>
                  <a:srgbClr val="000000"/>
                </a:solidFill>
                <a:ea typeface="ＭＳ Ｐゴシック" pitchFamily="-112" charset="-128"/>
              </a:rPr>
              <a:pPr algn="r"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1963" y="1752600"/>
            <a:ext cx="8234565" cy="1143000"/>
          </a:xfrm>
        </p:spPr>
        <p:txBody>
          <a:bodyPr anchor="ctr"/>
          <a:lstStyle>
            <a:lvl1pPr algn="ctr" defTabSz="877888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552366" y="3186548"/>
            <a:ext cx="8039268" cy="492443"/>
          </a:xfrm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3200">
                <a:effectLst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grpSp>
        <p:nvGrpSpPr>
          <p:cNvPr id="2" name="Group 5"/>
          <p:cNvGrpSpPr>
            <a:grpSpLocks/>
          </p:cNvGrpSpPr>
          <p:nvPr userDrawn="1"/>
        </p:nvGrpSpPr>
        <p:grpSpPr bwMode="auto">
          <a:xfrm>
            <a:off x="474663" y="5321300"/>
            <a:ext cx="3671887" cy="596900"/>
            <a:chOff x="299" y="3352"/>
            <a:chExt cx="2313" cy="376"/>
          </a:xfrm>
          <a:solidFill>
            <a:schemeClr val="bg1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black">
            <a:xfrm>
              <a:off x="1668" y="3352"/>
              <a:ext cx="944" cy="376"/>
            </a:xfrm>
            <a:custGeom>
              <a:avLst/>
              <a:gdLst/>
              <a:ahLst/>
              <a:cxnLst>
                <a:cxn ang="0">
                  <a:pos x="943" y="147"/>
                </a:cxn>
                <a:cxn ang="0">
                  <a:pos x="775" y="147"/>
                </a:cxn>
                <a:cxn ang="0">
                  <a:pos x="816" y="0"/>
                </a:cxn>
                <a:cxn ang="0">
                  <a:pos x="672" y="147"/>
                </a:cxn>
                <a:cxn ang="0">
                  <a:pos x="3" y="147"/>
                </a:cxn>
                <a:cxn ang="0">
                  <a:pos x="0" y="148"/>
                </a:cxn>
                <a:cxn ang="0">
                  <a:pos x="3" y="149"/>
                </a:cxn>
                <a:cxn ang="0">
                  <a:pos x="106" y="151"/>
                </a:cxn>
                <a:cxn ang="0">
                  <a:pos x="332" y="153"/>
                </a:cxn>
                <a:cxn ang="0">
                  <a:pos x="660" y="159"/>
                </a:cxn>
                <a:cxn ang="0">
                  <a:pos x="600" y="221"/>
                </a:cxn>
                <a:cxn ang="0">
                  <a:pos x="578" y="245"/>
                </a:cxn>
                <a:cxn ang="0">
                  <a:pos x="580" y="245"/>
                </a:cxn>
                <a:cxn ang="0">
                  <a:pos x="606" y="221"/>
                </a:cxn>
                <a:cxn ang="0">
                  <a:pos x="673" y="160"/>
                </a:cxn>
                <a:cxn ang="0">
                  <a:pos x="756" y="160"/>
                </a:cxn>
                <a:cxn ang="0">
                  <a:pos x="748" y="195"/>
                </a:cxn>
                <a:cxn ang="0">
                  <a:pos x="740" y="230"/>
                </a:cxn>
                <a:cxn ang="0">
                  <a:pos x="567" y="318"/>
                </a:cxn>
                <a:cxn ang="0">
                  <a:pos x="471" y="368"/>
                </a:cxn>
                <a:cxn ang="0">
                  <a:pos x="472" y="369"/>
                </a:cxn>
                <a:cxn ang="0">
                  <a:pos x="563" y="326"/>
                </a:cxn>
                <a:cxn ang="0">
                  <a:pos x="738" y="241"/>
                </a:cxn>
                <a:cxn ang="0">
                  <a:pos x="716" y="336"/>
                </a:cxn>
                <a:cxn ang="0">
                  <a:pos x="708" y="373"/>
                </a:cxn>
                <a:cxn ang="0">
                  <a:pos x="708" y="375"/>
                </a:cxn>
                <a:cxn ang="0">
                  <a:pos x="710" y="374"/>
                </a:cxn>
                <a:cxn ang="0">
                  <a:pos x="721" y="335"/>
                </a:cxn>
                <a:cxn ang="0">
                  <a:pos x="748" y="236"/>
                </a:cxn>
                <a:cxn ang="0">
                  <a:pos x="820" y="203"/>
                </a:cxn>
                <a:cxn ang="0">
                  <a:pos x="883" y="173"/>
                </a:cxn>
                <a:cxn ang="0">
                  <a:pos x="943" y="147"/>
                </a:cxn>
                <a:cxn ang="0">
                  <a:pos x="688" y="147"/>
                </a:cxn>
                <a:cxn ang="0">
                  <a:pos x="752" y="87"/>
                </a:cxn>
                <a:cxn ang="0">
                  <a:pos x="779" y="61"/>
                </a:cxn>
                <a:cxn ang="0">
                  <a:pos x="759" y="147"/>
                </a:cxn>
                <a:cxn ang="0">
                  <a:pos x="688" y="147"/>
                </a:cxn>
                <a:cxn ang="0">
                  <a:pos x="943" y="147"/>
                </a:cxn>
                <a:cxn ang="0">
                  <a:pos x="770" y="161"/>
                </a:cxn>
                <a:cxn ang="0">
                  <a:pos x="871" y="163"/>
                </a:cxn>
                <a:cxn ang="0">
                  <a:pos x="837" y="181"/>
                </a:cxn>
                <a:cxn ang="0">
                  <a:pos x="752" y="224"/>
                </a:cxn>
                <a:cxn ang="0">
                  <a:pos x="770" y="161"/>
                </a:cxn>
                <a:cxn ang="0">
                  <a:pos x="943" y="147"/>
                </a:cxn>
              </a:cxnLst>
              <a:rect l="0" t="0" r="r" b="b"/>
              <a:pathLst>
                <a:path w="944" h="376">
                  <a:moveTo>
                    <a:pt x="943" y="147"/>
                  </a:moveTo>
                  <a:lnTo>
                    <a:pt x="775" y="147"/>
                  </a:lnTo>
                  <a:lnTo>
                    <a:pt x="816" y="0"/>
                  </a:lnTo>
                  <a:lnTo>
                    <a:pt x="672" y="147"/>
                  </a:lnTo>
                  <a:lnTo>
                    <a:pt x="3" y="147"/>
                  </a:lnTo>
                  <a:lnTo>
                    <a:pt x="0" y="148"/>
                  </a:lnTo>
                  <a:lnTo>
                    <a:pt x="3" y="149"/>
                  </a:lnTo>
                  <a:lnTo>
                    <a:pt x="106" y="151"/>
                  </a:lnTo>
                  <a:lnTo>
                    <a:pt x="332" y="153"/>
                  </a:lnTo>
                  <a:lnTo>
                    <a:pt x="660" y="159"/>
                  </a:lnTo>
                  <a:lnTo>
                    <a:pt x="600" y="221"/>
                  </a:lnTo>
                  <a:lnTo>
                    <a:pt x="578" y="245"/>
                  </a:lnTo>
                  <a:lnTo>
                    <a:pt x="580" y="245"/>
                  </a:lnTo>
                  <a:lnTo>
                    <a:pt x="606" y="221"/>
                  </a:lnTo>
                  <a:lnTo>
                    <a:pt x="673" y="160"/>
                  </a:lnTo>
                  <a:lnTo>
                    <a:pt x="756" y="160"/>
                  </a:lnTo>
                  <a:lnTo>
                    <a:pt x="748" y="195"/>
                  </a:lnTo>
                  <a:lnTo>
                    <a:pt x="740" y="230"/>
                  </a:lnTo>
                  <a:lnTo>
                    <a:pt x="567" y="318"/>
                  </a:lnTo>
                  <a:lnTo>
                    <a:pt x="471" y="368"/>
                  </a:lnTo>
                  <a:lnTo>
                    <a:pt x="472" y="369"/>
                  </a:lnTo>
                  <a:lnTo>
                    <a:pt x="563" y="326"/>
                  </a:lnTo>
                  <a:lnTo>
                    <a:pt x="738" y="241"/>
                  </a:lnTo>
                  <a:lnTo>
                    <a:pt x="716" y="336"/>
                  </a:lnTo>
                  <a:lnTo>
                    <a:pt x="708" y="373"/>
                  </a:lnTo>
                  <a:lnTo>
                    <a:pt x="708" y="375"/>
                  </a:lnTo>
                  <a:lnTo>
                    <a:pt x="710" y="374"/>
                  </a:lnTo>
                  <a:lnTo>
                    <a:pt x="721" y="335"/>
                  </a:lnTo>
                  <a:lnTo>
                    <a:pt x="748" y="236"/>
                  </a:lnTo>
                  <a:lnTo>
                    <a:pt x="820" y="203"/>
                  </a:lnTo>
                  <a:lnTo>
                    <a:pt x="883" y="173"/>
                  </a:lnTo>
                  <a:lnTo>
                    <a:pt x="943" y="147"/>
                  </a:lnTo>
                  <a:lnTo>
                    <a:pt x="688" y="147"/>
                  </a:lnTo>
                  <a:lnTo>
                    <a:pt x="752" y="87"/>
                  </a:lnTo>
                  <a:lnTo>
                    <a:pt x="779" y="61"/>
                  </a:lnTo>
                  <a:lnTo>
                    <a:pt x="759" y="147"/>
                  </a:lnTo>
                  <a:lnTo>
                    <a:pt x="688" y="147"/>
                  </a:lnTo>
                  <a:lnTo>
                    <a:pt x="943" y="147"/>
                  </a:lnTo>
                  <a:lnTo>
                    <a:pt x="770" y="161"/>
                  </a:lnTo>
                  <a:lnTo>
                    <a:pt x="871" y="163"/>
                  </a:lnTo>
                  <a:lnTo>
                    <a:pt x="837" y="181"/>
                  </a:lnTo>
                  <a:lnTo>
                    <a:pt x="752" y="224"/>
                  </a:lnTo>
                  <a:lnTo>
                    <a:pt x="770" y="161"/>
                  </a:lnTo>
                  <a:lnTo>
                    <a:pt x="943" y="147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black">
            <a:xfrm>
              <a:off x="299" y="3549"/>
              <a:ext cx="5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0" y="0"/>
                </a:cxn>
                <a:cxn ang="0">
                  <a:pos x="30" y="49"/>
                </a:cxn>
                <a:cxn ang="0">
                  <a:pos x="55" y="49"/>
                </a:cxn>
                <a:cxn ang="0">
                  <a:pos x="50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56" h="68">
                  <a:moveTo>
                    <a:pt x="14" y="0"/>
                  </a:moveTo>
                  <a:lnTo>
                    <a:pt x="40" y="0"/>
                  </a:lnTo>
                  <a:lnTo>
                    <a:pt x="30" y="49"/>
                  </a:lnTo>
                  <a:lnTo>
                    <a:pt x="55" y="49"/>
                  </a:lnTo>
                  <a:lnTo>
                    <a:pt x="50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black">
            <a:xfrm>
              <a:off x="415" y="3547"/>
              <a:ext cx="74" cy="72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9" y="3"/>
                </a:cxn>
                <a:cxn ang="0">
                  <a:pos x="69" y="10"/>
                </a:cxn>
                <a:cxn ang="0">
                  <a:pos x="73" y="21"/>
                </a:cxn>
                <a:cxn ang="0">
                  <a:pos x="72" y="36"/>
                </a:cxn>
                <a:cxn ang="0">
                  <a:pos x="66" y="50"/>
                </a:cxn>
                <a:cxn ang="0">
                  <a:pos x="57" y="61"/>
                </a:cxn>
                <a:cxn ang="0">
                  <a:pos x="44" y="68"/>
                </a:cxn>
                <a:cxn ang="0">
                  <a:pos x="29" y="71"/>
                </a:cxn>
                <a:cxn ang="0">
                  <a:pos x="13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9" y="3"/>
                </a:cxn>
                <a:cxn ang="0">
                  <a:pos x="44" y="0"/>
                </a:cxn>
                <a:cxn ang="0">
                  <a:pos x="32" y="53"/>
                </a:cxn>
                <a:cxn ang="0">
                  <a:pos x="39" y="50"/>
                </a:cxn>
                <a:cxn ang="0">
                  <a:pos x="44" y="36"/>
                </a:cxn>
                <a:cxn ang="0">
                  <a:pos x="45" y="21"/>
                </a:cxn>
                <a:cxn ang="0">
                  <a:pos x="40" y="19"/>
                </a:cxn>
                <a:cxn ang="0">
                  <a:pos x="34" y="21"/>
                </a:cxn>
                <a:cxn ang="0">
                  <a:pos x="29" y="36"/>
                </a:cxn>
                <a:cxn ang="0">
                  <a:pos x="28" y="50"/>
                </a:cxn>
                <a:cxn ang="0">
                  <a:pos x="32" y="53"/>
                </a:cxn>
                <a:cxn ang="0">
                  <a:pos x="44" y="0"/>
                </a:cxn>
              </a:cxnLst>
              <a:rect l="0" t="0" r="r" b="b"/>
              <a:pathLst>
                <a:path w="74" h="72">
                  <a:moveTo>
                    <a:pt x="44" y="0"/>
                  </a:moveTo>
                  <a:lnTo>
                    <a:pt x="59" y="3"/>
                  </a:lnTo>
                  <a:lnTo>
                    <a:pt x="69" y="10"/>
                  </a:lnTo>
                  <a:lnTo>
                    <a:pt x="73" y="21"/>
                  </a:lnTo>
                  <a:lnTo>
                    <a:pt x="72" y="36"/>
                  </a:lnTo>
                  <a:lnTo>
                    <a:pt x="66" y="50"/>
                  </a:lnTo>
                  <a:lnTo>
                    <a:pt x="57" y="61"/>
                  </a:lnTo>
                  <a:lnTo>
                    <a:pt x="44" y="68"/>
                  </a:lnTo>
                  <a:lnTo>
                    <a:pt x="29" y="71"/>
                  </a:lnTo>
                  <a:lnTo>
                    <a:pt x="13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9" y="3"/>
                  </a:lnTo>
                  <a:lnTo>
                    <a:pt x="44" y="0"/>
                  </a:lnTo>
                  <a:lnTo>
                    <a:pt x="32" y="53"/>
                  </a:lnTo>
                  <a:lnTo>
                    <a:pt x="39" y="50"/>
                  </a:lnTo>
                  <a:lnTo>
                    <a:pt x="44" y="36"/>
                  </a:lnTo>
                  <a:lnTo>
                    <a:pt x="45" y="21"/>
                  </a:lnTo>
                  <a:lnTo>
                    <a:pt x="40" y="19"/>
                  </a:lnTo>
                  <a:lnTo>
                    <a:pt x="34" y="21"/>
                  </a:lnTo>
                  <a:lnTo>
                    <a:pt x="29" y="36"/>
                  </a:lnTo>
                  <a:lnTo>
                    <a:pt x="28" y="50"/>
                  </a:lnTo>
                  <a:lnTo>
                    <a:pt x="32" y="53"/>
                  </a:lnTo>
                  <a:lnTo>
                    <a:pt x="4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black">
            <a:xfrm>
              <a:off x="546" y="3547"/>
              <a:ext cx="72" cy="72"/>
            </a:xfrm>
            <a:custGeom>
              <a:avLst/>
              <a:gdLst/>
              <a:ahLst/>
              <a:cxnLst>
                <a:cxn ang="0">
                  <a:pos x="68" y="44"/>
                </a:cxn>
                <a:cxn ang="0">
                  <a:pos x="62" y="56"/>
                </a:cxn>
                <a:cxn ang="0">
                  <a:pos x="52" y="64"/>
                </a:cxn>
                <a:cxn ang="0">
                  <a:pos x="41" y="69"/>
                </a:cxn>
                <a:cxn ang="0">
                  <a:pos x="29" y="71"/>
                </a:cxn>
                <a:cxn ang="0">
                  <a:pos x="14" y="68"/>
                </a:cxn>
                <a:cxn ang="0">
                  <a:pos x="4" y="61"/>
                </a:cxn>
                <a:cxn ang="0">
                  <a:pos x="0" y="50"/>
                </a:cxn>
                <a:cxn ang="0">
                  <a:pos x="1" y="36"/>
                </a:cxn>
                <a:cxn ang="0">
                  <a:pos x="6" y="21"/>
                </a:cxn>
                <a:cxn ang="0">
                  <a:pos x="15" y="10"/>
                </a:cxn>
                <a:cxn ang="0">
                  <a:pos x="28" y="3"/>
                </a:cxn>
                <a:cxn ang="0">
                  <a:pos x="44" y="0"/>
                </a:cxn>
                <a:cxn ang="0">
                  <a:pos x="56" y="1"/>
                </a:cxn>
                <a:cxn ang="0">
                  <a:pos x="66" y="6"/>
                </a:cxn>
                <a:cxn ang="0">
                  <a:pos x="71" y="14"/>
                </a:cxn>
                <a:cxn ang="0">
                  <a:pos x="71" y="26"/>
                </a:cxn>
                <a:cxn ang="0">
                  <a:pos x="46" y="26"/>
                </a:cxn>
                <a:cxn ang="0">
                  <a:pos x="41" y="19"/>
                </a:cxn>
                <a:cxn ang="0">
                  <a:pos x="34" y="23"/>
                </a:cxn>
                <a:cxn ang="0">
                  <a:pos x="29" y="36"/>
                </a:cxn>
                <a:cxn ang="0">
                  <a:pos x="27" y="48"/>
                </a:cxn>
                <a:cxn ang="0">
                  <a:pos x="33" y="53"/>
                </a:cxn>
                <a:cxn ang="0">
                  <a:pos x="41" y="44"/>
                </a:cxn>
                <a:cxn ang="0">
                  <a:pos x="68" y="44"/>
                </a:cxn>
              </a:cxnLst>
              <a:rect l="0" t="0" r="r" b="b"/>
              <a:pathLst>
                <a:path w="72" h="72">
                  <a:moveTo>
                    <a:pt x="68" y="44"/>
                  </a:moveTo>
                  <a:lnTo>
                    <a:pt x="62" y="56"/>
                  </a:lnTo>
                  <a:lnTo>
                    <a:pt x="52" y="64"/>
                  </a:lnTo>
                  <a:lnTo>
                    <a:pt x="41" y="69"/>
                  </a:lnTo>
                  <a:lnTo>
                    <a:pt x="29" y="71"/>
                  </a:lnTo>
                  <a:lnTo>
                    <a:pt x="14" y="68"/>
                  </a:lnTo>
                  <a:lnTo>
                    <a:pt x="4" y="61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6" y="21"/>
                  </a:lnTo>
                  <a:lnTo>
                    <a:pt x="15" y="10"/>
                  </a:lnTo>
                  <a:lnTo>
                    <a:pt x="28" y="3"/>
                  </a:lnTo>
                  <a:lnTo>
                    <a:pt x="44" y="0"/>
                  </a:lnTo>
                  <a:lnTo>
                    <a:pt x="56" y="1"/>
                  </a:lnTo>
                  <a:lnTo>
                    <a:pt x="66" y="6"/>
                  </a:lnTo>
                  <a:lnTo>
                    <a:pt x="71" y="14"/>
                  </a:lnTo>
                  <a:lnTo>
                    <a:pt x="71" y="26"/>
                  </a:lnTo>
                  <a:lnTo>
                    <a:pt x="46" y="26"/>
                  </a:lnTo>
                  <a:lnTo>
                    <a:pt x="41" y="19"/>
                  </a:lnTo>
                  <a:lnTo>
                    <a:pt x="34" y="23"/>
                  </a:lnTo>
                  <a:lnTo>
                    <a:pt x="29" y="36"/>
                  </a:lnTo>
                  <a:lnTo>
                    <a:pt x="27" y="48"/>
                  </a:lnTo>
                  <a:lnTo>
                    <a:pt x="33" y="53"/>
                  </a:lnTo>
                  <a:lnTo>
                    <a:pt x="41" y="44"/>
                  </a:lnTo>
                  <a:lnTo>
                    <a:pt x="68" y="44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black">
            <a:xfrm>
              <a:off x="680" y="3549"/>
              <a:ext cx="87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2" y="0"/>
                </a:cxn>
                <a:cxn ang="0">
                  <a:pos x="35" y="28"/>
                </a:cxn>
                <a:cxn ang="0">
                  <a:pos x="56" y="0"/>
                </a:cxn>
                <a:cxn ang="0">
                  <a:pos x="86" y="0"/>
                </a:cxn>
                <a:cxn ang="0">
                  <a:pos x="60" y="32"/>
                </a:cxn>
                <a:cxn ang="0">
                  <a:pos x="73" y="67"/>
                </a:cxn>
                <a:cxn ang="0">
                  <a:pos x="44" y="67"/>
                </a:cxn>
                <a:cxn ang="0">
                  <a:pos x="34" y="37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</a:cxnLst>
              <a:rect l="0" t="0" r="r" b="b"/>
              <a:pathLst>
                <a:path w="87" h="68">
                  <a:moveTo>
                    <a:pt x="15" y="0"/>
                  </a:moveTo>
                  <a:lnTo>
                    <a:pt x="42" y="0"/>
                  </a:lnTo>
                  <a:lnTo>
                    <a:pt x="35" y="28"/>
                  </a:lnTo>
                  <a:lnTo>
                    <a:pt x="56" y="0"/>
                  </a:lnTo>
                  <a:lnTo>
                    <a:pt x="86" y="0"/>
                  </a:lnTo>
                  <a:lnTo>
                    <a:pt x="60" y="32"/>
                  </a:lnTo>
                  <a:lnTo>
                    <a:pt x="73" y="67"/>
                  </a:lnTo>
                  <a:lnTo>
                    <a:pt x="44" y="67"/>
                  </a:lnTo>
                  <a:lnTo>
                    <a:pt x="34" y="37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black">
            <a:xfrm>
              <a:off x="818" y="3549"/>
              <a:ext cx="82" cy="68"/>
            </a:xfrm>
            <a:custGeom>
              <a:avLst/>
              <a:gdLst/>
              <a:ahLst/>
              <a:cxnLst>
                <a:cxn ang="0">
                  <a:pos x="44" y="42"/>
                </a:cxn>
                <a:cxn ang="0">
                  <a:pos x="33" y="42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36" y="23"/>
                </a:cxn>
                <a:cxn ang="0">
                  <a:pos x="49" y="23"/>
                </a:cxn>
                <a:cxn ang="0">
                  <a:pos x="54" y="0"/>
                </a:cxn>
                <a:cxn ang="0">
                  <a:pos x="81" y="0"/>
                </a:cxn>
                <a:cxn ang="0">
                  <a:pos x="68" y="67"/>
                </a:cxn>
                <a:cxn ang="0">
                  <a:pos x="40" y="67"/>
                </a:cxn>
                <a:cxn ang="0">
                  <a:pos x="44" y="42"/>
                </a:cxn>
              </a:cxnLst>
              <a:rect l="0" t="0" r="r" b="b"/>
              <a:pathLst>
                <a:path w="82" h="68">
                  <a:moveTo>
                    <a:pt x="44" y="42"/>
                  </a:moveTo>
                  <a:lnTo>
                    <a:pt x="33" y="42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36" y="23"/>
                  </a:lnTo>
                  <a:lnTo>
                    <a:pt x="49" y="23"/>
                  </a:lnTo>
                  <a:lnTo>
                    <a:pt x="54" y="0"/>
                  </a:lnTo>
                  <a:lnTo>
                    <a:pt x="81" y="0"/>
                  </a:lnTo>
                  <a:lnTo>
                    <a:pt x="68" y="67"/>
                  </a:lnTo>
                  <a:lnTo>
                    <a:pt x="40" y="67"/>
                  </a:lnTo>
                  <a:lnTo>
                    <a:pt x="44" y="42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black">
            <a:xfrm>
              <a:off x="957" y="3549"/>
              <a:ext cx="6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7" y="0"/>
                </a:cxn>
                <a:cxn ang="0">
                  <a:pos x="64" y="18"/>
                </a:cxn>
                <a:cxn ang="0">
                  <a:pos x="37" y="18"/>
                </a:cxn>
                <a:cxn ang="0">
                  <a:pos x="35" y="24"/>
                </a:cxn>
                <a:cxn ang="0">
                  <a:pos x="59" y="24"/>
                </a:cxn>
                <a:cxn ang="0">
                  <a:pos x="56" y="42"/>
                </a:cxn>
                <a:cxn ang="0">
                  <a:pos x="31" y="42"/>
                </a:cxn>
                <a:cxn ang="0">
                  <a:pos x="29" y="49"/>
                </a:cxn>
                <a:cxn ang="0">
                  <a:pos x="57" y="49"/>
                </a:cxn>
                <a:cxn ang="0">
                  <a:pos x="54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8" h="68">
                  <a:moveTo>
                    <a:pt x="14" y="0"/>
                  </a:moveTo>
                  <a:lnTo>
                    <a:pt x="67" y="0"/>
                  </a:lnTo>
                  <a:lnTo>
                    <a:pt x="64" y="18"/>
                  </a:lnTo>
                  <a:lnTo>
                    <a:pt x="37" y="18"/>
                  </a:lnTo>
                  <a:lnTo>
                    <a:pt x="35" y="24"/>
                  </a:lnTo>
                  <a:lnTo>
                    <a:pt x="59" y="24"/>
                  </a:lnTo>
                  <a:lnTo>
                    <a:pt x="56" y="42"/>
                  </a:lnTo>
                  <a:lnTo>
                    <a:pt x="31" y="42"/>
                  </a:lnTo>
                  <a:lnTo>
                    <a:pt x="29" y="49"/>
                  </a:lnTo>
                  <a:lnTo>
                    <a:pt x="57" y="49"/>
                  </a:lnTo>
                  <a:lnTo>
                    <a:pt x="54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black">
            <a:xfrm>
              <a:off x="1085" y="3549"/>
              <a:ext cx="66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5" y="0"/>
                </a:cxn>
                <a:cxn ang="0">
                  <a:pos x="62" y="18"/>
                </a:cxn>
                <a:cxn ang="0">
                  <a:pos x="35" y="18"/>
                </a:cxn>
                <a:cxn ang="0">
                  <a:pos x="35" y="24"/>
                </a:cxn>
                <a:cxn ang="0">
                  <a:pos x="58" y="24"/>
                </a:cxn>
                <a:cxn ang="0">
                  <a:pos x="54" y="42"/>
                </a:cxn>
                <a:cxn ang="0">
                  <a:pos x="30" y="42"/>
                </a:cxn>
                <a:cxn ang="0">
                  <a:pos x="28" y="49"/>
                </a:cxn>
                <a:cxn ang="0">
                  <a:pos x="56" y="49"/>
                </a:cxn>
                <a:cxn ang="0">
                  <a:pos x="5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66" h="68">
                  <a:moveTo>
                    <a:pt x="14" y="0"/>
                  </a:moveTo>
                  <a:lnTo>
                    <a:pt x="65" y="0"/>
                  </a:lnTo>
                  <a:lnTo>
                    <a:pt x="62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58" y="24"/>
                  </a:lnTo>
                  <a:lnTo>
                    <a:pt x="54" y="42"/>
                  </a:lnTo>
                  <a:lnTo>
                    <a:pt x="30" y="42"/>
                  </a:lnTo>
                  <a:lnTo>
                    <a:pt x="28" y="49"/>
                  </a:lnTo>
                  <a:lnTo>
                    <a:pt x="56" y="49"/>
                  </a:lnTo>
                  <a:lnTo>
                    <a:pt x="5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black">
            <a:xfrm>
              <a:off x="1213" y="3549"/>
              <a:ext cx="78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6" y="0"/>
                </a:cxn>
                <a:cxn ang="0">
                  <a:pos x="63" y="3"/>
                </a:cxn>
                <a:cxn ang="0">
                  <a:pos x="72" y="10"/>
                </a:cxn>
                <a:cxn ang="0">
                  <a:pos x="77" y="21"/>
                </a:cxn>
                <a:cxn ang="0">
                  <a:pos x="75" y="34"/>
                </a:cxn>
                <a:cxn ang="0">
                  <a:pos x="69" y="48"/>
                </a:cxn>
                <a:cxn ang="0">
                  <a:pos x="60" y="58"/>
                </a:cxn>
                <a:cxn ang="0">
                  <a:pos x="48" y="64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14" y="0"/>
                </a:cxn>
                <a:cxn ang="0">
                  <a:pos x="29" y="51"/>
                </a:cxn>
                <a:cxn ang="0">
                  <a:pos x="33" y="51"/>
                </a:cxn>
                <a:cxn ang="0">
                  <a:pos x="42" y="47"/>
                </a:cxn>
                <a:cxn ang="0">
                  <a:pos x="47" y="34"/>
                </a:cxn>
                <a:cxn ang="0">
                  <a:pos x="48" y="20"/>
                </a:cxn>
                <a:cxn ang="0">
                  <a:pos x="40" y="15"/>
                </a:cxn>
                <a:cxn ang="0">
                  <a:pos x="37" y="15"/>
                </a:cxn>
                <a:cxn ang="0">
                  <a:pos x="29" y="51"/>
                </a:cxn>
                <a:cxn ang="0">
                  <a:pos x="14" y="0"/>
                </a:cxn>
              </a:cxnLst>
              <a:rect l="0" t="0" r="r" b="b"/>
              <a:pathLst>
                <a:path w="78" h="68">
                  <a:moveTo>
                    <a:pt x="14" y="0"/>
                  </a:moveTo>
                  <a:lnTo>
                    <a:pt x="46" y="0"/>
                  </a:lnTo>
                  <a:lnTo>
                    <a:pt x="63" y="3"/>
                  </a:lnTo>
                  <a:lnTo>
                    <a:pt x="72" y="10"/>
                  </a:lnTo>
                  <a:lnTo>
                    <a:pt x="77" y="21"/>
                  </a:lnTo>
                  <a:lnTo>
                    <a:pt x="75" y="34"/>
                  </a:lnTo>
                  <a:lnTo>
                    <a:pt x="69" y="48"/>
                  </a:lnTo>
                  <a:lnTo>
                    <a:pt x="60" y="58"/>
                  </a:lnTo>
                  <a:lnTo>
                    <a:pt x="48" y="64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14" y="0"/>
                  </a:lnTo>
                  <a:lnTo>
                    <a:pt x="29" y="51"/>
                  </a:lnTo>
                  <a:lnTo>
                    <a:pt x="33" y="51"/>
                  </a:lnTo>
                  <a:lnTo>
                    <a:pt x="42" y="47"/>
                  </a:lnTo>
                  <a:lnTo>
                    <a:pt x="47" y="34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37" y="15"/>
                  </a:lnTo>
                  <a:lnTo>
                    <a:pt x="29" y="51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black">
            <a:xfrm>
              <a:off x="1405" y="3549"/>
              <a:ext cx="111" cy="68"/>
            </a:xfrm>
            <a:custGeom>
              <a:avLst/>
              <a:gdLst/>
              <a:ahLst/>
              <a:cxnLst>
                <a:cxn ang="0">
                  <a:pos x="81" y="19"/>
                </a:cxn>
                <a:cxn ang="0">
                  <a:pos x="61" y="67"/>
                </a:cxn>
                <a:cxn ang="0">
                  <a:pos x="34" y="67"/>
                </a:cxn>
                <a:cxn ang="0">
                  <a:pos x="36" y="19"/>
                </a:cxn>
                <a:cxn ang="0">
                  <a:pos x="35" y="19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6" y="0"/>
                </a:cxn>
                <a:cxn ang="0">
                  <a:pos x="54" y="0"/>
                </a:cxn>
                <a:cxn ang="0">
                  <a:pos x="53" y="39"/>
                </a:cxn>
                <a:cxn ang="0">
                  <a:pos x="54" y="39"/>
                </a:cxn>
                <a:cxn ang="0">
                  <a:pos x="70" y="0"/>
                </a:cxn>
                <a:cxn ang="0">
                  <a:pos x="110" y="0"/>
                </a:cxn>
                <a:cxn ang="0">
                  <a:pos x="94" y="67"/>
                </a:cxn>
                <a:cxn ang="0">
                  <a:pos x="71" y="67"/>
                </a:cxn>
                <a:cxn ang="0">
                  <a:pos x="81" y="19"/>
                </a:cxn>
              </a:cxnLst>
              <a:rect l="0" t="0" r="r" b="b"/>
              <a:pathLst>
                <a:path w="111" h="68">
                  <a:moveTo>
                    <a:pt x="81" y="19"/>
                  </a:moveTo>
                  <a:lnTo>
                    <a:pt x="61" y="67"/>
                  </a:lnTo>
                  <a:lnTo>
                    <a:pt x="34" y="67"/>
                  </a:lnTo>
                  <a:lnTo>
                    <a:pt x="36" y="19"/>
                  </a:lnTo>
                  <a:lnTo>
                    <a:pt x="35" y="19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6" y="0"/>
                  </a:lnTo>
                  <a:lnTo>
                    <a:pt x="54" y="0"/>
                  </a:lnTo>
                  <a:lnTo>
                    <a:pt x="53" y="39"/>
                  </a:lnTo>
                  <a:lnTo>
                    <a:pt x="54" y="39"/>
                  </a:lnTo>
                  <a:lnTo>
                    <a:pt x="70" y="0"/>
                  </a:lnTo>
                  <a:lnTo>
                    <a:pt x="110" y="0"/>
                  </a:lnTo>
                  <a:lnTo>
                    <a:pt x="94" y="67"/>
                  </a:lnTo>
                  <a:lnTo>
                    <a:pt x="71" y="67"/>
                  </a:lnTo>
                  <a:lnTo>
                    <a:pt x="81" y="19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black">
            <a:xfrm>
              <a:off x="1562" y="3549"/>
              <a:ext cx="82" cy="68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73" y="0"/>
                </a:cxn>
                <a:cxn ang="0">
                  <a:pos x="81" y="67"/>
                </a:cxn>
                <a:cxn ang="0">
                  <a:pos x="52" y="67"/>
                </a:cxn>
                <a:cxn ang="0">
                  <a:pos x="51" y="55"/>
                </a:cxn>
                <a:cxn ang="0">
                  <a:pos x="32" y="55"/>
                </a:cxn>
                <a:cxn ang="0">
                  <a:pos x="27" y="67"/>
                </a:cxn>
                <a:cxn ang="0">
                  <a:pos x="0" y="67"/>
                </a:cxn>
                <a:cxn ang="0">
                  <a:pos x="37" y="0"/>
                </a:cxn>
                <a:cxn ang="0">
                  <a:pos x="51" y="39"/>
                </a:cxn>
                <a:cxn ang="0">
                  <a:pos x="51" y="14"/>
                </a:cxn>
                <a:cxn ang="0">
                  <a:pos x="41" y="39"/>
                </a:cxn>
                <a:cxn ang="0">
                  <a:pos x="51" y="39"/>
                </a:cxn>
                <a:cxn ang="0">
                  <a:pos x="37" y="0"/>
                </a:cxn>
              </a:cxnLst>
              <a:rect l="0" t="0" r="r" b="b"/>
              <a:pathLst>
                <a:path w="82" h="68">
                  <a:moveTo>
                    <a:pt x="37" y="0"/>
                  </a:moveTo>
                  <a:lnTo>
                    <a:pt x="73" y="0"/>
                  </a:lnTo>
                  <a:lnTo>
                    <a:pt x="81" y="67"/>
                  </a:lnTo>
                  <a:lnTo>
                    <a:pt x="52" y="67"/>
                  </a:lnTo>
                  <a:lnTo>
                    <a:pt x="51" y="55"/>
                  </a:lnTo>
                  <a:lnTo>
                    <a:pt x="32" y="55"/>
                  </a:lnTo>
                  <a:lnTo>
                    <a:pt x="27" y="67"/>
                  </a:lnTo>
                  <a:lnTo>
                    <a:pt x="0" y="67"/>
                  </a:lnTo>
                  <a:lnTo>
                    <a:pt x="37" y="0"/>
                  </a:lnTo>
                  <a:lnTo>
                    <a:pt x="51" y="39"/>
                  </a:lnTo>
                  <a:lnTo>
                    <a:pt x="51" y="14"/>
                  </a:lnTo>
                  <a:lnTo>
                    <a:pt x="41" y="39"/>
                  </a:lnTo>
                  <a:lnTo>
                    <a:pt x="51" y="39"/>
                  </a:lnTo>
                  <a:lnTo>
                    <a:pt x="37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black">
            <a:xfrm>
              <a:off x="1714" y="3549"/>
              <a:ext cx="78" cy="6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56" y="0"/>
                </a:cxn>
                <a:cxn ang="0">
                  <a:pos x="73" y="4"/>
                </a:cxn>
                <a:cxn ang="0">
                  <a:pos x="77" y="18"/>
                </a:cxn>
                <a:cxn ang="0">
                  <a:pos x="71" y="27"/>
                </a:cxn>
                <a:cxn ang="0">
                  <a:pos x="58" y="34"/>
                </a:cxn>
                <a:cxn ang="0">
                  <a:pos x="69" y="41"/>
                </a:cxn>
                <a:cxn ang="0">
                  <a:pos x="69" y="52"/>
                </a:cxn>
                <a:cxn ang="0">
                  <a:pos x="69" y="67"/>
                </a:cxn>
                <a:cxn ang="0">
                  <a:pos x="41" y="67"/>
                </a:cxn>
                <a:cxn ang="0">
                  <a:pos x="42" y="47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28" y="67"/>
                </a:cxn>
                <a:cxn ang="0">
                  <a:pos x="0" y="67"/>
                </a:cxn>
                <a:cxn ang="0">
                  <a:pos x="15" y="0"/>
                </a:cxn>
                <a:cxn ang="0">
                  <a:pos x="38" y="28"/>
                </a:cxn>
                <a:cxn ang="0">
                  <a:pos x="46" y="26"/>
                </a:cxn>
                <a:cxn ang="0">
                  <a:pos x="48" y="21"/>
                </a:cxn>
                <a:cxn ang="0">
                  <a:pos x="41" y="15"/>
                </a:cxn>
                <a:cxn ang="0">
                  <a:pos x="39" y="15"/>
                </a:cxn>
                <a:cxn ang="0">
                  <a:pos x="36" y="28"/>
                </a:cxn>
                <a:cxn ang="0">
                  <a:pos x="38" y="28"/>
                </a:cxn>
                <a:cxn ang="0">
                  <a:pos x="15" y="0"/>
                </a:cxn>
              </a:cxnLst>
              <a:rect l="0" t="0" r="r" b="b"/>
              <a:pathLst>
                <a:path w="78" h="68">
                  <a:moveTo>
                    <a:pt x="15" y="0"/>
                  </a:moveTo>
                  <a:lnTo>
                    <a:pt x="56" y="0"/>
                  </a:lnTo>
                  <a:lnTo>
                    <a:pt x="73" y="4"/>
                  </a:lnTo>
                  <a:lnTo>
                    <a:pt x="77" y="18"/>
                  </a:lnTo>
                  <a:lnTo>
                    <a:pt x="71" y="27"/>
                  </a:lnTo>
                  <a:lnTo>
                    <a:pt x="58" y="34"/>
                  </a:lnTo>
                  <a:lnTo>
                    <a:pt x="69" y="41"/>
                  </a:lnTo>
                  <a:lnTo>
                    <a:pt x="69" y="52"/>
                  </a:lnTo>
                  <a:lnTo>
                    <a:pt x="69" y="67"/>
                  </a:lnTo>
                  <a:lnTo>
                    <a:pt x="41" y="67"/>
                  </a:lnTo>
                  <a:lnTo>
                    <a:pt x="42" y="47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28" y="67"/>
                  </a:lnTo>
                  <a:lnTo>
                    <a:pt x="0" y="67"/>
                  </a:lnTo>
                  <a:lnTo>
                    <a:pt x="15" y="0"/>
                  </a:lnTo>
                  <a:lnTo>
                    <a:pt x="38" y="28"/>
                  </a:lnTo>
                  <a:lnTo>
                    <a:pt x="46" y="26"/>
                  </a:lnTo>
                  <a:lnTo>
                    <a:pt x="48" y="21"/>
                  </a:lnTo>
                  <a:lnTo>
                    <a:pt x="41" y="15"/>
                  </a:lnTo>
                  <a:lnTo>
                    <a:pt x="39" y="15"/>
                  </a:lnTo>
                  <a:lnTo>
                    <a:pt x="36" y="28"/>
                  </a:lnTo>
                  <a:lnTo>
                    <a:pt x="38" y="28"/>
                  </a:lnTo>
                  <a:lnTo>
                    <a:pt x="15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black">
            <a:xfrm>
              <a:off x="1863" y="3549"/>
              <a:ext cx="65" cy="68"/>
            </a:xfrm>
            <a:custGeom>
              <a:avLst/>
              <a:gdLst/>
              <a:ahLst/>
              <a:cxnLst>
                <a:cxn ang="0">
                  <a:pos x="16" y="18"/>
                </a:cxn>
                <a:cxn ang="0">
                  <a:pos x="0" y="18"/>
                </a:cxn>
                <a:cxn ang="0">
                  <a:pos x="4" y="0"/>
                </a:cxn>
                <a:cxn ang="0">
                  <a:pos x="64" y="0"/>
                </a:cxn>
                <a:cxn ang="0">
                  <a:pos x="60" y="18"/>
                </a:cxn>
                <a:cxn ang="0">
                  <a:pos x="43" y="18"/>
                </a:cxn>
                <a:cxn ang="0">
                  <a:pos x="32" y="67"/>
                </a:cxn>
                <a:cxn ang="0">
                  <a:pos x="6" y="67"/>
                </a:cxn>
                <a:cxn ang="0">
                  <a:pos x="16" y="18"/>
                </a:cxn>
              </a:cxnLst>
              <a:rect l="0" t="0" r="r" b="b"/>
              <a:pathLst>
                <a:path w="65" h="68">
                  <a:moveTo>
                    <a:pt x="16" y="18"/>
                  </a:moveTo>
                  <a:lnTo>
                    <a:pt x="0" y="18"/>
                  </a:lnTo>
                  <a:lnTo>
                    <a:pt x="4" y="0"/>
                  </a:lnTo>
                  <a:lnTo>
                    <a:pt x="64" y="0"/>
                  </a:lnTo>
                  <a:lnTo>
                    <a:pt x="60" y="18"/>
                  </a:lnTo>
                  <a:lnTo>
                    <a:pt x="43" y="18"/>
                  </a:lnTo>
                  <a:lnTo>
                    <a:pt x="32" y="67"/>
                  </a:lnTo>
                  <a:lnTo>
                    <a:pt x="6" y="67"/>
                  </a:lnTo>
                  <a:lnTo>
                    <a:pt x="16" y="18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black">
            <a:xfrm>
              <a:off x="1985" y="3549"/>
              <a:ext cx="39" cy="68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38" y="0"/>
                </a:cxn>
                <a:cxn ang="0">
                  <a:pos x="24" y="67"/>
                </a:cxn>
                <a:cxn ang="0">
                  <a:pos x="0" y="67"/>
                </a:cxn>
                <a:cxn ang="0">
                  <a:pos x="12" y="0"/>
                </a:cxn>
              </a:cxnLst>
              <a:rect l="0" t="0" r="r" b="b"/>
              <a:pathLst>
                <a:path w="39" h="68">
                  <a:moveTo>
                    <a:pt x="12" y="0"/>
                  </a:moveTo>
                  <a:lnTo>
                    <a:pt x="38" y="0"/>
                  </a:lnTo>
                  <a:lnTo>
                    <a:pt x="24" y="67"/>
                  </a:lnTo>
                  <a:lnTo>
                    <a:pt x="0" y="67"/>
                  </a:lnTo>
                  <a:lnTo>
                    <a:pt x="12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black">
            <a:xfrm>
              <a:off x="2086" y="3549"/>
              <a:ext cx="87" cy="68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48" y="0"/>
                </a:cxn>
                <a:cxn ang="0">
                  <a:pos x="54" y="39"/>
                </a:cxn>
                <a:cxn ang="0">
                  <a:pos x="63" y="0"/>
                </a:cxn>
                <a:cxn ang="0">
                  <a:pos x="86" y="0"/>
                </a:cxn>
                <a:cxn ang="0">
                  <a:pos x="71" y="67"/>
                </a:cxn>
                <a:cxn ang="0">
                  <a:pos x="37" y="67"/>
                </a:cxn>
                <a:cxn ang="0">
                  <a:pos x="32" y="26"/>
                </a:cxn>
                <a:cxn ang="0">
                  <a:pos x="22" y="67"/>
                </a:cxn>
                <a:cxn ang="0">
                  <a:pos x="0" y="67"/>
                </a:cxn>
                <a:cxn ang="0">
                  <a:pos x="14" y="0"/>
                </a:cxn>
              </a:cxnLst>
              <a:rect l="0" t="0" r="r" b="b"/>
              <a:pathLst>
                <a:path w="87" h="68">
                  <a:moveTo>
                    <a:pt x="14" y="0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63" y="0"/>
                  </a:lnTo>
                  <a:lnTo>
                    <a:pt x="86" y="0"/>
                  </a:lnTo>
                  <a:lnTo>
                    <a:pt x="71" y="67"/>
                  </a:lnTo>
                  <a:lnTo>
                    <a:pt x="37" y="67"/>
                  </a:lnTo>
                  <a:lnTo>
                    <a:pt x="32" y="26"/>
                  </a:lnTo>
                  <a:lnTo>
                    <a:pt x="22" y="67"/>
                  </a:lnTo>
                  <a:lnTo>
                    <a:pt x="0" y="67"/>
                  </a:lnTo>
                  <a:lnTo>
                    <a:pt x="14" y="0"/>
                  </a:lnTo>
                </a:path>
              </a:pathLst>
            </a:custGeom>
            <a:grpFill/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>
                <a:solidFill>
                  <a:srgbClr val="FAFD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-112" charset="-128"/>
              </a:endParaRPr>
            </a:p>
          </p:txBody>
        </p:sp>
      </p:grp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5052775" y="5370967"/>
            <a:ext cx="3792538" cy="276999"/>
          </a:xfrm>
        </p:spPr>
        <p:txBody>
          <a:bodyPr/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5052775" y="5652182"/>
            <a:ext cx="3792538" cy="246221"/>
          </a:xfrm>
        </p:spPr>
        <p:txBody>
          <a:bodyPr/>
          <a:lstStyle>
            <a:lvl1pPr marL="0" indent="0">
              <a:buNone/>
              <a:defRPr sz="16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738664"/>
          </a:xfr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2032000" y="6581001"/>
            <a:ext cx="508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ＭＳ Ｐゴシック" pitchFamily="-112" charset="-128"/>
              </a:rPr>
              <a:t>Lockheed Martin Proprietary Information</a:t>
            </a:r>
            <a:endParaRPr lang="en-US" sz="1100" b="1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1255728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buSzPct val="80000"/>
              <a:defRPr>
                <a:effectLst/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6738"/>
          </a:xfrm>
        </p:spPr>
        <p:txBody>
          <a:bodyPr anchor="t" anchorCtr="0"/>
          <a:lstStyle>
            <a:lvl1pPr algn="l">
              <a:defRPr lang="en-US" sz="3000" b="1" i="0" kern="1200" dirty="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233363" indent="-233363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3" y="458991"/>
            <a:ext cx="7312025" cy="531812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928" y="2251358"/>
            <a:ext cx="8234160" cy="1477328"/>
          </a:xfrm>
        </p:spPr>
        <p:txBody>
          <a:bodyPr wrap="square" anchor="ctr" anchorCtr="0">
            <a:sp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 2"/>
          <p:cNvSpPr>
            <a:spLocks/>
          </p:cNvSpPr>
          <p:nvPr userDrawn="1"/>
        </p:nvSpPr>
        <p:spPr bwMode="black">
          <a:xfrm>
            <a:off x="969963" y="1962150"/>
            <a:ext cx="7204075" cy="2592388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chemeClr val="bg1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TK 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1981200" y="106363"/>
            <a:ext cx="69215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pic>
        <p:nvPicPr>
          <p:cNvPr id="5" name="Picture 38" descr="AFSPC_SMC TRNS"/>
          <p:cNvPicPr>
            <a:picLocks noChangeAspect="1" noChangeArrowheads="1"/>
          </p:cNvPicPr>
          <p:nvPr userDrawn="1"/>
        </p:nvPicPr>
        <p:blipFill>
          <a:blip r:embed="rId2" cstate="email">
            <a:lum bright="10000" contrast="10000"/>
          </a:blip>
          <a:srcRect/>
          <a:stretch>
            <a:fillRect/>
          </a:stretch>
        </p:blipFill>
        <p:spPr bwMode="auto">
          <a:xfrm>
            <a:off x="66675" y="0"/>
            <a:ext cx="990600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6" imgW="0" imgH="0" progId="">
                  <p:embed/>
                </p:oleObj>
              </mc:Choice>
              <mc:Fallback>
                <p:oleObj r:id="rId6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8" descr="alcoa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4288" y="0"/>
            <a:ext cx="9177338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219200" y="6564313"/>
            <a:ext cx="6705600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457200"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Alcoa Confidential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1828800" y="4770438"/>
            <a:ext cx="6916738" cy="628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843088" y="5476875"/>
            <a:ext cx="6902450" cy="457200"/>
          </a:xfrm>
        </p:spPr>
        <p:txBody>
          <a:bodyPr/>
          <a:lstStyle>
            <a:lvl1pPr marL="0" indent="0">
              <a:buFontTx/>
              <a:buNone/>
              <a:defRPr sz="1400" i="1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0CF2B-B1D9-284D-B0F0-D2E4FF55C7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13F4B-C5D7-DE4A-8F35-DA72898153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1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12F2B-AAD3-C14A-B8E6-5CA174B19D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43022-5B6D-294A-B01A-BF13790BEF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/>
            </a:lvl1pPr>
            <a:lvl2pPr marL="569913" indent="-336550">
              <a:tabLst/>
              <a:defRPr/>
            </a:lvl2pPr>
            <a:lvl3pPr marL="801688" indent="-231775">
              <a:defRPr/>
            </a:lvl3pPr>
            <a:lvl4pPr marL="1147763" indent="-233363">
              <a:defRPr/>
            </a:lvl4pPr>
            <a:lvl5pPr marL="1484313" indent="-2254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AE6ED-6CE1-C046-8C08-1F696C757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1F1B4-6DAA-F24A-AB77-F8D6D48888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E4F7-C3A0-0F47-AADD-2BED5F1D14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7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26C52-0A7C-FA45-8352-3CE68868C4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1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D3030-DCBC-E244-8F31-66D74EE5C6F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2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r:id="rId5" imgW="0" imgH="0" progId="">
                  <p:embed/>
                </p:oleObj>
              </mc:Choice>
              <mc:Fallback>
                <p:oleObj r:id="rId5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14325"/>
            <a:ext cx="2114550" cy="2797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4325"/>
            <a:ext cx="6191250" cy="2797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pg num"/>
          <p:cNvSpPr>
            <a:spLocks noGrp="1" noChangeArrowheads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4D6A5-E42F-CD48-BB9C-A5B23F69A5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626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98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968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750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dirty="0" smtClean="0"/>
            </a:lvl1pPr>
            <a:lvl2pPr marL="690563" indent="-346075">
              <a:defRPr lang="en-US" sz="2400" dirty="0" smtClean="0"/>
            </a:lvl2pPr>
            <a:lvl3pPr marL="914400" indent="-223838">
              <a:defRPr lang="en-US" sz="2000" dirty="0" smtClean="0"/>
            </a:lvl3pPr>
            <a:lvl4pPr marL="1371600" indent="-223838">
              <a:defRPr lang="en-US" sz="1800" dirty="0" smtClean="0"/>
            </a:lvl4pPr>
            <a:lvl5pPr marL="1828800" indent="-223838">
              <a:defRPr lang="en-US" sz="1800" dirty="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600200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smtClean="0"/>
            </a:lvl1pPr>
            <a:lvl2pPr marL="690563" indent="-346075">
              <a:defRPr lang="en-US" sz="2400" smtClean="0"/>
            </a:lvl2pPr>
            <a:lvl3pPr marL="914400" indent="-223838">
              <a:defRPr lang="en-US" sz="2000" smtClean="0"/>
            </a:lvl3pPr>
            <a:lvl4pPr marL="1371600" indent="-223838">
              <a:defRPr lang="en-US" sz="1800" smtClean="0"/>
            </a:lvl4pPr>
            <a:lvl5pPr marL="1828800" indent="-223838">
              <a:defRPr lang="en-US" sz="18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8503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459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077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7156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50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407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8344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FFFFFF">
                    <a:lumMod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91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9144000" cy="3200400"/>
          </a:xfrm>
        </p:spPr>
        <p:txBody>
          <a:bodyPr vert="horz" wrap="none" lIns="0" tIns="45720" rIns="91440" bIns="45720" rtlCol="0" anchor="t">
            <a:noAutofit/>
          </a:bodyPr>
          <a:lstStyle>
            <a:lvl1pPr>
              <a:defRPr lang="en-US" sz="3200"/>
            </a:lvl1pPr>
          </a:lstStyle>
          <a:p>
            <a:pPr marL="0" lvl="0" indent="0" algn="ctr" defTabSz="457200">
              <a:buFont typeface="Arial"/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Font typeface="Arial" pitchFamily="34" charset="0"/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069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6738"/>
          </a:xfrm>
        </p:spPr>
        <p:txBody>
          <a:bodyPr anchor="t" anchorCtr="0"/>
          <a:lstStyle>
            <a:lvl1pPr algn="l">
              <a:defRPr lang="en-US" sz="3000" b="1" i="0" kern="1200" dirty="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233363" indent="-233363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25727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569913" indent="-336550">
              <a:defRPr lang="en-US" sz="1800" smtClean="0"/>
            </a:lvl2pPr>
            <a:lvl3pPr marL="801688" indent="-231775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Font typeface="Arial" pitchFamily="34" charset="0"/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922" y="2174875"/>
            <a:ext cx="3813048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690563" indent="-346075">
              <a:defRPr lang="en-US" sz="1800" smtClean="0"/>
            </a:lvl2pPr>
            <a:lvl3pPr marL="914400" indent="-223838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tabLst/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5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/>
            </a:lvl1pPr>
            <a:lvl2pPr marL="569913" indent="-336550">
              <a:tabLst/>
              <a:defRPr/>
            </a:lvl2pPr>
            <a:lvl3pPr marL="801688" indent="-231775">
              <a:defRPr/>
            </a:lvl3pPr>
            <a:lvl4pPr marL="1147763" indent="-233363">
              <a:defRPr/>
            </a:lvl4pPr>
            <a:lvl5pPr marL="1484313" indent="-2254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dirty="0" smtClean="0"/>
            </a:lvl1pPr>
            <a:lvl2pPr marL="690563" indent="-346075">
              <a:defRPr lang="en-US" sz="2400" dirty="0" smtClean="0"/>
            </a:lvl2pPr>
            <a:lvl3pPr marL="914400" indent="-223838">
              <a:defRPr lang="en-US" sz="2000" dirty="0" smtClean="0"/>
            </a:lvl3pPr>
            <a:lvl4pPr marL="1371600" indent="-223838">
              <a:defRPr lang="en-US" sz="1800" dirty="0" smtClean="0"/>
            </a:lvl4pPr>
            <a:lvl5pPr marL="1828800" indent="-223838">
              <a:defRPr lang="en-US" sz="1800" dirty="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600200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smtClean="0"/>
            </a:lvl1pPr>
            <a:lvl2pPr marL="690563" indent="-346075">
              <a:defRPr lang="en-US" sz="2400" smtClean="0"/>
            </a:lvl2pPr>
            <a:lvl3pPr marL="914400" indent="-223838">
              <a:defRPr lang="en-US" sz="2000" smtClean="0"/>
            </a:lvl3pPr>
            <a:lvl4pPr marL="1371600" indent="-223838">
              <a:defRPr lang="en-US" sz="1800" smtClean="0"/>
            </a:lvl4pPr>
            <a:lvl5pPr marL="1828800" indent="-223838">
              <a:defRPr lang="en-US" sz="18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25727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569913" indent="-336550">
              <a:defRPr lang="en-US" sz="1800" smtClean="0"/>
            </a:lvl2pPr>
            <a:lvl3pPr marL="801688" indent="-231775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Font typeface="Arial" pitchFamily="34" charset="0"/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922" y="2174875"/>
            <a:ext cx="3813048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690563" indent="-346075">
              <a:defRPr lang="en-US" sz="1800" smtClean="0"/>
            </a:lvl2pPr>
            <a:lvl3pPr marL="914400" indent="-223838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tabLst/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62075"/>
          </a:xfrm>
        </p:spPr>
        <p:txBody>
          <a:bodyPr anchor="ctr" anchorCtr="0"/>
          <a:lstStyle>
            <a:lvl1pPr marL="0" indent="0" algn="ctr">
              <a:buFont typeface="Arial" pitchFamily="34" charset="0"/>
              <a:buNone/>
              <a:defRPr lang="en-US" sz="3000" b="1" i="0" kern="120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itchFamily="34" charset="0"/>
              <a:buNone/>
              <a:defRPr lang="en-US"/>
            </a:lvl1pPr>
          </a:lstStyle>
          <a:p>
            <a:pPr lvl="0" defTabSz="45720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755136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FFFFFF">
                    <a:lumMod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91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9144000" cy="3200400"/>
          </a:xfrm>
        </p:spPr>
        <p:txBody>
          <a:bodyPr vert="horz" wrap="none" lIns="0" tIns="45720" rIns="91440" bIns="45720" rtlCol="0" anchor="t">
            <a:noAutofit/>
          </a:bodyPr>
          <a:lstStyle>
            <a:lvl1pPr>
              <a:defRPr lang="en-US" sz="3200"/>
            </a:lvl1pPr>
          </a:lstStyle>
          <a:p>
            <a:pPr marL="0" lvl="0" indent="0" algn="ctr" defTabSz="457200">
              <a:buFont typeface="Arial"/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Font typeface="Arial" pitchFamily="34" charset="0"/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069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6738"/>
          </a:xfrm>
        </p:spPr>
        <p:txBody>
          <a:bodyPr anchor="t" anchorCtr="0"/>
          <a:lstStyle>
            <a:lvl1pPr algn="l">
              <a:defRPr lang="en-US" sz="3000" b="1" i="0" kern="1200" dirty="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233363" indent="-233363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/>
            </a:lvl1pPr>
            <a:lvl2pPr marL="569913" indent="-336550">
              <a:tabLst/>
              <a:defRPr/>
            </a:lvl2pPr>
            <a:lvl3pPr marL="801688" indent="-231775">
              <a:defRPr/>
            </a:lvl3pPr>
            <a:lvl4pPr marL="1147763" indent="-233363">
              <a:defRPr/>
            </a:lvl4pPr>
            <a:lvl5pPr marL="1484313" indent="-2254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dirty="0" smtClean="0"/>
            </a:lvl1pPr>
            <a:lvl2pPr marL="690563" indent="-346075">
              <a:defRPr lang="en-US" sz="2400" dirty="0" smtClean="0"/>
            </a:lvl2pPr>
            <a:lvl3pPr marL="914400" indent="-223838">
              <a:defRPr lang="en-US" sz="2000" dirty="0" smtClean="0"/>
            </a:lvl3pPr>
            <a:lvl4pPr marL="1371600" indent="-223838">
              <a:defRPr lang="en-US" sz="1800" dirty="0" smtClean="0"/>
            </a:lvl4pPr>
            <a:lvl5pPr marL="1828800" indent="-223838">
              <a:defRPr lang="en-US" sz="1800" dirty="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600200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smtClean="0"/>
            </a:lvl1pPr>
            <a:lvl2pPr marL="690563" indent="-346075">
              <a:defRPr lang="en-US" sz="2400" smtClean="0"/>
            </a:lvl2pPr>
            <a:lvl3pPr marL="914400" indent="-223838">
              <a:defRPr lang="en-US" sz="2000" smtClean="0"/>
            </a:lvl3pPr>
            <a:lvl4pPr marL="1371600" indent="-223838">
              <a:defRPr lang="en-US" sz="1800" smtClean="0"/>
            </a:lvl4pPr>
            <a:lvl5pPr marL="1828800" indent="-223838">
              <a:defRPr lang="en-US" sz="18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25727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569913" indent="-336550">
              <a:defRPr lang="en-US" sz="1800" smtClean="0"/>
            </a:lvl2pPr>
            <a:lvl3pPr marL="801688" indent="-231775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Font typeface="Arial" pitchFamily="34" charset="0"/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922" y="2174875"/>
            <a:ext cx="3813048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690563" indent="-346075">
              <a:defRPr lang="en-US" sz="1800" smtClean="0"/>
            </a:lvl2pPr>
            <a:lvl3pPr marL="914400" indent="-223838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tabLst/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62075"/>
          </a:xfrm>
        </p:spPr>
        <p:txBody>
          <a:bodyPr anchor="ctr" anchorCtr="0"/>
          <a:lstStyle>
            <a:lvl1pPr marL="0" indent="0" algn="ctr">
              <a:buFont typeface="Arial" pitchFamily="34" charset="0"/>
              <a:buNone/>
              <a:defRPr lang="en-US" sz="3000" b="1" i="0" kern="120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itchFamily="34" charset="0"/>
              <a:buNone/>
              <a:defRPr lang="en-US"/>
            </a:lvl1pPr>
          </a:lstStyle>
          <a:p>
            <a:pPr lvl="0" defTabSz="45720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755136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635B821-82D8-49E5-9549-61AE7B9EED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8DFC2-5583-4D31-B3CF-DB864C2C31A4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9" y="1998666"/>
            <a:ext cx="7553325" cy="199439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10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FFFFFF">
                    <a:lumMod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FFFFFF">
                    <a:lumMod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919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1828800"/>
            <a:ext cx="9144000" cy="3200400"/>
          </a:xfrm>
        </p:spPr>
        <p:txBody>
          <a:bodyPr vert="horz" wrap="none" lIns="0" tIns="45720" rIns="91440" bIns="45720" rtlCol="0" anchor="t">
            <a:noAutofit/>
          </a:bodyPr>
          <a:lstStyle>
            <a:lvl1pPr>
              <a:defRPr lang="en-US" sz="3200"/>
            </a:lvl1pPr>
          </a:lstStyle>
          <a:p>
            <a:pPr marL="0" lvl="0" indent="0" algn="ctr" defTabSz="457200">
              <a:buFont typeface="Arial"/>
              <a:buNone/>
            </a:pPr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/>
            </a:lvl1pPr>
          </a:lstStyle>
          <a:p>
            <a:pPr lvl="0" defTabSz="457200"/>
            <a:r>
              <a:rPr lang="en-US" dirty="0" smtClean="0"/>
              <a:t>Click to edit Master title,</a:t>
            </a:r>
            <a:br>
              <a:rPr lang="en-US" dirty="0" smtClean="0"/>
            </a:br>
            <a:r>
              <a:rPr lang="en-US" dirty="0" smtClean="0"/>
              <a:t>Can continue if needed.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8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Font typeface="Arial" pitchFamily="34" charset="0"/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ADFF2FFB-3097-4D5C-9432-FD2F30216F71}" type="slidenum"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0697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66738"/>
          </a:xfrm>
        </p:spPr>
        <p:txBody>
          <a:bodyPr anchor="t" anchorCtr="0"/>
          <a:lstStyle>
            <a:lvl1pPr algn="l">
              <a:defRPr lang="en-US" sz="3000" b="1" i="0" kern="1200" dirty="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/>
        <p:txBody>
          <a:bodyPr/>
          <a:lstStyle>
            <a:lvl1pPr marL="233363" indent="-233363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3363" indent="-233363">
              <a:defRPr/>
            </a:lvl1pPr>
            <a:lvl2pPr marL="569913" indent="-336550">
              <a:tabLst/>
              <a:defRPr/>
            </a:lvl2pPr>
            <a:lvl3pPr marL="801688" indent="-231775">
              <a:defRPr/>
            </a:lvl3pPr>
            <a:lvl4pPr marL="1147763" indent="-233363">
              <a:defRPr/>
            </a:lvl4pPr>
            <a:lvl5pPr marL="1484313" indent="-225425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86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dirty="0" smtClean="0"/>
            </a:lvl1pPr>
            <a:lvl2pPr marL="690563" indent="-346075">
              <a:defRPr lang="en-US" sz="2400" dirty="0" smtClean="0"/>
            </a:lvl2pPr>
            <a:lvl3pPr marL="914400" indent="-223838">
              <a:defRPr lang="en-US" sz="2000" dirty="0" smtClean="0"/>
            </a:lvl3pPr>
            <a:lvl4pPr marL="1371600" indent="-223838">
              <a:defRPr lang="en-US" sz="1800" dirty="0" smtClean="0"/>
            </a:lvl4pPr>
            <a:lvl5pPr marL="1828800" indent="-223838">
              <a:defRPr lang="en-US" sz="1800" dirty="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0603" y="1600200"/>
            <a:ext cx="3813048" cy="4343400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US" smtClean="0"/>
            </a:lvl1pPr>
            <a:lvl2pPr marL="690563" indent="-346075">
              <a:defRPr lang="en-US" sz="2400" smtClean="0"/>
            </a:lvl2pPr>
            <a:lvl3pPr marL="914400" indent="-223838">
              <a:defRPr lang="en-US" sz="2000" smtClean="0"/>
            </a:lvl3pPr>
            <a:lvl4pPr marL="1371600" indent="-223838">
              <a:defRPr lang="en-US" sz="1800" smtClean="0"/>
            </a:lvl4pPr>
            <a:lvl5pPr marL="1828800" indent="-223838">
              <a:defRPr lang="en-US" sz="18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784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3825727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569913" indent="-336550">
              <a:defRPr lang="en-US" sz="1800" smtClean="0"/>
            </a:lvl2pPr>
            <a:lvl3pPr marL="801688" indent="-231775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17250"/>
            <a:ext cx="3813048" cy="639762"/>
          </a:xfrm>
        </p:spPr>
        <p:txBody>
          <a:bodyPr vert="horz" wrap="none" lIns="0" tIns="45720" rIns="91440" bIns="45720" rtlCol="0" anchor="t" anchorCtr="0">
            <a:noAutofit/>
          </a:bodyPr>
          <a:lstStyle>
            <a:lvl1pPr marL="342900" indent="-342900">
              <a:buFont typeface="Arial" pitchFamily="34" charset="0"/>
              <a:buNone/>
              <a:defRPr lang="en-US" smtClean="0"/>
            </a:lvl1pPr>
          </a:lstStyle>
          <a:p>
            <a:pPr marL="0" lvl="0" indent="0" defTabSz="45720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41922" y="2174875"/>
            <a:ext cx="3813048" cy="3768725"/>
          </a:xfrm>
        </p:spPr>
        <p:txBody>
          <a:bodyPr vert="horz" wrap="square" lIns="0" tIns="45720" rIns="91440" bIns="45720" rtlCol="0" anchor="t" anchorCtr="0">
            <a:noAutofit/>
          </a:bodyPr>
          <a:lstStyle>
            <a:lvl1pPr marL="233363" indent="-233363">
              <a:defRPr lang="en-US" sz="2000" smtClean="0"/>
            </a:lvl1pPr>
            <a:lvl2pPr marL="690563" indent="-346075">
              <a:defRPr lang="en-US" sz="1800" smtClean="0"/>
            </a:lvl2pPr>
            <a:lvl3pPr marL="914400" indent="-223838">
              <a:defRPr lang="en-US" sz="1600" smtClean="0"/>
            </a:lvl3pPr>
            <a:lvl4pPr marL="1258888" indent="-231775">
              <a:defRPr lang="en-US" sz="1400" smtClean="0"/>
            </a:lvl4pPr>
            <a:lvl5pPr marL="1604963" indent="-233363">
              <a:tabLst/>
              <a:defRPr lang="en-US" sz="1400"/>
            </a:lvl5pPr>
          </a:lstStyle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58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541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25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62075"/>
          </a:xfrm>
        </p:spPr>
        <p:txBody>
          <a:bodyPr anchor="ctr" anchorCtr="0"/>
          <a:lstStyle>
            <a:lvl1pPr marL="0" indent="0" algn="ctr">
              <a:buFont typeface="Arial" pitchFamily="34" charset="0"/>
              <a:buNone/>
              <a:defRPr lang="en-US" sz="3000" b="1" i="0" kern="120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 smtClean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88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/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362075"/>
          </a:xfrm>
        </p:spPr>
        <p:txBody>
          <a:bodyPr anchor="ctr" anchorCtr="0"/>
          <a:lstStyle>
            <a:lvl1pPr marL="0" indent="0" algn="ctr">
              <a:buFont typeface="Arial" pitchFamily="34" charset="0"/>
              <a:buNone/>
              <a:defRPr lang="en-US" sz="3000" b="1" i="0" kern="1200" smtClean="0">
                <a:solidFill>
                  <a:schemeClr val="tx2"/>
                </a:solidFill>
                <a:latin typeface="Arial Bold"/>
                <a:ea typeface="+mj-ea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83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506884"/>
            <a:ext cx="8229600" cy="1078992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itchFamily="34" charset="0"/>
              <a:buNone/>
              <a:defRPr lang="en-US"/>
            </a:lvl1pPr>
          </a:lstStyle>
          <a:p>
            <a:pPr lvl="0" defTabSz="45720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</a:t>
            </a:r>
          </a:p>
          <a:p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00" y="193875"/>
            <a:ext cx="2340864" cy="6217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840" y="5495081"/>
            <a:ext cx="280416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133600"/>
            <a:ext cx="3755136" cy="182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24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30F61A2-2353-49DF-A4EF-1DC1D82DEE73}" type="datetimeFigureOut">
              <a:rPr lang="en-US" smtClean="0">
                <a:solidFill>
                  <a:srgbClr val="000000"/>
                </a:solidFill>
              </a:rPr>
              <a:pPr/>
              <a:t>7/7/2014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61EE9-074D-44AD-8AC8-FE2BB3B5B734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‹#›</a:t>
            </a:fld>
            <a:endParaRPr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30326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5339" y="1998666"/>
            <a:ext cx="7553325" cy="199439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41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5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36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ags" Target="../tags/tag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9385"/>
            <a:ext cx="8229600" cy="54864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55664"/>
            <a:ext cx="457200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fld id="{1A05CDB2-1F25-44E3-B699-79AA9B52F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en-US" sz="3000" b="1" i="0" kern="1200" dirty="0">
          <a:solidFill>
            <a:schemeClr val="tx2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0" i="0" kern="120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0" i="0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i="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i="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125"/>
            <a:ext cx="442912" cy="22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7EC9B263-DA38-45FB-8E33-162189756EE0}" type="slidenum">
              <a:rPr lang="en-US" sz="800">
                <a:solidFill>
                  <a:srgbClr val="000000"/>
                </a:solidFill>
                <a:ea typeface="ＭＳ Ｐゴシック" pitchFamily="-112" charset="-128"/>
              </a:rPr>
              <a:pPr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991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1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743" y="220664"/>
            <a:ext cx="1600200" cy="575743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iming>
    <p:tnLst>
      <p:par>
        <p:cTn id="1" dur="indefinite" restart="never" nodeType="tmRoot"/>
      </p:par>
    </p:tnLst>
  </p:timing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/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788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2" cy="1255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425" y="220663"/>
            <a:ext cx="1600200" cy="576262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latin typeface="+mn-lt"/>
          <a:ea typeface="ＭＳ Ｐゴシック" pitchFamily="-112" charset="-128"/>
          <a:cs typeface="ＭＳ Ｐゴシック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701088" y="6632125"/>
            <a:ext cx="442912" cy="225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0" tIns="0" rIns="0" bIns="0">
            <a:noAutofit/>
          </a:bodyPr>
          <a:lstStyle/>
          <a:p>
            <a:pPr defTabSz="887413" eaLnBrk="0" fontAlgn="base" hangingPunct="0">
              <a:spcBef>
                <a:spcPct val="50000"/>
              </a:spcBef>
              <a:spcAft>
                <a:spcPct val="0"/>
              </a:spcAft>
            </a:pPr>
            <a:fld id="{7EC9B263-DA38-45FB-8E33-162189756EE0}" type="slidenum">
              <a:rPr lang="en-US" sz="800">
                <a:solidFill>
                  <a:srgbClr val="000000"/>
                </a:solidFill>
                <a:ea typeface="ＭＳ Ｐゴシック" pitchFamily="-112" charset="-128"/>
              </a:rPr>
              <a:pPr defTabSz="887413" eaLnBrk="0" fontAlgn="base" hangingPunct="0"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sz="800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58991"/>
            <a:ext cx="7312025" cy="531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304925"/>
            <a:ext cx="8234361" cy="12557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30" name="Freeform 6"/>
          <p:cNvSpPr>
            <a:spLocks noChangeAspect="1"/>
          </p:cNvSpPr>
          <p:nvPr/>
        </p:nvSpPr>
        <p:spPr bwMode="black">
          <a:xfrm>
            <a:off x="7083743" y="220664"/>
            <a:ext cx="1600200" cy="575743"/>
          </a:xfrm>
          <a:custGeom>
            <a:avLst/>
            <a:gdLst/>
            <a:ahLst/>
            <a:cxnLst>
              <a:cxn ang="0">
                <a:pos x="1158" y="163"/>
              </a:cxn>
              <a:cxn ang="0">
                <a:pos x="950" y="163"/>
              </a:cxn>
              <a:cxn ang="0">
                <a:pos x="1002" y="0"/>
              </a:cxn>
              <a:cxn ang="0">
                <a:pos x="825" y="163"/>
              </a:cxn>
              <a:cxn ang="0">
                <a:pos x="4" y="163"/>
              </a:cxn>
              <a:cxn ang="0">
                <a:pos x="0" y="164"/>
              </a:cxn>
              <a:cxn ang="0">
                <a:pos x="4" y="165"/>
              </a:cxn>
              <a:cxn ang="0">
                <a:pos x="130" y="167"/>
              </a:cxn>
              <a:cxn ang="0">
                <a:pos x="408" y="170"/>
              </a:cxn>
              <a:cxn ang="0">
                <a:pos x="810" y="176"/>
              </a:cxn>
              <a:cxn ang="0">
                <a:pos x="736" y="245"/>
              </a:cxn>
              <a:cxn ang="0">
                <a:pos x="710" y="272"/>
              </a:cxn>
              <a:cxn ang="0">
                <a:pos x="712" y="272"/>
              </a:cxn>
              <a:cxn ang="0">
                <a:pos x="744" y="245"/>
              </a:cxn>
              <a:cxn ang="0">
                <a:pos x="826" y="177"/>
              </a:cxn>
              <a:cxn ang="0">
                <a:pos x="929" y="177"/>
              </a:cxn>
              <a:cxn ang="0">
                <a:pos x="918" y="217"/>
              </a:cxn>
              <a:cxn ang="0">
                <a:pos x="909" y="255"/>
              </a:cxn>
              <a:cxn ang="0">
                <a:pos x="696" y="353"/>
              </a:cxn>
              <a:cxn ang="0">
                <a:pos x="577" y="408"/>
              </a:cxn>
              <a:cxn ang="0">
                <a:pos x="580" y="409"/>
              </a:cxn>
              <a:cxn ang="0">
                <a:pos x="691" y="361"/>
              </a:cxn>
              <a:cxn ang="0">
                <a:pos x="906" y="268"/>
              </a:cxn>
              <a:cxn ang="0">
                <a:pos x="879" y="374"/>
              </a:cxn>
              <a:cxn ang="0">
                <a:pos x="868" y="414"/>
              </a:cxn>
              <a:cxn ang="0">
                <a:pos x="868" y="416"/>
              </a:cxn>
              <a:cxn ang="0">
                <a:pos x="871" y="415"/>
              </a:cxn>
              <a:cxn ang="0">
                <a:pos x="885" y="373"/>
              </a:cxn>
              <a:cxn ang="0">
                <a:pos x="918" y="262"/>
              </a:cxn>
              <a:cxn ang="0">
                <a:pos x="1006" y="225"/>
              </a:cxn>
              <a:cxn ang="0">
                <a:pos x="1084" y="192"/>
              </a:cxn>
              <a:cxn ang="0">
                <a:pos x="1158" y="163"/>
              </a:cxn>
              <a:cxn ang="0">
                <a:pos x="843" y="163"/>
              </a:cxn>
              <a:cxn ang="0">
                <a:pos x="924" y="95"/>
              </a:cxn>
              <a:cxn ang="0">
                <a:pos x="956" y="68"/>
              </a:cxn>
              <a:cxn ang="0">
                <a:pos x="932" y="163"/>
              </a:cxn>
              <a:cxn ang="0">
                <a:pos x="843" y="163"/>
              </a:cxn>
              <a:cxn ang="0">
                <a:pos x="1158" y="163"/>
              </a:cxn>
              <a:cxn ang="0">
                <a:pos x="945" y="179"/>
              </a:cxn>
              <a:cxn ang="0">
                <a:pos x="1068" y="181"/>
              </a:cxn>
              <a:cxn ang="0">
                <a:pos x="1028" y="200"/>
              </a:cxn>
              <a:cxn ang="0">
                <a:pos x="924" y="248"/>
              </a:cxn>
              <a:cxn ang="0">
                <a:pos x="945" y="179"/>
              </a:cxn>
              <a:cxn ang="0">
                <a:pos x="1158" y="163"/>
              </a:cxn>
            </a:cxnLst>
            <a:rect l="0" t="0" r="r" b="b"/>
            <a:pathLst>
              <a:path w="1159" h="417">
                <a:moveTo>
                  <a:pt x="1158" y="163"/>
                </a:moveTo>
                <a:lnTo>
                  <a:pt x="950" y="163"/>
                </a:lnTo>
                <a:lnTo>
                  <a:pt x="1002" y="0"/>
                </a:lnTo>
                <a:lnTo>
                  <a:pt x="825" y="163"/>
                </a:lnTo>
                <a:lnTo>
                  <a:pt x="4" y="163"/>
                </a:lnTo>
                <a:lnTo>
                  <a:pt x="0" y="164"/>
                </a:lnTo>
                <a:lnTo>
                  <a:pt x="4" y="165"/>
                </a:lnTo>
                <a:lnTo>
                  <a:pt x="130" y="167"/>
                </a:lnTo>
                <a:lnTo>
                  <a:pt x="408" y="170"/>
                </a:lnTo>
                <a:lnTo>
                  <a:pt x="810" y="176"/>
                </a:lnTo>
                <a:lnTo>
                  <a:pt x="736" y="245"/>
                </a:lnTo>
                <a:lnTo>
                  <a:pt x="710" y="272"/>
                </a:lnTo>
                <a:lnTo>
                  <a:pt x="712" y="272"/>
                </a:lnTo>
                <a:lnTo>
                  <a:pt x="744" y="245"/>
                </a:lnTo>
                <a:lnTo>
                  <a:pt x="826" y="177"/>
                </a:lnTo>
                <a:lnTo>
                  <a:pt x="929" y="177"/>
                </a:lnTo>
                <a:lnTo>
                  <a:pt x="918" y="217"/>
                </a:lnTo>
                <a:lnTo>
                  <a:pt x="909" y="255"/>
                </a:lnTo>
                <a:lnTo>
                  <a:pt x="696" y="353"/>
                </a:lnTo>
                <a:lnTo>
                  <a:pt x="577" y="408"/>
                </a:lnTo>
                <a:lnTo>
                  <a:pt x="580" y="409"/>
                </a:lnTo>
                <a:lnTo>
                  <a:pt x="691" y="361"/>
                </a:lnTo>
                <a:lnTo>
                  <a:pt x="906" y="268"/>
                </a:lnTo>
                <a:lnTo>
                  <a:pt x="879" y="374"/>
                </a:lnTo>
                <a:lnTo>
                  <a:pt x="868" y="414"/>
                </a:lnTo>
                <a:lnTo>
                  <a:pt x="868" y="416"/>
                </a:lnTo>
                <a:lnTo>
                  <a:pt x="871" y="415"/>
                </a:lnTo>
                <a:lnTo>
                  <a:pt x="885" y="373"/>
                </a:lnTo>
                <a:lnTo>
                  <a:pt x="918" y="262"/>
                </a:lnTo>
                <a:lnTo>
                  <a:pt x="1006" y="225"/>
                </a:lnTo>
                <a:lnTo>
                  <a:pt x="1084" y="192"/>
                </a:lnTo>
                <a:lnTo>
                  <a:pt x="1158" y="163"/>
                </a:lnTo>
                <a:lnTo>
                  <a:pt x="843" y="163"/>
                </a:lnTo>
                <a:lnTo>
                  <a:pt x="924" y="95"/>
                </a:lnTo>
                <a:lnTo>
                  <a:pt x="956" y="68"/>
                </a:lnTo>
                <a:lnTo>
                  <a:pt x="932" y="163"/>
                </a:lnTo>
                <a:lnTo>
                  <a:pt x="843" y="163"/>
                </a:lnTo>
                <a:lnTo>
                  <a:pt x="1158" y="163"/>
                </a:lnTo>
                <a:lnTo>
                  <a:pt x="945" y="179"/>
                </a:lnTo>
                <a:lnTo>
                  <a:pt x="1068" y="181"/>
                </a:lnTo>
                <a:lnTo>
                  <a:pt x="1028" y="200"/>
                </a:lnTo>
                <a:lnTo>
                  <a:pt x="924" y="248"/>
                </a:lnTo>
                <a:lnTo>
                  <a:pt x="945" y="179"/>
                </a:lnTo>
                <a:lnTo>
                  <a:pt x="1158" y="163"/>
                </a:lnTo>
              </a:path>
            </a:pathLst>
          </a:custGeom>
          <a:solidFill>
            <a:srgbClr val="003399"/>
          </a:solidFill>
          <a:ln w="1270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FAFD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-112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32000" y="6581001"/>
            <a:ext cx="508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b="1" dirty="0" smtClean="0">
                <a:solidFill>
                  <a:srgbClr val="000000"/>
                </a:solidFill>
                <a:ea typeface="ＭＳ Ｐゴシック" pitchFamily="-112" charset="-128"/>
              </a:rPr>
              <a:t>Lockheed Martin Proprietary Information</a:t>
            </a:r>
            <a:endParaRPr lang="en-US" sz="1100" b="1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effectLst/>
          <a:latin typeface="+mj-lt"/>
          <a:ea typeface="ＭＳ Ｐゴシック" pitchFamily="-112" charset="-128"/>
          <a:cs typeface="ＭＳ Ｐゴシック" pitchFamily="-112" charset="-128"/>
        </a:defRPr>
      </a:lvl1pPr>
      <a:lvl2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6pPr>
      <a:lvl7pPr marL="9144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7pPr>
      <a:lvl8pPr marL="13716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8pPr>
      <a:lvl9pPr marL="1828800" algn="l" defTabSz="887413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Arial" pitchFamily="-112" charset="0"/>
        </a:defRPr>
      </a:lvl9pPr>
    </p:titleStyle>
    <p:bodyStyle>
      <a:lvl1pPr marL="222250" indent="-22225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•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  <a:cs typeface="ＭＳ Ｐゴシック" pitchFamily="-112" charset="-128"/>
        </a:defRPr>
      </a:lvl1pPr>
      <a:lvl2pPr marL="615950" indent="-279400" algn="l" defTabSz="887413" rtl="0" eaLnBrk="1" fontAlgn="base" hangingPunct="1">
        <a:spcBef>
          <a:spcPct val="20000"/>
        </a:spcBef>
        <a:spcAft>
          <a:spcPct val="0"/>
        </a:spcAft>
        <a:buSzPct val="100000"/>
        <a:buChar char="–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2pPr>
      <a:lvl3pPr marL="998538" indent="-268288" algn="l" defTabSz="887413" rtl="0" eaLnBrk="1" fontAlgn="base" hangingPunct="1">
        <a:spcBef>
          <a:spcPct val="20000"/>
        </a:spcBef>
        <a:spcAft>
          <a:spcPct val="0"/>
        </a:spcAft>
        <a:buSzPct val="80000"/>
        <a:buChar char="•"/>
        <a:defRPr sz="24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3pPr>
      <a:lvl4pPr marL="1550988" indent="-222250" algn="l" defTabSz="887413" rtl="0" eaLnBrk="1" fontAlgn="base" hangingPunct="1">
        <a:spcBef>
          <a:spcPct val="20000"/>
        </a:spcBef>
        <a:spcAft>
          <a:spcPct val="0"/>
        </a:spcAft>
        <a:buChar char="–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4pPr>
      <a:lvl5pPr marL="19939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bg2"/>
          </a:solidFill>
          <a:effectLst/>
          <a:latin typeface="+mn-lt"/>
          <a:ea typeface="ＭＳ Ｐゴシック" pitchFamily="-112" charset="-128"/>
        </a:defRPr>
      </a:lvl5pPr>
      <a:lvl6pPr marL="24511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6pPr>
      <a:lvl7pPr marL="29083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7pPr>
      <a:lvl8pPr marL="33655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8pPr>
      <a:lvl9pPr marL="3822700" indent="-222250" algn="l" defTabSz="887413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rgbClr val="FAFD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  <p:custDataLst>
              <p:tags r:id="rId14"/>
            </p:custDataLst>
          </p:nvPr>
        </p:nvSpPr>
        <p:spPr bwMode="auto">
          <a:xfrm>
            <a:off x="1219200" y="314325"/>
            <a:ext cx="7696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pg num"/>
          <p:cNvSpPr>
            <a:spLocks noGrp="1" noChangeArrowheads="1"/>
          </p:cNvSpPr>
          <p:nvPr>
            <p:ph type="sldNum" sz="quarter" idx="4"/>
            <p:custDataLst>
              <p:tags r:id="rId15"/>
            </p:custDataLst>
          </p:nvPr>
        </p:nvSpPr>
        <p:spPr bwMode="auto">
          <a:xfrm>
            <a:off x="7148513" y="6499225"/>
            <a:ext cx="1858962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spcAft>
                <a:spcPct val="0"/>
              </a:spcAft>
              <a:buFontTx/>
              <a:buNone/>
              <a:defRPr sz="800"/>
            </a:lvl1pPr>
          </a:lstStyle>
          <a:p>
            <a:pPr defTabSz="457200"/>
            <a:r>
              <a:rPr lang="en-US">
                <a:solidFill>
                  <a:srgbClr val="000000"/>
                </a:solidFill>
              </a:rPr>
              <a:t>Mohammad Zaidi – CMU lectures outline</a:t>
            </a:r>
          </a:p>
        </p:txBody>
      </p:sp>
      <p:graphicFrame>
        <p:nvGraphicFramePr>
          <p:cNvPr id="1026" name="Rectangle 2" hidden="1"/>
          <p:cNvGraphicFramePr>
            <a:graphicFrameLocks/>
          </p:cNvGraphicFramePr>
          <p:nvPr>
            <p:custDataLst>
              <p:tags r:id="rId16"/>
            </p:custData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r:id="rId17" imgW="0" imgH="0" progId="">
                  <p:embed/>
                </p:oleObj>
              </mc:Choice>
              <mc:Fallback>
                <p:oleObj r:id="rId17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Rectangle 17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Arial" charset="0"/>
        </a:defRPr>
      </a:lvl9pPr>
    </p:titleStyle>
    <p:bodyStyle>
      <a:lvl1pPr marL="169863" indent="-169863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457200" indent="-173038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2pPr>
      <a:lvl3pPr marL="744538" indent="-173038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030288" indent="-1714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317625" indent="-1730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5pPr>
      <a:lvl6pPr marL="1774825" indent="-1730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232025" indent="-1730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689225" indent="-1730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146425" indent="-1730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508D3-676D-468A-9240-368F153A70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7/7/2014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4DD2-CD14-4282-8973-1D6B23F71C9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02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9385"/>
            <a:ext cx="8229600" cy="54864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55664"/>
            <a:ext cx="457200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6028944"/>
            <a:ext cx="1450848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000" b="1" i="0" kern="1200" dirty="0">
          <a:solidFill>
            <a:schemeClr val="tx2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0" i="0" kern="120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0" i="0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i="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i="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9385"/>
            <a:ext cx="8229600" cy="54864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55664"/>
            <a:ext cx="457200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6028944"/>
            <a:ext cx="1450848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000" b="1" i="0" kern="1200" dirty="0">
          <a:solidFill>
            <a:schemeClr val="tx2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0" i="0" kern="120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0" i="0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i="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i="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9385"/>
            <a:ext cx="8229600" cy="54864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343400"/>
          </a:xfrm>
          <a:prstGeom prst="rect">
            <a:avLst/>
          </a:prstGeom>
        </p:spPr>
        <p:txBody>
          <a:bodyPr vert="horz" wrap="square" lIns="0" tIns="45720" rIns="91440" bIns="45720" rtlCol="0" anchor="t">
            <a:noAutofit/>
          </a:bodyPr>
          <a:lstStyle/>
          <a:p>
            <a:pPr lvl="0" defTabSz="457200">
              <a:buFont typeface="Arial"/>
            </a:pPr>
            <a:r>
              <a:rPr lang="en-US" smtClean="0"/>
              <a:t>Click to edit Master text styles</a:t>
            </a:r>
          </a:p>
          <a:p>
            <a:pPr lvl="1" defTabSz="457200">
              <a:buFont typeface="Arial"/>
            </a:pPr>
            <a:r>
              <a:rPr lang="en-US" smtClean="0"/>
              <a:t>Second level</a:t>
            </a:r>
          </a:p>
          <a:p>
            <a:pPr lvl="2" defTabSz="457200">
              <a:buFont typeface="Arial"/>
            </a:pPr>
            <a:r>
              <a:rPr lang="en-US" smtClean="0"/>
              <a:t>Third level</a:t>
            </a:r>
          </a:p>
          <a:p>
            <a:pPr lvl="3" defTabSz="457200">
              <a:buFont typeface="Arial"/>
            </a:pPr>
            <a:r>
              <a:rPr lang="en-US" smtClean="0"/>
              <a:t>Fourth level</a:t>
            </a:r>
          </a:p>
          <a:p>
            <a:pPr lvl="4" defTabSz="457200">
              <a:buFont typeface="Arial"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9504" y="6455664"/>
            <a:ext cx="3346704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800" b="0" i="0" u="none" strike="noStrike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LOCKHEED MARTIN PROPRIETARY INFORMATION </a:t>
            </a:r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55664"/>
            <a:ext cx="457200" cy="219456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>
              <a:defRPr lang="en-US" sz="80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defTabSz="457200"/>
            <a:fld id="{ADFF2FFB-3097-4D5C-9432-FD2F30216F71}" type="slidenum">
              <a:rPr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152" y="6028944"/>
            <a:ext cx="1450848" cy="82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59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3000" b="1" i="0" kern="1200" dirty="0">
          <a:solidFill>
            <a:schemeClr val="tx2"/>
          </a:solidFill>
          <a:latin typeface="Arial Bold"/>
          <a:ea typeface="+mj-ea"/>
          <a:cs typeface="Arial Bold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b="0" i="0" kern="1200" smtClean="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b="0" i="0" kern="1200" smtClean="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b="0" i="0" kern="1200" smtClean="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1600" b="0" i="0" kern="1200" smtClean="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16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7.png"/><Relationship Id="rId21" Type="http://schemas.openxmlformats.org/officeDocument/2006/relationships/image" Target="../media/image24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23" Type="http://schemas.openxmlformats.org/officeDocument/2006/relationships/image" Target="../media/image26.jpe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microsoft.com/office/2007/relationships/hdphoto" Target="../media/hdphoto1.wdp"/><Relationship Id="rId9" Type="http://schemas.openxmlformats.org/officeDocument/2006/relationships/image" Target="../media/image12.jpe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27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11" Type="http://schemas.microsoft.com/office/2007/relationships/diagramDrawing" Target="../diagrams/drawing1.xml"/><Relationship Id="rId5" Type="http://schemas.openxmlformats.org/officeDocument/2006/relationships/image" Target="../media/image29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28.pn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9.jpeg"/><Relationship Id="rId18" Type="http://schemas.openxmlformats.org/officeDocument/2006/relationships/image" Target="../media/image43.png"/><Relationship Id="rId3" Type="http://schemas.openxmlformats.org/officeDocument/2006/relationships/hyperlink" Target="http://www.lockheedmartin.com/aboutus/ethics/BusinessConductCompliance.html" TargetMode="External"/><Relationship Id="rId7" Type="http://schemas.openxmlformats.org/officeDocument/2006/relationships/hyperlink" Target="http://ethics.corp.lmco.com/ethics/AskUs/index.cfm" TargetMode="External"/><Relationship Id="rId12" Type="http://schemas.openxmlformats.org/officeDocument/2006/relationships/image" Target="../media/image38.jpeg"/><Relationship Id="rId1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1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5.png"/><Relationship Id="rId11" Type="http://schemas.openxmlformats.org/officeDocument/2006/relationships/hyperlink" Target="http://ethics.corp.lmco.com/ethics/docs/ethics_process.pdf" TargetMode="External"/><Relationship Id="rId5" Type="http://schemas.openxmlformats.org/officeDocument/2006/relationships/hyperlink" Target="http://www.lockheedmartin.com/aboutus/ethics/partners_in_setting_standard.html" TargetMode="External"/><Relationship Id="rId1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hyperlink" Target="http://www.lockheedmartin.com/news/enr/2011/0616-lmvoice.html" TargetMode="External"/><Relationship Id="rId14" Type="http://schemas.openxmlformats.org/officeDocument/2006/relationships/hyperlink" Target="http://ethics.corp.lmco.com/ethics/metric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839199" cy="1143000"/>
          </a:xfrm>
        </p:spPr>
        <p:txBody>
          <a:bodyPr/>
          <a:lstStyle/>
          <a:p>
            <a:r>
              <a:rPr lang="en-US" dirty="0" smtClean="0"/>
              <a:t>Ethics &amp; Sustainability </a:t>
            </a:r>
            <a:br>
              <a:rPr lang="en-US" dirty="0" smtClean="0"/>
            </a:br>
            <a:r>
              <a:rPr lang="en-US" sz="3800" dirty="0" smtClean="0">
                <a:solidFill>
                  <a:schemeClr val="bg1">
                    <a:lumMod val="40000"/>
                    <a:lumOff val="60000"/>
                  </a:schemeClr>
                </a:solidFill>
              </a:rPr>
              <a:t>for the Global Impact Generation</a:t>
            </a:r>
            <a:endParaRPr lang="en-US" sz="3800" dirty="0">
              <a:solidFill>
                <a:schemeClr val="bg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SBAA Conference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Leo Mackay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Vice President, Ethics &amp; Sustainability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2863194" y="3992110"/>
            <a:ext cx="3420788" cy="369332"/>
          </a:xfrm>
        </p:spPr>
        <p:txBody>
          <a:bodyPr/>
          <a:lstStyle/>
          <a:p>
            <a:r>
              <a:rPr lang="en-US" dirty="0" smtClean="0"/>
              <a:t>July 2014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53333"/>
            <a:ext cx="3925336" cy="1042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Era of Transparency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821">
            <a:off x="609600" y="4391025"/>
            <a:ext cx="6572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77" y="3124200"/>
            <a:ext cx="7667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3555">
            <a:off x="536571" y="1569781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233" y="5373852"/>
            <a:ext cx="71913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42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077200" cy="531812"/>
          </a:xfrm>
        </p:spPr>
        <p:txBody>
          <a:bodyPr/>
          <a:lstStyle/>
          <a:p>
            <a:r>
              <a:rPr lang="en-US" sz="3200" dirty="0" smtClean="0"/>
              <a:t>More Disclosure, More Analysis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59229" y="1295400"/>
            <a:ext cx="4267200" cy="11541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61% </a:t>
            </a:r>
          </a:p>
          <a:p>
            <a:r>
              <a:rPr lang="en-US" dirty="0" smtClean="0"/>
              <a:t>Sustainability strategies necessary to be competitive</a:t>
            </a:r>
          </a:p>
          <a:p>
            <a:r>
              <a:rPr lang="en-US" sz="900" dirty="0"/>
              <a:t>Source: 2010 and 2013 BCG-MIT SMR Sustainability and Innovation Survey </a:t>
            </a:r>
            <a:endParaRPr lang="en-US" sz="9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30288" y="4758715"/>
            <a:ext cx="5867400" cy="11541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88% </a:t>
            </a:r>
          </a:p>
          <a:p>
            <a:r>
              <a:rPr lang="en-US" dirty="0" smtClean="0"/>
              <a:t>Corporate Citizenship important to decisions made by grad students, investment and purchasing professionals </a:t>
            </a:r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The Conference Board Sustainability Practices 2013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7400" y="3603724"/>
            <a:ext cx="5562600" cy="11541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100</a:t>
            </a:r>
          </a:p>
          <a:p>
            <a:r>
              <a:rPr lang="en-US" dirty="0" smtClean="0"/>
              <a:t>Median indicators disclosed in Corporate Sustainability reports across 10 industry sectors</a:t>
            </a:r>
          </a:p>
          <a:p>
            <a:r>
              <a:rPr lang="en-US" sz="900" dirty="0"/>
              <a:t>Source: </a:t>
            </a:r>
            <a:r>
              <a:rPr lang="en-US" sz="900" dirty="0" smtClean="0"/>
              <a:t>The Conference Board and </a:t>
            </a:r>
            <a:r>
              <a:rPr lang="en-US" sz="900" i="1" dirty="0"/>
              <a:t>Journal of Cleaner Production</a:t>
            </a:r>
            <a:r>
              <a:rPr lang="en-US" sz="900" dirty="0"/>
              <a:t>, Vol. 20, 2012.</a:t>
            </a:r>
            <a:endParaRPr lang="en-US" sz="9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246414" y="2449562"/>
            <a:ext cx="4724400" cy="115416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88</a:t>
            </a:r>
          </a:p>
          <a:p>
            <a:r>
              <a:rPr lang="en-US" dirty="0" smtClean="0"/>
              <a:t>Industries to be covered by sustainability accounting standards by 2015 </a:t>
            </a:r>
          </a:p>
          <a:p>
            <a:r>
              <a:rPr lang="en-US" sz="900" dirty="0" smtClean="0"/>
              <a:t>Source</a:t>
            </a:r>
            <a:r>
              <a:rPr lang="en-US" sz="900" dirty="0"/>
              <a:t>: </a:t>
            </a:r>
            <a:r>
              <a:rPr lang="en-US" sz="900" dirty="0" smtClean="0"/>
              <a:t>Ethical Corporation</a:t>
            </a:r>
          </a:p>
        </p:txBody>
      </p:sp>
    </p:spTree>
    <p:extLst>
      <p:ext uri="{BB962C8B-B14F-4D97-AF65-F5344CB8AC3E}">
        <p14:creationId xmlns:p14="http://schemas.microsoft.com/office/powerpoint/2010/main" val="4229750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Investor Calls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665" y="1181171"/>
            <a:ext cx="8337451" cy="5493812"/>
          </a:xfrm>
          <a:noFill/>
        </p:spPr>
        <p:txBody>
          <a:bodyPr/>
          <a:lstStyle/>
          <a:p>
            <a:r>
              <a:rPr lang="en-US" sz="2400" dirty="0" smtClean="0"/>
              <a:t>Markets Regulation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SEC Disclosure on Conflict Minerals and Cyber Intrusions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European Union Social Impact Disclosure Rulemaking</a:t>
            </a:r>
            <a:endParaRPr lang="en-US" dirty="0" smtClean="0"/>
          </a:p>
          <a:p>
            <a:r>
              <a:rPr lang="en-US" sz="2400" dirty="0" smtClean="0"/>
              <a:t>Voluntary Paradigms and Product Development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Principles for Responsible Investment in Farmland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Green Bond Principles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REDD+ Framework (de-forestation)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Impact Investing Fund Managers</a:t>
            </a:r>
            <a:endParaRPr lang="en-US" dirty="0" smtClean="0"/>
          </a:p>
          <a:p>
            <a:r>
              <a:rPr lang="en-US" sz="2400" dirty="0" smtClean="0"/>
              <a:t>Shareholder Activism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Human Rights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Political Fundraising</a:t>
            </a:r>
          </a:p>
          <a:p>
            <a:pPr lvl="1"/>
            <a:r>
              <a:rPr lang="en-US" b="0" dirty="0" smtClean="0">
                <a:solidFill>
                  <a:schemeClr val="bg1"/>
                </a:solidFill>
              </a:rPr>
              <a:t>Carbon Divestment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175" y="4006836"/>
            <a:ext cx="3114870" cy="2851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68754" y="6381445"/>
            <a:ext cx="21833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0" dirty="0" smtClean="0">
                <a:solidFill>
                  <a:schemeClr val="tx1"/>
                </a:solidFill>
              </a:rPr>
              <a:t>Source: UN PRI</a:t>
            </a:r>
          </a:p>
        </p:txBody>
      </p:sp>
    </p:spTree>
    <p:extLst>
      <p:ext uri="{BB962C8B-B14F-4D97-AF65-F5344CB8AC3E}">
        <p14:creationId xmlns:p14="http://schemas.microsoft.com/office/powerpoint/2010/main" val="404185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Molding future sustainable leaders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6061" y="1828800"/>
            <a:ext cx="905793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Integrity links to returns </a:t>
            </a:r>
            <a:r>
              <a:rPr lang="en-US" sz="2400" dirty="0" smtClean="0">
                <a:solidFill>
                  <a:schemeClr val="tx1"/>
                </a:solidFill>
              </a:rPr>
              <a:t>(</a:t>
            </a:r>
            <a:r>
              <a:rPr lang="en-US" sz="2400" dirty="0" smtClean="0"/>
              <a:t>How to embed </a:t>
            </a:r>
            <a:r>
              <a:rPr lang="en-US" sz="2400" dirty="0" smtClean="0">
                <a:solidFill>
                  <a:schemeClr val="tx1"/>
                </a:solidFill>
              </a:rPr>
              <a:t>practical ethics?)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 smtClean="0">
                <a:solidFill>
                  <a:schemeClr val="tx1"/>
                </a:solidFill>
              </a:rPr>
              <a:t>Willingness to speak up and report violations</a:t>
            </a:r>
          </a:p>
          <a:p>
            <a:pPr lvl="1"/>
            <a:endParaRPr lang="en-US" sz="22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Agile thinkers manage complexity </a:t>
            </a:r>
            <a:r>
              <a:rPr lang="en-US" sz="2400" dirty="0" smtClean="0">
                <a:solidFill>
                  <a:schemeClr val="tx1"/>
                </a:solidFill>
              </a:rPr>
              <a:t>(How to innovate and win?)</a:t>
            </a:r>
            <a:endParaRPr lang="en-US" sz="2400" dirty="0">
              <a:solidFill>
                <a:schemeClr val="tx1"/>
              </a:solidFill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dirty="0" smtClean="0"/>
              <a:t>Collaborate and harness s</a:t>
            </a:r>
            <a:r>
              <a:rPr lang="en-US" sz="2200" b="0" dirty="0" smtClean="0">
                <a:solidFill>
                  <a:schemeClr val="tx1"/>
                </a:solidFill>
              </a:rPr>
              <a:t>takeholder feedback </a:t>
            </a:r>
          </a:p>
          <a:p>
            <a:pPr lvl="1"/>
            <a:endParaRPr lang="en-US" sz="2200" b="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Act with total impact in mind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(What factors to prioritize?) 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en-US" sz="2200" b="0" dirty="0" smtClean="0">
                <a:solidFill>
                  <a:schemeClr val="tx1"/>
                </a:solidFill>
              </a:rPr>
              <a:t>People-planet-profit </a:t>
            </a:r>
            <a:r>
              <a:rPr lang="en-US" sz="2200" dirty="0" smtClean="0"/>
              <a:t>i</a:t>
            </a:r>
            <a:r>
              <a:rPr lang="en-US" sz="2200" b="0" dirty="0" smtClean="0">
                <a:solidFill>
                  <a:schemeClr val="tx1"/>
                </a:solidFill>
              </a:rPr>
              <a:t>nsights with best available data</a:t>
            </a:r>
            <a:endParaRPr lang="en-US" sz="2200" b="0" dirty="0">
              <a:solidFill>
                <a:schemeClr val="tx1"/>
              </a:solidFill>
            </a:endParaRPr>
          </a:p>
          <a:p>
            <a:pPr lvl="1"/>
            <a:endParaRPr lang="en-US" sz="2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7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2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Need:  Leaders who…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63" y="1354592"/>
            <a:ext cx="8224837" cy="3385542"/>
          </a:xfrm>
        </p:spPr>
        <p:txBody>
          <a:bodyPr/>
          <a:lstStyle/>
          <a:p>
            <a:r>
              <a:rPr lang="en-US" sz="2800" dirty="0" smtClean="0"/>
              <a:t>Create impact with global relevancy</a:t>
            </a:r>
          </a:p>
          <a:p>
            <a:endParaRPr lang="en-US" sz="2800" dirty="0"/>
          </a:p>
          <a:p>
            <a:r>
              <a:rPr lang="en-US" sz="2800" dirty="0" smtClean="0"/>
              <a:t>Appreciate practical ethics </a:t>
            </a:r>
          </a:p>
          <a:p>
            <a:endParaRPr lang="en-US" sz="2800" dirty="0"/>
          </a:p>
          <a:p>
            <a:r>
              <a:rPr lang="en-US" sz="2800" dirty="0" smtClean="0"/>
              <a:t>Manage complexity through transparency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" descr="\\bets68fs1\Sustainability\Sustainability projects\2013 REPORT\Images\Final Edit Image Additions\Ray Video 6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" y="1828800"/>
            <a:ext cx="914481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Lockheed Martin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56756" y="2908793"/>
            <a:ext cx="3183352" cy="236988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</a:t>
            </a:r>
            <a:r>
              <a:rPr lang="en-US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solve complex challenges, advance scientific discovery and deliver innovative solutions to help our customers keep people safe and provide them essential services.</a:t>
            </a:r>
          </a:p>
        </p:txBody>
      </p:sp>
      <p:grpSp>
        <p:nvGrpSpPr>
          <p:cNvPr id="9" name="Group 51"/>
          <p:cNvGrpSpPr/>
          <p:nvPr/>
        </p:nvGrpSpPr>
        <p:grpSpPr>
          <a:xfrm>
            <a:off x="4395727" y="2276474"/>
            <a:ext cx="1031521" cy="4048125"/>
            <a:chOff x="6875463" y="2344738"/>
            <a:chExt cx="1366837" cy="4048125"/>
          </a:xfrm>
        </p:grpSpPr>
        <p:sp>
          <p:nvSpPr>
            <p:cNvPr id="10" name="AutoShape 8"/>
            <p:cNvSpPr>
              <a:spLocks noChangeArrowheads="1"/>
            </p:cNvSpPr>
            <p:nvPr/>
          </p:nvSpPr>
          <p:spPr bwMode="ltGray">
            <a:xfrm>
              <a:off x="6883400" y="2344738"/>
              <a:ext cx="1349375" cy="4048125"/>
            </a:xfrm>
            <a:prstGeom prst="bevel">
              <a:avLst>
                <a:gd name="adj" fmla="val 6500"/>
              </a:avLst>
            </a:prstGeom>
            <a:solidFill>
              <a:srgbClr val="56565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6875463" y="2544763"/>
              <a:ext cx="1366837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i="0" dirty="0">
                  <a:solidFill>
                    <a:srgbClr val="FFFFFF"/>
                  </a:solidFill>
                </a:rPr>
                <a:t>Space </a:t>
              </a:r>
            </a:p>
            <a:p>
              <a:pPr algn="ctr"/>
              <a:r>
                <a:rPr lang="en-US" sz="1200" i="0" dirty="0">
                  <a:solidFill>
                    <a:srgbClr val="FFFFFF"/>
                  </a:solidFill>
                </a:rPr>
                <a:t>Systems</a:t>
              </a:r>
            </a:p>
          </p:txBody>
        </p:sp>
        <p:pic>
          <p:nvPicPr>
            <p:cNvPr id="12" name="Picture 35" descr="Atlas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3916363"/>
              <a:ext cx="1169987" cy="1619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36" descr="AEH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5527675"/>
              <a:ext cx="1169987" cy="774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37" descr="Orion_lunar_orbit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3888" y="3151188"/>
              <a:ext cx="1169987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7"/>
          <p:cNvGrpSpPr/>
          <p:nvPr/>
        </p:nvGrpSpPr>
        <p:grpSpPr>
          <a:xfrm>
            <a:off x="-5587" y="2266086"/>
            <a:ext cx="1088643" cy="4058513"/>
            <a:chOff x="914400" y="2344738"/>
            <a:chExt cx="1347788" cy="4046537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ltGray">
            <a:xfrm>
              <a:off x="914400" y="2344738"/>
              <a:ext cx="1347788" cy="4046537"/>
            </a:xfrm>
            <a:prstGeom prst="bevel">
              <a:avLst>
                <a:gd name="adj" fmla="val 6500"/>
              </a:avLst>
            </a:prstGeom>
            <a:solidFill>
              <a:srgbClr val="56565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055688" y="2651125"/>
              <a:ext cx="1073150" cy="2762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i="0">
                  <a:solidFill>
                    <a:srgbClr val="FFFFFF"/>
                  </a:solidFill>
                </a:rPr>
                <a:t>Aeronautics</a:t>
              </a:r>
            </a:p>
          </p:txBody>
        </p:sp>
        <p:pic>
          <p:nvPicPr>
            <p:cNvPr id="18" name="Picture 42" descr="F-22 Raptor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3163888"/>
              <a:ext cx="1169988" cy="62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43" descr="985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5595938"/>
              <a:ext cx="1174750" cy="706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44" descr="F-162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713" y="4606925"/>
              <a:ext cx="1174750" cy="992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45" descr="c-130"/>
            <p:cNvPicPr>
              <a:picLocks noChangeAspect="1" noChangeArrowheads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3300" y="3778250"/>
              <a:ext cx="1169988" cy="83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2" name="Group 49"/>
          <p:cNvGrpSpPr/>
          <p:nvPr/>
        </p:nvGrpSpPr>
        <p:grpSpPr>
          <a:xfrm>
            <a:off x="1083056" y="2276474"/>
            <a:ext cx="1143000" cy="4048125"/>
            <a:chOff x="4887915" y="2344738"/>
            <a:chExt cx="1349375" cy="4046537"/>
          </a:xfrm>
        </p:grpSpPr>
        <p:sp>
          <p:nvSpPr>
            <p:cNvPr id="23" name="AutoShape 31"/>
            <p:cNvSpPr>
              <a:spLocks noChangeArrowheads="1"/>
            </p:cNvSpPr>
            <p:nvPr/>
          </p:nvSpPr>
          <p:spPr bwMode="ltGray">
            <a:xfrm>
              <a:off x="4887915" y="2344738"/>
              <a:ext cx="1349375" cy="4046537"/>
            </a:xfrm>
            <a:prstGeom prst="bevel">
              <a:avLst>
                <a:gd name="adj" fmla="val 6500"/>
              </a:avLst>
            </a:prstGeom>
            <a:solidFill>
              <a:srgbClr val="56565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4911044" y="2463800"/>
              <a:ext cx="1315583" cy="6463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 i="0" dirty="0">
                  <a:solidFill>
                    <a:srgbClr val="FFFFFF"/>
                  </a:solidFill>
                </a:rPr>
                <a:t>Information Systems &amp;</a:t>
              </a:r>
              <a:br>
                <a:rPr lang="en-US" sz="1200" i="0" dirty="0">
                  <a:solidFill>
                    <a:srgbClr val="FFFFFF"/>
                  </a:solidFill>
                </a:rPr>
              </a:br>
              <a:r>
                <a:rPr lang="en-US" sz="1200" i="0" dirty="0">
                  <a:solidFill>
                    <a:srgbClr val="FFFFFF"/>
                  </a:solidFill>
                </a:rPr>
                <a:t>Global </a:t>
              </a:r>
              <a:r>
                <a:rPr lang="en-US" sz="1200" i="0" dirty="0" smtClean="0">
                  <a:solidFill>
                    <a:srgbClr val="FFFFFF"/>
                  </a:solidFill>
                </a:rPr>
                <a:t>Solutions</a:t>
              </a:r>
              <a:endParaRPr lang="en-US" sz="1200" i="0" dirty="0">
                <a:solidFill>
                  <a:srgbClr val="FFFFFF"/>
                </a:solidFill>
              </a:endParaRPr>
            </a:p>
          </p:txBody>
        </p:sp>
        <p:pic>
          <p:nvPicPr>
            <p:cNvPr id="25" name="Picture 33" descr="Picture2"/>
            <p:cNvPicPr>
              <a:picLocks noChangeAspect="1" noChangeArrowheads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813" y="5357813"/>
              <a:ext cx="1169987" cy="944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38" descr="Picture1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8400" y="3876675"/>
              <a:ext cx="1168400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46" descr="IT"/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813" y="3151188"/>
              <a:ext cx="1171575" cy="74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47" descr="11026-1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6813" y="4914900"/>
              <a:ext cx="1169987" cy="658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" name="Group 28"/>
          <p:cNvGrpSpPr/>
          <p:nvPr/>
        </p:nvGrpSpPr>
        <p:grpSpPr>
          <a:xfrm>
            <a:off x="2226056" y="2268042"/>
            <a:ext cx="1025709" cy="4056557"/>
            <a:chOff x="3906214" y="2344738"/>
            <a:chExt cx="1349375" cy="4046537"/>
          </a:xfrm>
        </p:grpSpPr>
        <p:sp>
          <p:nvSpPr>
            <p:cNvPr id="30" name="AutoShape 11"/>
            <p:cNvSpPr>
              <a:spLocks noChangeArrowheads="1"/>
            </p:cNvSpPr>
            <p:nvPr/>
          </p:nvSpPr>
          <p:spPr bwMode="ltGray">
            <a:xfrm>
              <a:off x="3906214" y="2344738"/>
              <a:ext cx="1349375" cy="4046537"/>
            </a:xfrm>
            <a:prstGeom prst="bevel">
              <a:avLst>
                <a:gd name="adj" fmla="val 6500"/>
              </a:avLst>
            </a:prstGeom>
            <a:solidFill>
              <a:srgbClr val="565656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4051754" y="2533650"/>
              <a:ext cx="1058303" cy="4616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Missiles &amp;</a:t>
              </a:r>
            </a:p>
            <a:p>
              <a:pPr algn="ctr"/>
              <a:r>
                <a:rPr lang="en-US" sz="1200" dirty="0" smtClean="0">
                  <a:solidFill>
                    <a:srgbClr val="FFFFFF"/>
                  </a:solidFill>
                </a:rPr>
                <a:t>Fire Control</a:t>
              </a:r>
              <a:endParaRPr lang="en-US" sz="1200" i="0" dirty="0">
                <a:solidFill>
                  <a:srgbClr val="FFFFFF"/>
                </a:solidFill>
              </a:endParaRPr>
            </a:p>
          </p:txBody>
        </p:sp>
        <p:pic>
          <p:nvPicPr>
            <p:cNvPr id="32" name="Picture 40" descr="Javelin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6701" y="5368925"/>
              <a:ext cx="1169988" cy="933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Group 59"/>
            <p:cNvGrpSpPr/>
            <p:nvPr/>
          </p:nvGrpSpPr>
          <p:grpSpPr>
            <a:xfrm>
              <a:off x="3990975" y="3157350"/>
              <a:ext cx="1183143" cy="2209874"/>
              <a:chOff x="3990975" y="3157350"/>
              <a:chExt cx="1183143" cy="2209874"/>
            </a:xfrm>
          </p:grpSpPr>
          <p:pic>
            <p:nvPicPr>
              <p:cNvPr id="34" name="Picture 33" descr="THAAD mobile.jpg"/>
              <p:cNvPicPr>
                <a:picLocks noChangeAspect="1"/>
              </p:cNvPicPr>
              <p:nvPr/>
            </p:nvPicPr>
            <p:blipFill>
              <a:blip r:embed="rId1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5740" y="3805238"/>
                <a:ext cx="1172803" cy="790277"/>
              </a:xfrm>
              <a:prstGeom prst="rect">
                <a:avLst/>
              </a:prstGeom>
            </p:spPr>
          </p:pic>
          <p:pic>
            <p:nvPicPr>
              <p:cNvPr id="35" name="Picture 34" descr="AH-64D Longbow Apache.jpg"/>
              <p:cNvPicPr>
                <a:picLocks noChangeAspect="1"/>
              </p:cNvPicPr>
              <p:nvPr/>
            </p:nvPicPr>
            <p:blipFill>
              <a:blip r:embed="rId1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94618" y="4595188"/>
                <a:ext cx="1179500" cy="772036"/>
              </a:xfrm>
              <a:prstGeom prst="rect">
                <a:avLst/>
              </a:prstGeom>
            </p:spPr>
          </p:pic>
          <p:pic>
            <p:nvPicPr>
              <p:cNvPr id="36" name="Picture 35" descr="JASSM-ER.jpg"/>
              <p:cNvPicPr>
                <a:picLocks noChangeAspect="1"/>
              </p:cNvPicPr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3990975" y="3157350"/>
                <a:ext cx="1172696" cy="637509"/>
              </a:xfrm>
              <a:prstGeom prst="rect">
                <a:avLst/>
              </a:prstGeom>
            </p:spPr>
          </p:pic>
        </p:grpSp>
      </p:grpSp>
      <p:grpSp>
        <p:nvGrpSpPr>
          <p:cNvPr id="37" name="Group 36"/>
          <p:cNvGrpSpPr/>
          <p:nvPr/>
        </p:nvGrpSpPr>
        <p:grpSpPr>
          <a:xfrm>
            <a:off x="3237595" y="2268042"/>
            <a:ext cx="1158953" cy="4056558"/>
            <a:chOff x="5586985" y="2340382"/>
            <a:chExt cx="1349375" cy="4046537"/>
          </a:xfrm>
        </p:grpSpPr>
        <p:grpSp>
          <p:nvGrpSpPr>
            <p:cNvPr id="38" name="Group 70"/>
            <p:cNvGrpSpPr/>
            <p:nvPr/>
          </p:nvGrpSpPr>
          <p:grpSpPr>
            <a:xfrm>
              <a:off x="5586985" y="2340382"/>
              <a:ext cx="1349375" cy="4046537"/>
              <a:chOff x="5586985" y="2340382"/>
              <a:chExt cx="1349375" cy="4046537"/>
            </a:xfrm>
          </p:grpSpPr>
          <p:sp>
            <p:nvSpPr>
              <p:cNvPr id="41" name="AutoShape 11"/>
              <p:cNvSpPr>
                <a:spLocks noChangeArrowheads="1"/>
              </p:cNvSpPr>
              <p:nvPr/>
            </p:nvSpPr>
            <p:spPr bwMode="ltGray">
              <a:xfrm>
                <a:off x="5586985" y="2340382"/>
                <a:ext cx="1349375" cy="4046537"/>
              </a:xfrm>
              <a:prstGeom prst="bevel">
                <a:avLst>
                  <a:gd name="adj" fmla="val 6500"/>
                </a:avLst>
              </a:prstGeom>
              <a:solidFill>
                <a:srgbClr val="565656"/>
              </a:solidFill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2" name="Text Box 12"/>
              <p:cNvSpPr txBox="1">
                <a:spLocks noChangeArrowheads="1"/>
              </p:cNvSpPr>
              <p:nvPr/>
            </p:nvSpPr>
            <p:spPr bwMode="auto">
              <a:xfrm>
                <a:off x="5777407" y="2463979"/>
                <a:ext cx="968534" cy="64633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Mission 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Systems &amp;</a:t>
                </a:r>
              </a:p>
              <a:p>
                <a:pPr algn="ctr"/>
                <a:r>
                  <a:rPr lang="en-US" sz="1200" dirty="0" smtClean="0">
                    <a:solidFill>
                      <a:srgbClr val="FFFFFF"/>
                    </a:solidFill>
                  </a:rPr>
                  <a:t>Training</a:t>
                </a:r>
                <a:endParaRPr lang="en-US" sz="1200" i="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43" name="Picture 52" descr="Picture5"/>
              <p:cNvPicPr>
                <a:picLocks noChangeAspect="1" noChangeArrowheads="1"/>
              </p:cNvPicPr>
              <p:nvPr/>
            </p:nvPicPr>
            <p:blipFill>
              <a:blip r:embed="rId20" cstate="print"/>
              <a:srcRect/>
              <a:stretch>
                <a:fillRect/>
              </a:stretch>
            </p:blipFill>
            <p:spPr bwMode="auto">
              <a:xfrm>
                <a:off x="5677472" y="4748212"/>
                <a:ext cx="1169988" cy="7342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4" name="Picture 43" descr="MH-60R Contract Support.jpg"/>
              <p:cNvPicPr>
                <a:picLocks noChangeAspect="1"/>
              </p:cNvPicPr>
              <p:nvPr/>
            </p:nvPicPr>
            <p:blipFill>
              <a:blip r:embed="rId2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9509" y="3161426"/>
                <a:ext cx="1164775" cy="770156"/>
              </a:xfrm>
              <a:prstGeom prst="rect">
                <a:avLst/>
              </a:prstGeom>
            </p:spPr>
          </p:pic>
        </p:grpSp>
        <p:pic>
          <p:nvPicPr>
            <p:cNvPr id="39" name="Picture 38" descr="Aegis Fire.jpg"/>
            <p:cNvPicPr>
              <a:picLocks noChangeAspect="1"/>
            </p:cNvPicPr>
            <p:nvPr/>
          </p:nvPicPr>
          <p:blipFill>
            <a:blip r:embed="rId2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6900" y="3935424"/>
              <a:ext cx="1168038" cy="808026"/>
            </a:xfrm>
            <a:prstGeom prst="rect">
              <a:avLst/>
            </a:prstGeom>
          </p:spPr>
        </p:pic>
        <p:pic>
          <p:nvPicPr>
            <p:cNvPr id="40" name="Picture 39" descr="Remote Minehunting System.jpg"/>
            <p:cNvPicPr>
              <a:picLocks noChangeAspect="1"/>
            </p:cNvPicPr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681663" y="5481638"/>
              <a:ext cx="1162049" cy="8115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997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7" y="1203249"/>
            <a:ext cx="2787278" cy="203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07" y="3391864"/>
            <a:ext cx="2787278" cy="20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92" y="3391864"/>
            <a:ext cx="2710625" cy="208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\\bets68fs1\Sustainability\Sustainability projects\2013 REPORT\Images\Sections\Resource Efficiency\Resource Efficiency - Case Study - Energy Management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991" y="1203249"/>
            <a:ext cx="2714426" cy="203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Needed: Global “Throw-weight”</a:t>
            </a:r>
          </a:p>
        </p:txBody>
      </p:sp>
      <p:sp>
        <p:nvSpPr>
          <p:cNvPr id="7" name="Rectangle 6"/>
          <p:cNvSpPr/>
          <p:nvPr/>
        </p:nvSpPr>
        <p:spPr>
          <a:xfrm>
            <a:off x="171307" y="2889480"/>
            <a:ext cx="84206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US" dirty="0" smtClean="0">
              <a:solidFill>
                <a:schemeClr val="bg2"/>
              </a:solidFill>
            </a:endParaRPr>
          </a:p>
          <a:p>
            <a:pPr eaLnBrk="1" hangingPunct="1"/>
            <a:endParaRPr lang="en-US" dirty="0" smtClean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  <a:p>
            <a:pPr eaLnBrk="1" hangingPunct="1"/>
            <a:endParaRPr lang="en-US" dirty="0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43894584"/>
              </p:ext>
            </p:extLst>
          </p:nvPr>
        </p:nvGraphicFramePr>
        <p:xfrm>
          <a:off x="738554" y="919832"/>
          <a:ext cx="7853422" cy="4790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ounded Rectangle 6"/>
          <p:cNvSpPr>
            <a:spLocks noChangeArrowheads="1"/>
          </p:cNvSpPr>
          <p:nvPr/>
        </p:nvSpPr>
        <p:spPr bwMode="auto">
          <a:xfrm>
            <a:off x="171307" y="5802328"/>
            <a:ext cx="8704613" cy="4616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333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2250" indent="-222250" algn="ctr" defTabSz="887413">
              <a:buSzPct val="100000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Generate sustainable value, nurture global leaders 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99637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Impact relevancy factors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384787"/>
              </p:ext>
            </p:extLst>
          </p:nvPr>
        </p:nvGraphicFramePr>
        <p:xfrm>
          <a:off x="332612" y="1295400"/>
          <a:ext cx="8543307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71307" y="5802328"/>
            <a:ext cx="8704613" cy="46166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333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222250" indent="-222250" algn="ctr" defTabSz="887413">
              <a:buSzPct val="100000"/>
              <a:defRPr/>
            </a:pPr>
            <a:r>
              <a:rPr lang="en-US" sz="2400" b="1" dirty="0" smtClean="0">
                <a:solidFill>
                  <a:schemeClr val="tx2"/>
                </a:solidFill>
              </a:rPr>
              <a:t>Greater pressure for managing total value chain impacts</a:t>
            </a:r>
            <a:endParaRPr lang="en-US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4138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Sustainability Progress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001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999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4259" t="28275" r="19445" b="15758"/>
          <a:stretch>
            <a:fillRect/>
          </a:stretch>
        </p:blipFill>
        <p:spPr bwMode="auto">
          <a:xfrm>
            <a:off x="324094" y="762000"/>
            <a:ext cx="8229600" cy="5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4"/>
          <p:cNvSpPr>
            <a:spLocks noChangeArrowheads="1"/>
          </p:cNvSpPr>
          <p:nvPr/>
        </p:nvSpPr>
        <p:spPr bwMode="ltGray">
          <a:xfrm>
            <a:off x="648185" y="5589415"/>
            <a:ext cx="7905509" cy="6096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marL="0" lvl="1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ln w="5080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Global Defense Spending Migrating to Non-Traditional Markets </a:t>
            </a:r>
          </a:p>
        </p:txBody>
      </p:sp>
    </p:spTree>
    <p:extLst>
      <p:ext uri="{BB962C8B-B14F-4D97-AF65-F5344CB8AC3E}">
        <p14:creationId xmlns:p14="http://schemas.microsoft.com/office/powerpoint/2010/main" val="145292007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160" y="990600"/>
            <a:ext cx="8915400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60865" y="220385"/>
            <a:ext cx="5939935" cy="813492"/>
          </a:xfrm>
        </p:spPr>
        <p:txBody>
          <a:bodyPr/>
          <a:lstStyle/>
          <a:p>
            <a:pPr eaLnBrk="1" hangingPunct="1"/>
            <a:r>
              <a:rPr lang="en-US" sz="3200" kern="1200" dirty="0" smtClean="0">
                <a:solidFill>
                  <a:srgbClr val="003399"/>
                </a:solidFill>
              </a:rPr>
              <a:t>Transparency</a:t>
            </a:r>
            <a:r>
              <a:rPr lang="en-US" sz="3200" dirty="0" smtClean="0">
                <a:solidFill>
                  <a:srgbClr val="003399"/>
                </a:solidFill>
                <a:ea typeface="ＭＳ Ｐゴシック" pitchFamily="34" charset="-128"/>
              </a:rPr>
              <a:t> </a:t>
            </a:r>
            <a:r>
              <a:rPr lang="en-US" sz="3200" kern="1200" dirty="0" smtClean="0">
                <a:solidFill>
                  <a:srgbClr val="003399"/>
                </a:solidFill>
              </a:rPr>
              <a:t>International Corruption Perception </a:t>
            </a:r>
            <a:r>
              <a:rPr lang="en-US" sz="3200" kern="1200" dirty="0">
                <a:solidFill>
                  <a:srgbClr val="003399"/>
                </a:solidFill>
              </a:rPr>
              <a:t>I</a:t>
            </a:r>
            <a:r>
              <a:rPr lang="en-US" sz="3200" kern="1200" dirty="0" smtClean="0">
                <a:solidFill>
                  <a:srgbClr val="003399"/>
                </a:solidFill>
              </a:rPr>
              <a:t>ndex</a:t>
            </a:r>
          </a:p>
        </p:txBody>
      </p:sp>
    </p:spTree>
    <p:extLst>
      <p:ext uri="{BB962C8B-B14F-4D97-AF65-F5344CB8AC3E}">
        <p14:creationId xmlns:p14="http://schemas.microsoft.com/office/powerpoint/2010/main" val="3665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1963" y="458991"/>
            <a:ext cx="7312025" cy="531812"/>
          </a:xfrm>
          <a:prstGeom prst="rect">
            <a:avLst/>
          </a:prstGeom>
        </p:spPr>
        <p:txBody>
          <a:bodyPr/>
          <a:lstStyle>
            <a:lvl1pPr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6pPr>
            <a:lvl7pPr marL="9144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7pPr>
            <a:lvl8pPr marL="13716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8pPr>
            <a:lvl9pPr marL="18288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9pPr>
          </a:lstStyle>
          <a:p>
            <a:r>
              <a:rPr lang="en-US" kern="0" dirty="0" smtClean="0"/>
              <a:t>Elements of Practical Ethics	</a:t>
            </a:r>
            <a:endParaRPr lang="en-US" kern="0" dirty="0"/>
          </a:p>
        </p:txBody>
      </p:sp>
      <p:grpSp>
        <p:nvGrpSpPr>
          <p:cNvPr id="3" name="Group 2"/>
          <p:cNvGrpSpPr/>
          <p:nvPr/>
        </p:nvGrpSpPr>
        <p:grpSpPr>
          <a:xfrm>
            <a:off x="335572" y="1125070"/>
            <a:ext cx="8384007" cy="5501498"/>
            <a:chOff x="335572" y="1125070"/>
            <a:chExt cx="8384007" cy="5501498"/>
          </a:xfrm>
        </p:grpSpPr>
        <p:pic>
          <p:nvPicPr>
            <p:cNvPr id="4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>
              <a:off x="784759" y="3324224"/>
              <a:ext cx="1714499" cy="1153442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3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3899304" y="6207468"/>
              <a:ext cx="4076700" cy="419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Picture 4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>
              <a:off x="6938497" y="4256656"/>
              <a:ext cx="1474628" cy="1838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5" descr="J:\Employee Perspective Survey\2011 EPS\Survey Communications\Logo\LMVoice_Logo_Color_No_Period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3992319" y="4477666"/>
              <a:ext cx="2105030" cy="690275"/>
            </a:xfrm>
            <a:prstGeom prst="rect">
              <a:avLst/>
            </a:prstGeom>
            <a:solidFill>
              <a:schemeClr val="tx2"/>
            </a:solidFill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58882" y="2696209"/>
              <a:ext cx="16097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Code of Conduct &amp; Policies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3208727" y="2699690"/>
              <a:ext cx="21621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Independent Structure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37148" y="2948711"/>
              <a:ext cx="180109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Awareness Training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45344" y="2639712"/>
              <a:ext cx="19431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Outreach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9365" y="4519066"/>
              <a:ext cx="2105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Compliance Training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724648" y="5908429"/>
              <a:ext cx="22383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Reporting Mechanisms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99304" y="5242438"/>
              <a:ext cx="23717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Employee Survey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16200000">
              <a:off x="2233579" y="5396327"/>
              <a:ext cx="175451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NOVA Ethics Award</a:t>
              </a:r>
              <a:endParaRPr lang="en-US" sz="1400" dirty="0">
                <a:solidFill>
                  <a:schemeClr val="bg2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16" name="Picture 5" descr="http://ethics.corp.lmco.com/ethics/img/gfx/process.jp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87795" y="1736767"/>
              <a:ext cx="1193800" cy="2226660"/>
            </a:xfrm>
            <a:prstGeom prst="rect">
              <a:avLst/>
            </a:prstGeom>
            <a:noFill/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17" name="Picture 2" descr="NOVA Awards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37275" y="4895853"/>
              <a:ext cx="2189162" cy="1359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76200" dir="3000000" algn="ctr" rotWithShape="0">
                <a:srgbClr val="000000">
                  <a:alpha val="65000"/>
                </a:srgbClr>
              </a:outerShdw>
            </a:effectLst>
          </p:spPr>
        </p:pic>
        <p:pic>
          <p:nvPicPr>
            <p:cNvPr id="18" name="Picture 6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24036" y="3348526"/>
              <a:ext cx="2938939" cy="622364"/>
            </a:xfrm>
            <a:prstGeom prst="round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5851596" y="3944972"/>
              <a:ext cx="1609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400" b="0" dirty="0" smtClean="0">
                  <a:solidFill>
                    <a:schemeClr val="bg2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rPr>
                <a:t>Monitoring</a:t>
              </a:r>
              <a:endParaRPr lang="en-US" sz="1400" b="0" dirty="0">
                <a:solidFill>
                  <a:schemeClr val="bg2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258" t="17690" r="53619" b="10627"/>
            <a:stretch/>
          </p:blipFill>
          <p:spPr bwMode="auto">
            <a:xfrm>
              <a:off x="335572" y="1125070"/>
              <a:ext cx="2002028" cy="1507768"/>
            </a:xfrm>
            <a:prstGeom prst="rect">
              <a:avLst/>
            </a:prstGeom>
            <a:noFill/>
            <a:ln>
              <a:noFill/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 descr="C:\Users\mulleavm\AppData\Local\Microsoft\Windows\Temporary Internet Files\Content.Outlook\IJMZQA41\VoV_Cover_2014 (2)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885" y="1218191"/>
              <a:ext cx="1729298" cy="1729298"/>
            </a:xfrm>
            <a:prstGeom prst="rect">
              <a:avLst/>
            </a:prstGeom>
            <a:noFill/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mulleavm\AppData\Local\Microsoft\Windows\Temporary Internet Files\Content.Outlook\IJMZQA41\IM28 (3).pn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4210" y="1736767"/>
              <a:ext cx="2005369" cy="94530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  <a:effectLst>
              <a:outerShdw blurRad="292100" dist="139700" dir="2700000" algn="ctr" rotWithShape="0">
                <a:srgbClr val="000000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8904374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zIe53JrVUuq1Wx484Azd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DEm24_H2U6ZgnyyfxRi9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yuffe85UkKQ5UnZoyfEh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z2rCdvgkGke0zTAzzkq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entennial">
  <a:themeElements>
    <a:clrScheme name="Centennial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00A1DE"/>
      </a:accent1>
      <a:accent2>
        <a:srgbClr val="6EB82D"/>
      </a:accent2>
      <a:accent3>
        <a:srgbClr val="E5642D"/>
      </a:accent3>
      <a:accent4>
        <a:srgbClr val="009999"/>
      </a:accent4>
      <a:accent5>
        <a:srgbClr val="6600FF"/>
      </a:accent5>
      <a:accent6>
        <a:srgbClr val="009900"/>
      </a:accent6>
      <a:hlink>
        <a:srgbClr val="92002B"/>
      </a:hlink>
      <a:folHlink>
        <a:srgbClr val="8989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M White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 err="1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nk">
  <a:themeElements>
    <a:clrScheme name="Custom 28">
      <a:dk1>
        <a:srgbClr val="000000"/>
      </a:dk1>
      <a:lt1>
        <a:srgbClr val="000000"/>
      </a:lt1>
      <a:dk2>
        <a:srgbClr val="003399"/>
      </a:dk2>
      <a:lt2>
        <a:srgbClr val="FFFFFF"/>
      </a:lt2>
      <a:accent1>
        <a:srgbClr val="3366CC"/>
      </a:accent1>
      <a:accent2>
        <a:srgbClr val="6EB82D"/>
      </a:accent2>
      <a:accent3>
        <a:srgbClr val="E5642D"/>
      </a:accent3>
      <a:accent4>
        <a:srgbClr val="0097BE"/>
      </a:accent4>
      <a:accent5>
        <a:srgbClr val="9933FF"/>
      </a:accent5>
      <a:accent6>
        <a:srgbClr val="009945"/>
      </a:accent6>
      <a:hlink>
        <a:srgbClr val="92002B"/>
      </a:hlink>
      <a:folHlink>
        <a:srgbClr val="33CCFF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>
                <a:gamma/>
                <a:shade val="46275"/>
                <a:invGamma/>
              </a:schemeClr>
            </a:gs>
            <a:gs pos="100000">
              <a:schemeClr val="accent1"/>
            </a:gs>
          </a:gsLst>
          <a:lin ang="5400000" scaled="1"/>
        </a:gradFill>
        <a:ln w="12700" cap="flat" cmpd="sng" algn="ctr">
          <a:solidFill>
            <a:srgbClr val="6699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-11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0000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AAA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279F"/>
        </a:dk2>
        <a:lt2>
          <a:srgbClr val="FFFFFF"/>
        </a:lt2>
        <a:accent1>
          <a:srgbClr val="6699FF"/>
        </a:accent1>
        <a:accent2>
          <a:srgbClr val="00AE00"/>
        </a:accent2>
        <a:accent3>
          <a:srgbClr val="AAACCD"/>
        </a:accent3>
        <a:accent4>
          <a:srgbClr val="DADADA"/>
        </a:accent4>
        <a:accent5>
          <a:srgbClr val="B8CAFF"/>
        </a:accent5>
        <a:accent6>
          <a:srgbClr val="009D00"/>
        </a:accent6>
        <a:hlink>
          <a:srgbClr val="9933FF"/>
        </a:hlink>
        <a:folHlink>
          <a:srgbClr val="33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lank">
  <a:themeElements>
    <a:clrScheme name="blank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10000"/>
          </a:spcAft>
          <a:buClrTx/>
          <a:buSzTx/>
          <a:buFontTx/>
          <a:buChar char="•"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8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87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00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87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008A"/>
        </a:accent6>
        <a:hlink>
          <a:srgbClr val="CCDD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4487"/>
        </a:accent1>
        <a:accent2>
          <a:srgbClr val="000099"/>
        </a:accent2>
        <a:accent3>
          <a:srgbClr val="FFFFFF"/>
        </a:accent3>
        <a:accent4>
          <a:srgbClr val="000000"/>
        </a:accent4>
        <a:accent5>
          <a:srgbClr val="AAB0C3"/>
        </a:accent5>
        <a:accent6>
          <a:srgbClr val="00008A"/>
        </a:accent6>
        <a:hlink>
          <a:srgbClr val="CCDDFF"/>
        </a:hlink>
        <a:folHlink>
          <a:srgbClr val="FFCC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Centennial_Presentation_Template">
  <a:themeElements>
    <a:clrScheme name="Centennial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00A1DE"/>
      </a:accent1>
      <a:accent2>
        <a:srgbClr val="6EB82D"/>
      </a:accent2>
      <a:accent3>
        <a:srgbClr val="E5642D"/>
      </a:accent3>
      <a:accent4>
        <a:srgbClr val="009999"/>
      </a:accent4>
      <a:accent5>
        <a:srgbClr val="6600FF"/>
      </a:accent5>
      <a:accent6>
        <a:srgbClr val="009900"/>
      </a:accent6>
      <a:hlink>
        <a:srgbClr val="92002B"/>
      </a:hlink>
      <a:folHlink>
        <a:srgbClr val="8989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2_Centennial_Presentation_Template">
  <a:themeElements>
    <a:clrScheme name="Centennial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00A1DE"/>
      </a:accent1>
      <a:accent2>
        <a:srgbClr val="6EB82D"/>
      </a:accent2>
      <a:accent3>
        <a:srgbClr val="E5642D"/>
      </a:accent3>
      <a:accent4>
        <a:srgbClr val="009999"/>
      </a:accent4>
      <a:accent5>
        <a:srgbClr val="6600FF"/>
      </a:accent5>
      <a:accent6>
        <a:srgbClr val="009900"/>
      </a:accent6>
      <a:hlink>
        <a:srgbClr val="92002B"/>
      </a:hlink>
      <a:folHlink>
        <a:srgbClr val="8989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3_Centennial_Presentation_Template">
  <a:themeElements>
    <a:clrScheme name="Centennial">
      <a:dk1>
        <a:srgbClr val="000000"/>
      </a:dk1>
      <a:lt1>
        <a:srgbClr val="000000"/>
      </a:lt1>
      <a:dk2>
        <a:srgbClr val="003478"/>
      </a:dk2>
      <a:lt2>
        <a:srgbClr val="FFFFFF"/>
      </a:lt2>
      <a:accent1>
        <a:srgbClr val="00A1DE"/>
      </a:accent1>
      <a:accent2>
        <a:srgbClr val="6EB82D"/>
      </a:accent2>
      <a:accent3>
        <a:srgbClr val="E5642D"/>
      </a:accent3>
      <a:accent4>
        <a:srgbClr val="009999"/>
      </a:accent4>
      <a:accent5>
        <a:srgbClr val="6600FF"/>
      </a:accent5>
      <a:accent6>
        <a:srgbClr val="009900"/>
      </a:accent6>
      <a:hlink>
        <a:srgbClr val="92002B"/>
      </a:hlink>
      <a:folHlink>
        <a:srgbClr val="89898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Centennial</Template>
  <TotalTime>10249</TotalTime>
  <Words>410</Words>
  <Application>Microsoft Office PowerPoint</Application>
  <PresentationFormat>On-screen Show (4:3)</PresentationFormat>
  <Paragraphs>108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Centennial</vt:lpstr>
      <vt:lpstr>9_LM White</vt:lpstr>
      <vt:lpstr>LM White</vt:lpstr>
      <vt:lpstr>blank</vt:lpstr>
      <vt:lpstr>1_blank</vt:lpstr>
      <vt:lpstr>Office Theme</vt:lpstr>
      <vt:lpstr>1_Centennial_Presentation_Template</vt:lpstr>
      <vt:lpstr>2_Centennial_Presentation_Template</vt:lpstr>
      <vt:lpstr>3_Centennial_Presentation_Template</vt:lpstr>
      <vt:lpstr>Ethics &amp; Sustainability  for the Global Impact Generation</vt:lpstr>
      <vt:lpstr>The Need:  Leaders who…</vt:lpstr>
      <vt:lpstr>Lockheed Martin Perspective</vt:lpstr>
      <vt:lpstr>Needed: Global “Throw-weight”</vt:lpstr>
      <vt:lpstr>Global Impact relevancy factors</vt:lpstr>
      <vt:lpstr>Managing Sustainability Progress</vt:lpstr>
      <vt:lpstr>PowerPoint Presentation</vt:lpstr>
      <vt:lpstr>Transparency International Corruption Perception Index</vt:lpstr>
      <vt:lpstr>PowerPoint Presentation</vt:lpstr>
      <vt:lpstr>Enhanced Era of Transparency</vt:lpstr>
      <vt:lpstr>More Disclosure, More Analysis</vt:lpstr>
      <vt:lpstr>Enhanced Investor Calls</vt:lpstr>
      <vt:lpstr>Molding future sustainable leaders</vt:lpstr>
      <vt:lpstr>PowerPoint Presentation</vt:lpstr>
    </vt:vector>
  </TitlesOfParts>
  <Company>Lockheed Martin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smith38</dc:creator>
  <cp:lastModifiedBy>mswibel</cp:lastModifiedBy>
  <cp:revision>45</cp:revision>
  <dcterms:created xsi:type="dcterms:W3CDTF">2014-04-14T14:57:16Z</dcterms:created>
  <dcterms:modified xsi:type="dcterms:W3CDTF">2014-07-07T21:30:09Z</dcterms:modified>
</cp:coreProperties>
</file>