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65" r:id="rId2"/>
    <p:sldId id="555" r:id="rId3"/>
    <p:sldId id="556" r:id="rId4"/>
    <p:sldId id="561" r:id="rId5"/>
    <p:sldId id="562" r:id="rId6"/>
    <p:sldId id="558" r:id="rId7"/>
    <p:sldId id="563" r:id="rId8"/>
    <p:sldId id="559" r:id="rId9"/>
    <p:sldId id="564" r:id="rId10"/>
    <p:sldId id="541" r:id="rId11"/>
    <p:sldId id="553" r:id="rId12"/>
    <p:sldId id="259" r:id="rId13"/>
    <p:sldId id="314" r:id="rId14"/>
    <p:sldId id="306" r:id="rId15"/>
    <p:sldId id="315" r:id="rId16"/>
    <p:sldId id="560" r:id="rId17"/>
    <p:sldId id="333" r:id="rId18"/>
    <p:sldId id="354" r:id="rId19"/>
    <p:sldId id="339" r:id="rId20"/>
    <p:sldId id="269" r:id="rId21"/>
    <p:sldId id="287" r:id="rId22"/>
    <p:sldId id="340" r:id="rId23"/>
    <p:sldId id="355" r:id="rId24"/>
    <p:sldId id="356" r:id="rId25"/>
    <p:sldId id="56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E4642A9-4084-E748-B320-936A8B0A6296}">
          <p14:sldIdLst>
            <p14:sldId id="265"/>
            <p14:sldId id="555"/>
            <p14:sldId id="556"/>
            <p14:sldId id="561"/>
            <p14:sldId id="562"/>
            <p14:sldId id="558"/>
            <p14:sldId id="563"/>
            <p14:sldId id="559"/>
            <p14:sldId id="564"/>
            <p14:sldId id="541"/>
            <p14:sldId id="553"/>
            <p14:sldId id="259"/>
            <p14:sldId id="314"/>
            <p14:sldId id="306"/>
            <p14:sldId id="315"/>
            <p14:sldId id="560"/>
            <p14:sldId id="333"/>
            <p14:sldId id="354"/>
            <p14:sldId id="339"/>
            <p14:sldId id="269"/>
            <p14:sldId id="287"/>
            <p14:sldId id="340"/>
            <p14:sldId id="355"/>
            <p14:sldId id="356"/>
            <p14:sldId id="56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266"/>
    <a:srgbClr val="3F787D"/>
    <a:srgbClr val="326569"/>
    <a:srgbClr val="4478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503" autoAdjust="0"/>
  </p:normalViewPr>
  <p:slideViewPr>
    <p:cSldViewPr snapToGrid="0" snapToObjects="1">
      <p:cViewPr varScale="1">
        <p:scale>
          <a:sx n="82" d="100"/>
          <a:sy n="82" d="100"/>
        </p:scale>
        <p:origin x="1674"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Private</c:v>
                </c:pt>
              </c:strCache>
            </c:strRef>
          </c:tx>
          <c:spPr>
            <a:solidFill>
              <a:srgbClr val="FFC000"/>
            </a:solidFill>
            <a:ln>
              <a:noFill/>
            </a:ln>
            <a:effectLst/>
          </c:spPr>
          <c:invertIfNegative val="0"/>
          <c:cat>
            <c:strRef>
              <c:f>Sheet1!$A$2</c:f>
              <c:strCache>
                <c:ptCount val="1"/>
                <c:pt idx="0">
                  <c:v>Fall 2018</c:v>
                </c:pt>
              </c:strCache>
            </c:strRef>
          </c:cat>
          <c:val>
            <c:numRef>
              <c:f>Sheet1!$B$2</c:f>
              <c:numCache>
                <c:formatCode>General</c:formatCode>
                <c:ptCount val="1"/>
                <c:pt idx="0">
                  <c:v>13</c:v>
                </c:pt>
              </c:numCache>
            </c:numRef>
          </c:val>
          <c:extLst>
            <c:ext xmlns:c16="http://schemas.microsoft.com/office/drawing/2014/chart" uri="{C3380CC4-5D6E-409C-BE32-E72D297353CC}">
              <c16:uniqueId val="{00000000-45DB-457E-B530-72595EF5F8B1}"/>
            </c:ext>
          </c:extLst>
        </c:ser>
        <c:ser>
          <c:idx val="2"/>
          <c:order val="1"/>
          <c:tx>
            <c:strRef>
              <c:f>Sheet1!$C$1</c:f>
              <c:strCache>
                <c:ptCount val="1"/>
                <c:pt idx="0">
                  <c:v>Series 3</c:v>
                </c:pt>
              </c:strCache>
            </c:strRef>
          </c:tx>
          <c:spPr>
            <a:solidFill>
              <a:schemeClr val="accent3"/>
            </a:solidFill>
            <a:ln>
              <a:noFill/>
            </a:ln>
            <a:effectLst/>
          </c:spPr>
          <c:invertIfNegative val="0"/>
          <c:cat>
            <c:strRef>
              <c:f>Sheet1!$A$2</c:f>
              <c:strCache>
                <c:ptCount val="1"/>
                <c:pt idx="0">
                  <c:v>Fall 2018</c:v>
                </c:pt>
              </c:strCache>
            </c:strRef>
          </c:cat>
          <c:val>
            <c:numRef>
              <c:f>Sheet1!$C$2</c:f>
              <c:numCache>
                <c:formatCode>General</c:formatCode>
                <c:ptCount val="1"/>
                <c:pt idx="0">
                  <c:v>237</c:v>
                </c:pt>
              </c:numCache>
            </c:numRef>
          </c:val>
          <c:extLst>
            <c:ext xmlns:c16="http://schemas.microsoft.com/office/drawing/2014/chart" uri="{C3380CC4-5D6E-409C-BE32-E72D297353CC}">
              <c16:uniqueId val="{00000002-45DB-457E-B530-72595EF5F8B1}"/>
            </c:ext>
          </c:extLst>
        </c:ser>
        <c:dLbls>
          <c:showLegendKey val="0"/>
          <c:showVal val="0"/>
          <c:showCatName val="0"/>
          <c:showSerName val="0"/>
          <c:showPercent val="0"/>
          <c:showBubbleSize val="0"/>
        </c:dLbls>
        <c:gapWidth val="150"/>
        <c:overlap val="100"/>
        <c:axId val="842444328"/>
        <c:axId val="55872168"/>
      </c:barChart>
      <c:catAx>
        <c:axId val="84244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5872168"/>
        <c:crosses val="autoZero"/>
        <c:auto val="0"/>
        <c:lblAlgn val="ctr"/>
        <c:lblOffset val="0"/>
        <c:noMultiLvlLbl val="0"/>
      </c:catAx>
      <c:valAx>
        <c:axId val="55872168"/>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2444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BOV </c:v>
                </c:pt>
              </c:strCache>
            </c:strRef>
          </c:tx>
          <c:spPr>
            <a:solidFill>
              <a:schemeClr val="accent2">
                <a:lumMod val="75000"/>
              </a:schemeClr>
            </a:solidFill>
            <a:ln>
              <a:noFill/>
            </a:ln>
            <a:effectLst/>
          </c:spPr>
          <c:invertIfNegative val="0"/>
          <c:dPt>
            <c:idx val="0"/>
            <c:invertIfNegative val="0"/>
            <c:bubble3D val="0"/>
            <c:spPr>
              <a:solidFill>
                <a:srgbClr val="44787D"/>
              </a:solidFill>
              <a:ln>
                <a:noFill/>
              </a:ln>
              <a:effectLst/>
            </c:spPr>
            <c:extLst>
              <c:ext xmlns:c16="http://schemas.microsoft.com/office/drawing/2014/chart" uri="{C3380CC4-5D6E-409C-BE32-E72D297353CC}">
                <c16:uniqueId val="{00000000-BE28-490B-BCEA-A5B3301F1A96}"/>
              </c:ext>
            </c:extLst>
          </c:dPt>
          <c:cat>
            <c:strRef>
              <c:f>Sheet1!$A$2</c:f>
              <c:strCache>
                <c:ptCount val="1"/>
                <c:pt idx="0">
                  <c:v>June 2019</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45DB-457E-B530-72595EF5F8B1}"/>
            </c:ext>
          </c:extLst>
        </c:ser>
        <c:ser>
          <c:idx val="2"/>
          <c:order val="1"/>
          <c:tx>
            <c:strRef>
              <c:f>Sheet1!$C$1</c:f>
              <c:strCache>
                <c:ptCount val="1"/>
                <c:pt idx="0">
                  <c:v>Private</c:v>
                </c:pt>
              </c:strCache>
            </c:strRef>
          </c:tx>
          <c:spPr>
            <a:solidFill>
              <a:srgbClr val="FFC000"/>
            </a:solidFill>
            <a:ln>
              <a:noFill/>
            </a:ln>
            <a:effectLst/>
          </c:spPr>
          <c:invertIfNegative val="0"/>
          <c:cat>
            <c:strRef>
              <c:f>Sheet1!$A$2</c:f>
              <c:strCache>
                <c:ptCount val="1"/>
                <c:pt idx="0">
                  <c:v>June 2019</c:v>
                </c:pt>
              </c:strCache>
            </c:strRef>
          </c:cat>
          <c:val>
            <c:numRef>
              <c:f>Sheet1!$C$2</c:f>
              <c:numCache>
                <c:formatCode>General</c:formatCode>
                <c:ptCount val="1"/>
                <c:pt idx="0">
                  <c:v>15</c:v>
                </c:pt>
              </c:numCache>
            </c:numRef>
          </c:val>
          <c:extLst>
            <c:ext xmlns:c16="http://schemas.microsoft.com/office/drawing/2014/chart" uri="{C3380CC4-5D6E-409C-BE32-E72D297353CC}">
              <c16:uniqueId val="{00000002-45DB-457E-B530-72595EF5F8B1}"/>
            </c:ext>
          </c:extLst>
        </c:ser>
        <c:ser>
          <c:idx val="1"/>
          <c:order val="2"/>
          <c:tx>
            <c:strRef>
              <c:f>Sheet1!$D$1</c:f>
              <c:strCache>
                <c:ptCount val="1"/>
                <c:pt idx="0">
                  <c:v>Column1</c:v>
                </c:pt>
              </c:strCache>
            </c:strRef>
          </c:tx>
          <c:spPr>
            <a:solidFill>
              <a:schemeClr val="bg1">
                <a:lumMod val="65000"/>
              </a:schemeClr>
            </a:solidFill>
            <a:ln>
              <a:noFill/>
            </a:ln>
            <a:effectLst/>
          </c:spPr>
          <c:invertIfNegative val="0"/>
          <c:cat>
            <c:strRef>
              <c:f>Sheet1!$A$2</c:f>
              <c:strCache>
                <c:ptCount val="1"/>
                <c:pt idx="0">
                  <c:v>June 2019</c:v>
                </c:pt>
              </c:strCache>
            </c:strRef>
          </c:cat>
          <c:val>
            <c:numRef>
              <c:f>Sheet1!$D$2</c:f>
              <c:numCache>
                <c:formatCode>General</c:formatCode>
                <c:ptCount val="1"/>
                <c:pt idx="0">
                  <c:v>135</c:v>
                </c:pt>
              </c:numCache>
            </c:numRef>
          </c:val>
          <c:extLst>
            <c:ext xmlns:c16="http://schemas.microsoft.com/office/drawing/2014/chart" uri="{C3380CC4-5D6E-409C-BE32-E72D297353CC}">
              <c16:uniqueId val="{00000000-BCD9-4ECF-B567-EEC109A7DD8E}"/>
            </c:ext>
          </c:extLst>
        </c:ser>
        <c:dLbls>
          <c:showLegendKey val="0"/>
          <c:showVal val="0"/>
          <c:showCatName val="0"/>
          <c:showSerName val="0"/>
          <c:showPercent val="0"/>
          <c:showBubbleSize val="0"/>
        </c:dLbls>
        <c:gapWidth val="150"/>
        <c:overlap val="100"/>
        <c:axId val="842444328"/>
        <c:axId val="55872168"/>
      </c:barChart>
      <c:catAx>
        <c:axId val="84244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5872168"/>
        <c:crosses val="autoZero"/>
        <c:auto val="1"/>
        <c:lblAlgn val="ctr"/>
        <c:lblOffset val="0"/>
        <c:noMultiLvlLbl val="0"/>
      </c:catAx>
      <c:valAx>
        <c:axId val="55872168"/>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2444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State</c:v>
                </c:pt>
              </c:strCache>
            </c:strRef>
          </c:tx>
          <c:spPr>
            <a:solidFill>
              <a:schemeClr val="accent2">
                <a:lumMod val="50000"/>
              </a:schemeClr>
            </a:solidFill>
            <a:ln>
              <a:noFill/>
            </a:ln>
            <a:effectLst/>
          </c:spPr>
          <c:invertIfNegative val="0"/>
          <c:cat>
            <c:strRef>
              <c:f>Sheet1!$A$2</c:f>
              <c:strCache>
                <c:ptCount val="1"/>
                <c:pt idx="0">
                  <c:v>July 2019</c:v>
                </c:pt>
              </c:strCache>
            </c:strRef>
          </c:cat>
          <c:val>
            <c:numRef>
              <c:f>Sheet1!$B$2</c:f>
              <c:numCache>
                <c:formatCode>General</c:formatCode>
                <c:ptCount val="1"/>
                <c:pt idx="0">
                  <c:v>10</c:v>
                </c:pt>
              </c:numCache>
            </c:numRef>
          </c:val>
          <c:extLst>
            <c:ext xmlns:c16="http://schemas.microsoft.com/office/drawing/2014/chart" uri="{C3380CC4-5D6E-409C-BE32-E72D297353CC}">
              <c16:uniqueId val="{00000000-45DB-457E-B530-72595EF5F8B1}"/>
            </c:ext>
          </c:extLst>
        </c:ser>
        <c:ser>
          <c:idx val="2"/>
          <c:order val="1"/>
          <c:tx>
            <c:strRef>
              <c:f>Sheet1!$C$1</c:f>
              <c:strCache>
                <c:ptCount val="1"/>
                <c:pt idx="0">
                  <c:v>BOV</c:v>
                </c:pt>
              </c:strCache>
            </c:strRef>
          </c:tx>
          <c:spPr>
            <a:solidFill>
              <a:schemeClr val="accent2">
                <a:lumMod val="75000"/>
              </a:schemeClr>
            </a:solidFill>
            <a:ln>
              <a:noFill/>
            </a:ln>
            <a:effectLst/>
          </c:spPr>
          <c:invertIfNegative val="0"/>
          <c:cat>
            <c:strRef>
              <c:f>Sheet1!$A$2</c:f>
              <c:strCache>
                <c:ptCount val="1"/>
                <c:pt idx="0">
                  <c:v>July 2019</c:v>
                </c:pt>
              </c:strCache>
            </c:strRef>
          </c:cat>
          <c:val>
            <c:numRef>
              <c:f>Sheet1!$C$2</c:f>
              <c:numCache>
                <c:formatCode>General</c:formatCode>
                <c:ptCount val="1"/>
                <c:pt idx="0">
                  <c:v>69</c:v>
                </c:pt>
              </c:numCache>
            </c:numRef>
          </c:val>
          <c:extLst>
            <c:ext xmlns:c16="http://schemas.microsoft.com/office/drawing/2014/chart" uri="{C3380CC4-5D6E-409C-BE32-E72D297353CC}">
              <c16:uniqueId val="{00000002-45DB-457E-B530-72595EF5F8B1}"/>
            </c:ext>
          </c:extLst>
        </c:ser>
        <c:ser>
          <c:idx val="1"/>
          <c:order val="2"/>
          <c:tx>
            <c:strRef>
              <c:f>Sheet1!$D$1</c:f>
              <c:strCache>
                <c:ptCount val="1"/>
                <c:pt idx="0">
                  <c:v>Private</c:v>
                </c:pt>
              </c:strCache>
            </c:strRef>
          </c:tx>
          <c:spPr>
            <a:solidFill>
              <a:srgbClr val="44787D"/>
            </a:solidFill>
            <a:ln>
              <a:noFill/>
            </a:ln>
            <a:effectLst/>
          </c:spPr>
          <c:invertIfNegative val="0"/>
          <c:cat>
            <c:strRef>
              <c:f>Sheet1!$A$2</c:f>
              <c:strCache>
                <c:ptCount val="1"/>
                <c:pt idx="0">
                  <c:v>July 2019</c:v>
                </c:pt>
              </c:strCache>
            </c:strRef>
          </c:cat>
          <c:val>
            <c:numRef>
              <c:f>Sheet1!$D$2</c:f>
              <c:numCache>
                <c:formatCode>General</c:formatCode>
                <c:ptCount val="1"/>
                <c:pt idx="0">
                  <c:v>100</c:v>
                </c:pt>
              </c:numCache>
            </c:numRef>
          </c:val>
          <c:extLst>
            <c:ext xmlns:c16="http://schemas.microsoft.com/office/drawing/2014/chart" uri="{C3380CC4-5D6E-409C-BE32-E72D297353CC}">
              <c16:uniqueId val="{00000000-BCD9-4ECF-B567-EEC109A7DD8E}"/>
            </c:ext>
          </c:extLst>
        </c:ser>
        <c:ser>
          <c:idx val="3"/>
          <c:order val="3"/>
          <c:tx>
            <c:strRef>
              <c:f>Sheet1!$E$1</c:f>
              <c:strCache>
                <c:ptCount val="1"/>
                <c:pt idx="0">
                  <c:v>VT</c:v>
                </c:pt>
              </c:strCache>
            </c:strRef>
          </c:tx>
          <c:spPr>
            <a:solidFill>
              <a:srgbClr val="FFC000"/>
            </a:solidFill>
            <a:ln>
              <a:noFill/>
            </a:ln>
            <a:effectLst/>
          </c:spPr>
          <c:invertIfNegative val="0"/>
          <c:cat>
            <c:strRef>
              <c:f>Sheet1!$A$2</c:f>
              <c:strCache>
                <c:ptCount val="1"/>
                <c:pt idx="0">
                  <c:v>July 2019</c:v>
                </c:pt>
              </c:strCache>
            </c:strRef>
          </c:cat>
          <c:val>
            <c:numRef>
              <c:f>Sheet1!$E$2</c:f>
              <c:numCache>
                <c:formatCode>General</c:formatCode>
                <c:ptCount val="1"/>
                <c:pt idx="0">
                  <c:v>15</c:v>
                </c:pt>
              </c:numCache>
            </c:numRef>
          </c:val>
          <c:extLst>
            <c:ext xmlns:c16="http://schemas.microsoft.com/office/drawing/2014/chart" uri="{C3380CC4-5D6E-409C-BE32-E72D297353CC}">
              <c16:uniqueId val="{00000000-97AA-4E34-81CB-C35AABC5F3FC}"/>
            </c:ext>
          </c:extLst>
        </c:ser>
        <c:ser>
          <c:idx val="4"/>
          <c:order val="4"/>
          <c:tx>
            <c:strRef>
              <c:f>Sheet1!$F$1</c:f>
              <c:strCache>
                <c:ptCount val="1"/>
                <c:pt idx="0">
                  <c:v>Column2</c:v>
                </c:pt>
              </c:strCache>
            </c:strRef>
          </c:tx>
          <c:spPr>
            <a:solidFill>
              <a:schemeClr val="bg1">
                <a:lumMod val="65000"/>
              </a:schemeClr>
            </a:solidFill>
            <a:ln>
              <a:noFill/>
            </a:ln>
            <a:effectLst/>
          </c:spPr>
          <c:invertIfNegative val="0"/>
          <c:cat>
            <c:strRef>
              <c:f>Sheet1!$A$2</c:f>
              <c:strCache>
                <c:ptCount val="1"/>
                <c:pt idx="0">
                  <c:v>July 2019</c:v>
                </c:pt>
              </c:strCache>
            </c:strRef>
          </c:cat>
          <c:val>
            <c:numRef>
              <c:f>Sheet1!$F$2</c:f>
              <c:numCache>
                <c:formatCode>General</c:formatCode>
                <c:ptCount val="1"/>
                <c:pt idx="0">
                  <c:v>56</c:v>
                </c:pt>
              </c:numCache>
            </c:numRef>
          </c:val>
          <c:extLst>
            <c:ext xmlns:c16="http://schemas.microsoft.com/office/drawing/2014/chart" uri="{C3380CC4-5D6E-409C-BE32-E72D297353CC}">
              <c16:uniqueId val="{00000001-9114-4783-A06F-F8EB529F382C}"/>
            </c:ext>
          </c:extLst>
        </c:ser>
        <c:dLbls>
          <c:showLegendKey val="0"/>
          <c:showVal val="0"/>
          <c:showCatName val="0"/>
          <c:showSerName val="0"/>
          <c:showPercent val="0"/>
          <c:showBubbleSize val="0"/>
        </c:dLbls>
        <c:gapWidth val="150"/>
        <c:overlap val="100"/>
        <c:axId val="842444328"/>
        <c:axId val="55872168"/>
      </c:barChart>
      <c:catAx>
        <c:axId val="842444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55872168"/>
        <c:crosses val="autoZero"/>
        <c:auto val="1"/>
        <c:lblAlgn val="ctr"/>
        <c:lblOffset val="100"/>
        <c:noMultiLvlLbl val="0"/>
      </c:catAx>
      <c:valAx>
        <c:axId val="55872168"/>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2444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05A838-AF10-46C9-A490-37CFDFD96E11}" type="datetimeFigureOut">
              <a:rPr lang="en-US" smtClean="0"/>
              <a:t>7/5/2019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4CC8CDA-D039-49D0-84B1-F4A22E905FC4}" type="slidenum">
              <a:rPr lang="en-US" smtClean="0"/>
              <a:t>‹#›</a:t>
            </a:fld>
            <a:endParaRPr lang="en-US"/>
          </a:p>
        </p:txBody>
      </p:sp>
    </p:spTree>
    <p:extLst>
      <p:ext uri="{BB962C8B-B14F-4D97-AF65-F5344CB8AC3E}">
        <p14:creationId xmlns:p14="http://schemas.microsoft.com/office/powerpoint/2010/main" val="217159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RTS Intro---this will probably be done by the “facilitator.”</a:t>
            </a:r>
          </a:p>
          <a:p>
            <a:endParaRPr lang="en-US" dirty="0"/>
          </a:p>
          <a:p>
            <a:r>
              <a:rPr lang="en-US" dirty="0"/>
              <a:t>I am here with Mike Clarke and Lara Khansa</a:t>
            </a:r>
          </a:p>
          <a:p>
            <a:endParaRPr lang="en-US" dirty="0"/>
          </a:p>
          <a:p>
            <a:r>
              <a:rPr lang="en-US" dirty="0"/>
              <a:t>Mike is a Virginia native and graduate of VT’s b-school. He began his career in banking. About 20 years ago, Mike became an entrepreneur starting Access National Bank which grew and prospered even during the financial crisis of 2008. Mike was able to a range for Access to merge with Union National bank earlier this year in a transaction valued at $610M. Now Mike is a member of the board of the resulting company, Atlantic Union Bank.</a:t>
            </a:r>
          </a:p>
          <a:p>
            <a:endParaRPr lang="en-US" dirty="0"/>
          </a:p>
          <a:p>
            <a:r>
              <a:rPr lang="en-US" dirty="0"/>
              <a:t>VT’s motto is Ut Prosim which we translate as “that I may serve.” Mike has lived his life in accordance to Ut Prosim including his service to his community and his service to VT. </a:t>
            </a:r>
          </a:p>
          <a:p>
            <a:endParaRPr lang="en-US" dirty="0"/>
          </a:p>
          <a:p>
            <a:r>
              <a:rPr lang="en-US" dirty="0"/>
              <a:t>Lara is VT business AD for UG and Professor of BIT. In addition to an academic background in finance, information systems and engineering, she worked as a software development engineer for GE. Lara has been important to Pamplin’s and VT’s most innovative projects and in strategic planning. Despite her admin role, she has remained an active researcher who routinely publishes in some of the top journals in her field. </a:t>
            </a:r>
          </a:p>
          <a:p>
            <a:r>
              <a:rPr lang="en-US" dirty="0"/>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theme of our talk is that big changes often take time to implement and over time the environment changes. If you have a good important idea, you may need to change the details but if you retain your vision, you may be able to accomplish things that have a positive impact, long into the future.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Lara will provide a theoretical background that helps guide actions for change. She will also provide some general findings about creating environments that foster deep learning and agile workforce development.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Next Mike will share his vision for community banking and provide personal examples of how he was able merge his bank and further his vision.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Finally, I will provide an example of developing a vision for business school facilities and adapting to environmental changes to bring the project to completion.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F4AC6CA-3C20-4146-82D0-CD1C76E775AB}" type="slidenum">
              <a:rPr lang="en-US" smtClean="0"/>
              <a:t>1</a:t>
            </a:fld>
            <a:endParaRPr lang="en-US"/>
          </a:p>
        </p:txBody>
      </p:sp>
    </p:spTree>
    <p:extLst>
      <p:ext uri="{BB962C8B-B14F-4D97-AF65-F5344CB8AC3E}">
        <p14:creationId xmlns:p14="http://schemas.microsoft.com/office/powerpoint/2010/main" val="99030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203352" y="9217836"/>
            <a:ext cx="3216610" cy="484538"/>
          </a:xfrm>
          <a:prstGeom prst="rect">
            <a:avLst/>
          </a:prstGeom>
          <a:ln/>
        </p:spPr>
        <p:txBody>
          <a:bodyPr lIns="96239" tIns="48119" rIns="96239" bIns="48119"/>
          <a:lstStyle/>
          <a:p>
            <a:fld id="{131CFFD4-4018-4C70-8F03-82923473ABD9}" type="slidenum">
              <a:rPr lang="en-US">
                <a:solidFill>
                  <a:prstClr val="black"/>
                </a:solidFill>
              </a:rPr>
              <a:pPr/>
              <a:t>10</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457200" y="730250"/>
            <a:ext cx="6630988" cy="3730625"/>
          </a:xfrm>
          <a:ln/>
        </p:spPr>
      </p:sp>
      <p:sp>
        <p:nvSpPr>
          <p:cNvPr id="356355" name="Rectangle 3"/>
          <p:cNvSpPr>
            <a:spLocks noGrp="1" noChangeArrowheads="1"/>
          </p:cNvSpPr>
          <p:nvPr>
            <p:ph type="body" idx="1"/>
          </p:nvPr>
        </p:nvSpPr>
        <p:spPr>
          <a:xfrm>
            <a:off x="740449" y="4610080"/>
            <a:ext cx="5940754" cy="2654121"/>
          </a:xfrm>
        </p:spPr>
        <p:txBody>
          <a:bodyPr/>
          <a:lstStyle/>
          <a:p>
            <a:pPr>
              <a:spcBef>
                <a:spcPts val="623"/>
              </a:spcBef>
              <a:buClr>
                <a:srgbClr val="002776"/>
              </a:buClr>
              <a:tabLst>
                <a:tab pos="90332" algn="l"/>
              </a:tabLst>
            </a:pPr>
            <a:r>
              <a:rPr lang="en-US" sz="1100" i="1" dirty="0">
                <a:latin typeface="Times New Roman" panose="02020603050405020304" pitchFamily="18" charset="0"/>
                <a:cs typeface="Times New Roman" panose="02020603050405020304" pitchFamily="18" charset="0"/>
              </a:rPr>
              <a:t>Mike transitions to Robert</a:t>
            </a:r>
          </a:p>
          <a:p>
            <a:pPr>
              <a:spcBef>
                <a:spcPts val="623"/>
              </a:spcBef>
              <a:buClr>
                <a:srgbClr val="002776"/>
              </a:buClr>
              <a:tabLst>
                <a:tab pos="90332" algn="l"/>
              </a:tabLst>
            </a:pPr>
            <a:endParaRPr lang="en-US" sz="1100" i="1" dirty="0">
              <a:latin typeface="Times New Roman" panose="02020603050405020304" pitchFamily="18" charset="0"/>
              <a:cs typeface="Times New Roman" panose="02020603050405020304" pitchFamily="18" charset="0"/>
            </a:endParaRPr>
          </a:p>
          <a:p>
            <a:pPr>
              <a:spcBef>
                <a:spcPts val="623"/>
              </a:spcBef>
              <a:buClr>
                <a:srgbClr val="002776"/>
              </a:buClr>
              <a:tabLst>
                <a:tab pos="90332" algn="l"/>
              </a:tabLst>
            </a:pPr>
            <a:r>
              <a:rPr lang="en-US" sz="1100" i="1" dirty="0">
                <a:latin typeface="Times New Roman" panose="02020603050405020304" pitchFamily="18" charset="0"/>
                <a:cs typeface="Times New Roman" panose="02020603050405020304" pitchFamily="18" charset="0"/>
              </a:rPr>
              <a:t>Hired Robert from UGA. Knew some of his track record.</a:t>
            </a:r>
          </a:p>
          <a:p>
            <a:pPr>
              <a:spcBef>
                <a:spcPts val="623"/>
              </a:spcBef>
              <a:buClr>
                <a:srgbClr val="002776"/>
              </a:buClr>
              <a:tabLst>
                <a:tab pos="90332" algn="l"/>
              </a:tabLst>
            </a:pPr>
            <a:endParaRPr lang="en-US" sz="1100" i="1" dirty="0">
              <a:latin typeface="Times New Roman" panose="02020603050405020304" pitchFamily="18" charset="0"/>
              <a:cs typeface="Times New Roman" panose="02020603050405020304" pitchFamily="18" charset="0"/>
            </a:endParaRPr>
          </a:p>
          <a:p>
            <a:pPr>
              <a:spcBef>
                <a:spcPts val="623"/>
              </a:spcBef>
              <a:buClr>
                <a:srgbClr val="002776"/>
              </a:buClr>
              <a:tabLst>
                <a:tab pos="90332" algn="l"/>
              </a:tabLst>
            </a:pPr>
            <a:r>
              <a:rPr lang="en-US" sz="1100" i="1" dirty="0">
                <a:latin typeface="Times New Roman" panose="02020603050405020304" pitchFamily="18" charset="0"/>
                <a:cs typeface="Times New Roman" panose="02020603050405020304" pitchFamily="18" charset="0"/>
              </a:rPr>
              <a:t>Just as Mike brought innovation to banking, Robert brought innovation to the business school. </a:t>
            </a:r>
          </a:p>
          <a:p>
            <a:pPr>
              <a:spcBef>
                <a:spcPts val="623"/>
              </a:spcBef>
              <a:buClr>
                <a:srgbClr val="002776"/>
              </a:buClr>
              <a:tabLst>
                <a:tab pos="90332" algn="l"/>
              </a:tabLst>
            </a:pPr>
            <a:endParaRPr lang="en-US" sz="1100" i="1" dirty="0">
              <a:latin typeface="Times New Roman" panose="02020603050405020304" pitchFamily="18" charset="0"/>
              <a:cs typeface="Times New Roman" panose="02020603050405020304" pitchFamily="18" charset="0"/>
            </a:endParaRPr>
          </a:p>
          <a:p>
            <a:pPr marL="89673" indent="-89673">
              <a:spcBef>
                <a:spcPts val="623"/>
              </a:spcBef>
              <a:buClr>
                <a:srgbClr val="002776"/>
              </a:buClr>
              <a:buFont typeface="Arial"/>
              <a:buChar char="•"/>
              <a:tabLst>
                <a:tab pos="90332" algn="l"/>
              </a:tabLst>
            </a:pPr>
            <a:endParaRPr lang="en-US" sz="1100" i="1" dirty="0">
              <a:latin typeface="Times New Roman" panose="02020603050405020304" pitchFamily="18" charset="0"/>
              <a:cs typeface="Times New Roman" panose="02020603050405020304" pitchFamily="18" charset="0"/>
            </a:endParaRPr>
          </a:p>
          <a:p>
            <a:pPr>
              <a:spcBef>
                <a:spcPts val="623"/>
              </a:spcBef>
              <a:buClr>
                <a:srgbClr val="002776"/>
              </a:buClr>
              <a:tabLst>
                <a:tab pos="90332" algn="l"/>
              </a:tabLst>
            </a:pP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7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from Pamplin Strategic Plan 2014</a:t>
            </a:r>
          </a:p>
          <a:p>
            <a:endParaRPr lang="en-US" dirty="0"/>
          </a:p>
          <a:p>
            <a:r>
              <a:rPr lang="en-US" dirty="0"/>
              <a:t>The four F’s. Later told that an “F” in education is not a good thing.</a:t>
            </a:r>
          </a:p>
        </p:txBody>
      </p:sp>
      <p:sp>
        <p:nvSpPr>
          <p:cNvPr id="4" name="Slide Number Placeholder 3"/>
          <p:cNvSpPr>
            <a:spLocks noGrp="1"/>
          </p:cNvSpPr>
          <p:nvPr>
            <p:ph type="sldNum" sz="quarter" idx="10"/>
          </p:nvPr>
        </p:nvSpPr>
        <p:spPr/>
        <p:txBody>
          <a:bodyPr/>
          <a:lstStyle/>
          <a:p>
            <a:fld id="{9D1626CA-BE3B-4530-B742-2DCABE9D8039}" type="slidenum">
              <a:rPr lang="en-US" smtClean="0"/>
              <a:pPr/>
              <a:t>11</a:t>
            </a:fld>
            <a:endParaRPr lang="en-US" dirty="0"/>
          </a:p>
        </p:txBody>
      </p:sp>
    </p:spTree>
    <p:extLst>
      <p:ext uri="{BB962C8B-B14F-4D97-AF65-F5344CB8AC3E}">
        <p14:creationId xmlns:p14="http://schemas.microsoft.com/office/powerpoint/2010/main" val="131984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Pamplin Hall is lacking</a:t>
            </a:r>
          </a:p>
          <a:p>
            <a:endParaRPr lang="en-US" dirty="0"/>
          </a:p>
          <a:p>
            <a:r>
              <a:rPr lang="en-US" dirty="0"/>
              <a:t>I had led the development of new facilities for LSU and UGA while I was dean at those universities. At LSU, I had the vision but the design was changed significantly after I left. At UGA, the design I worked on was largely felt in tact and will be ceremonially opened this September. </a:t>
            </a:r>
          </a:p>
          <a:p>
            <a:endParaRPr lang="en-US" dirty="0"/>
          </a:p>
          <a:p>
            <a:r>
              <a:rPr lang="en-US" dirty="0"/>
              <a:t>I knew from theses experiences how developing business school facilities could qualitatively change research, educational programs and the culture of a college. </a:t>
            </a:r>
          </a:p>
          <a:p>
            <a:endParaRPr lang="en-US" dirty="0"/>
          </a:p>
        </p:txBody>
      </p:sp>
      <p:sp>
        <p:nvSpPr>
          <p:cNvPr id="4" name="Slide Number Placeholder 3"/>
          <p:cNvSpPr>
            <a:spLocks noGrp="1"/>
          </p:cNvSpPr>
          <p:nvPr>
            <p:ph type="sldNum" sz="quarter" idx="5"/>
          </p:nvPr>
        </p:nvSpPr>
        <p:spPr/>
        <p:txBody>
          <a:bodyPr/>
          <a:lstStyle/>
          <a:p>
            <a:fld id="{90656506-6AB2-481F-9485-8D7A7473DCC0}" type="slidenum">
              <a:rPr lang="en-US" smtClean="0"/>
              <a:t>12</a:t>
            </a:fld>
            <a:endParaRPr lang="en-US"/>
          </a:p>
        </p:txBody>
      </p:sp>
    </p:spTree>
    <p:extLst>
      <p:ext uri="{BB962C8B-B14F-4D97-AF65-F5344CB8AC3E}">
        <p14:creationId xmlns:p14="http://schemas.microsoft.com/office/powerpoint/2010/main" val="282106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student learning. Able to adapt to changing environment. </a:t>
            </a:r>
          </a:p>
        </p:txBody>
      </p:sp>
      <p:sp>
        <p:nvSpPr>
          <p:cNvPr id="4" name="Slide Number Placeholder 3"/>
          <p:cNvSpPr>
            <a:spLocks noGrp="1"/>
          </p:cNvSpPr>
          <p:nvPr>
            <p:ph type="sldNum" sz="quarter" idx="10"/>
          </p:nvPr>
        </p:nvSpPr>
        <p:spPr/>
        <p:txBody>
          <a:bodyPr/>
          <a:lstStyle/>
          <a:p>
            <a:fld id="{9D1626CA-BE3B-4530-B742-2DCABE9D8039}" type="slidenum">
              <a:rPr lang="en-US" smtClean="0"/>
              <a:pPr/>
              <a:t>13</a:t>
            </a:fld>
            <a:endParaRPr lang="en-US" dirty="0"/>
          </a:p>
        </p:txBody>
      </p:sp>
    </p:spTree>
    <p:extLst>
      <p:ext uri="{BB962C8B-B14F-4D97-AF65-F5344CB8AC3E}">
        <p14:creationId xmlns:p14="http://schemas.microsoft.com/office/powerpoint/2010/main" val="329355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CC8CDA-D039-49D0-84B1-F4A22E905FC4}" type="slidenum">
              <a:rPr lang="en-US" smtClean="0"/>
              <a:t>14</a:t>
            </a:fld>
            <a:endParaRPr lang="en-US"/>
          </a:p>
        </p:txBody>
      </p:sp>
    </p:spTree>
    <p:extLst>
      <p:ext uri="{BB962C8B-B14F-4D97-AF65-F5344CB8AC3E}">
        <p14:creationId xmlns:p14="http://schemas.microsoft.com/office/powerpoint/2010/main" val="248187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1626CA-BE3B-4530-B742-2DCABE9D8039}" type="slidenum">
              <a:rPr lang="en-US" smtClean="0"/>
              <a:pPr/>
              <a:t>15</a:t>
            </a:fld>
            <a:endParaRPr lang="en-US" dirty="0"/>
          </a:p>
        </p:txBody>
      </p:sp>
    </p:spTree>
    <p:extLst>
      <p:ext uri="{BB962C8B-B14F-4D97-AF65-F5344CB8AC3E}">
        <p14:creationId xmlns:p14="http://schemas.microsoft.com/office/powerpoint/2010/main" val="142699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Encountered changing environment. Kept the vision</a:t>
            </a:r>
            <a:endParaRPr lang="en-US" dirty="0"/>
          </a:p>
        </p:txBody>
      </p:sp>
      <p:sp>
        <p:nvSpPr>
          <p:cNvPr id="4" name="Slide Number Placeholder 3"/>
          <p:cNvSpPr>
            <a:spLocks noGrp="1"/>
          </p:cNvSpPr>
          <p:nvPr>
            <p:ph type="sldNum" sz="quarter" idx="10"/>
          </p:nvPr>
        </p:nvSpPr>
        <p:spPr/>
        <p:txBody>
          <a:bodyPr/>
          <a:lstStyle/>
          <a:p>
            <a:fld id="{0F4AC6CA-3C20-4146-82D0-CD1C76E775AB}" type="slidenum">
              <a:rPr lang="en-US" smtClean="0"/>
              <a:t>16</a:t>
            </a:fld>
            <a:endParaRPr lang="en-US" dirty="0"/>
          </a:p>
        </p:txBody>
      </p:sp>
    </p:spTree>
    <p:extLst>
      <p:ext uri="{BB962C8B-B14F-4D97-AF65-F5344CB8AC3E}">
        <p14:creationId xmlns:p14="http://schemas.microsoft.com/office/powerpoint/2010/main" val="2683636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concepts that the </a:t>
            </a:r>
            <a:r>
              <a:rPr lang="en-US" dirty="0" err="1"/>
              <a:t>pres</a:t>
            </a:r>
            <a:r>
              <a:rPr lang="en-US" dirty="0"/>
              <a:t> and provost thought important. (Not creating new concepts—just enhancing and improving.)</a:t>
            </a:r>
          </a:p>
        </p:txBody>
      </p:sp>
      <p:sp>
        <p:nvSpPr>
          <p:cNvPr id="4" name="Slide Number Placeholder 3"/>
          <p:cNvSpPr>
            <a:spLocks noGrp="1"/>
          </p:cNvSpPr>
          <p:nvPr>
            <p:ph type="sldNum" sz="quarter" idx="5"/>
          </p:nvPr>
        </p:nvSpPr>
        <p:spPr/>
        <p:txBody>
          <a:bodyPr/>
          <a:lstStyle/>
          <a:p>
            <a:fld id="{F876497A-98F0-473E-9064-39CFDCBF811F}" type="slidenum">
              <a:rPr lang="en-US" smtClean="0"/>
              <a:t>17</a:t>
            </a:fld>
            <a:endParaRPr lang="en-US"/>
          </a:p>
        </p:txBody>
      </p:sp>
    </p:spTree>
    <p:extLst>
      <p:ext uri="{BB962C8B-B14F-4D97-AF65-F5344CB8AC3E}">
        <p14:creationId xmlns:p14="http://schemas.microsoft.com/office/powerpoint/2010/main" val="349892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6497A-98F0-473E-9064-39CFDCBF811F}" type="slidenum">
              <a:rPr lang="en-US" smtClean="0"/>
              <a:t>18</a:t>
            </a:fld>
            <a:endParaRPr lang="en-US"/>
          </a:p>
        </p:txBody>
      </p:sp>
    </p:spTree>
    <p:extLst>
      <p:ext uri="{BB962C8B-B14F-4D97-AF65-F5344CB8AC3E}">
        <p14:creationId xmlns:p14="http://schemas.microsoft.com/office/powerpoint/2010/main" val="377342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and learning</a:t>
            </a:r>
          </a:p>
        </p:txBody>
      </p:sp>
      <p:sp>
        <p:nvSpPr>
          <p:cNvPr id="4" name="Slide Number Placeholder 3"/>
          <p:cNvSpPr>
            <a:spLocks noGrp="1"/>
          </p:cNvSpPr>
          <p:nvPr>
            <p:ph type="sldNum" sz="quarter" idx="5"/>
          </p:nvPr>
        </p:nvSpPr>
        <p:spPr/>
        <p:txBody>
          <a:bodyPr/>
          <a:lstStyle/>
          <a:p>
            <a:fld id="{F876497A-98F0-473E-9064-39CFDCBF811F}" type="slidenum">
              <a:rPr lang="en-US" smtClean="0"/>
              <a:t>19</a:t>
            </a:fld>
            <a:endParaRPr lang="en-US"/>
          </a:p>
        </p:txBody>
      </p:sp>
    </p:spTree>
    <p:extLst>
      <p:ext uri="{BB962C8B-B14F-4D97-AF65-F5344CB8AC3E}">
        <p14:creationId xmlns:p14="http://schemas.microsoft.com/office/powerpoint/2010/main" val="145464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Simple systems:</a:t>
            </a:r>
          </a:p>
          <a:p>
            <a:r>
              <a:rPr lang="en-US" sz="1100" dirty="0">
                <a:latin typeface="Times New Roman" panose="02020603050405020304" pitchFamily="18" charset="0"/>
                <a:cs typeface="Times New Roman" panose="02020603050405020304" pitchFamily="18" charset="0"/>
              </a:rPr>
              <a:t>Cause and effect relations ae repeatable, perceivable and predictable; legitimate best practice; standard operating procedures; process reengineering.</a:t>
            </a:r>
          </a:p>
          <a:p>
            <a:r>
              <a:rPr lang="en-US" sz="1100" dirty="0">
                <a:latin typeface="Times New Roman" panose="02020603050405020304" pitchFamily="18" charset="0"/>
                <a:cs typeface="Times New Roman" panose="02020603050405020304" pitchFamily="18" charset="0"/>
              </a:rPr>
              <a:t>Decision making strategy: Sense-Categorize-Respond</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Complicated Systems:</a:t>
            </a:r>
          </a:p>
          <a:p>
            <a:r>
              <a:rPr lang="en-US" sz="1100" dirty="0">
                <a:latin typeface="Times New Roman" panose="02020603050405020304" pitchFamily="18" charset="0"/>
                <a:cs typeface="Times New Roman" panose="02020603050405020304" pitchFamily="18" charset="0"/>
              </a:rPr>
              <a:t>Cause and effect separated over time and space; analytical/reductionist; scenario planning; systems thinking</a:t>
            </a:r>
          </a:p>
          <a:p>
            <a:r>
              <a:rPr lang="en-US" sz="1100" dirty="0">
                <a:latin typeface="Times New Roman" panose="02020603050405020304" pitchFamily="18" charset="0"/>
                <a:cs typeface="Times New Roman" panose="02020603050405020304" pitchFamily="18" charset="0"/>
              </a:rPr>
              <a:t>Decision making strategy: Sense-Analyze-Respond</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Complex systems: Cause and effect are only coherent in retrospect and do not repeat; pattern management; perspective filters; complex adaptive systems</a:t>
            </a:r>
          </a:p>
          <a:p>
            <a:r>
              <a:rPr lang="en-US" sz="1100" dirty="0">
                <a:latin typeface="Times New Roman" panose="02020603050405020304" pitchFamily="18" charset="0"/>
                <a:cs typeface="Times New Roman" panose="02020603050405020304" pitchFamily="18" charset="0"/>
              </a:rPr>
              <a:t>Decision making strategy: Probe-Sense-Respond</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Chaotic systems: no cause and effect relationship perceivable; stability-focused intervention; enactment tools; crisis management</a:t>
            </a:r>
          </a:p>
          <a:p>
            <a:r>
              <a:rPr lang="en-US" sz="1100" dirty="0">
                <a:latin typeface="Times New Roman" panose="02020603050405020304" pitchFamily="18" charset="0"/>
                <a:cs typeface="Times New Roman" panose="02020603050405020304" pitchFamily="18" charset="0"/>
              </a:rPr>
              <a:t>Decision making strategy: Act-Sense-Respond</a:t>
            </a:r>
          </a:p>
          <a:p>
            <a:endParaRPr lang="en-US" sz="1100" dirty="0">
              <a:latin typeface="Times New Roman" panose="02020603050405020304" pitchFamily="18" charset="0"/>
              <a:cs typeface="Times New Roman" panose="02020603050405020304" pitchFamily="18" charset="0"/>
            </a:endParaRPr>
          </a:p>
          <a:p>
            <a:pPr defTabSz="931774">
              <a:defRPr/>
            </a:pPr>
            <a:r>
              <a:rPr lang="en-US" sz="1100" dirty="0">
                <a:latin typeface="Times New Roman" panose="02020603050405020304" pitchFamily="18" charset="0"/>
                <a:cs typeface="Times New Roman" panose="02020603050405020304" pitchFamily="18" charset="0"/>
              </a:rPr>
              <a:t>Include: know the past to understand the environment. Mentors are important to understand the past. </a:t>
            </a:r>
          </a:p>
          <a:p>
            <a:r>
              <a:rPr lang="en-US" sz="1100" dirty="0">
                <a:latin typeface="Times New Roman" panose="02020603050405020304" pitchFamily="18" charset="0"/>
                <a:cs typeface="Times New Roman" panose="02020603050405020304" pitchFamily="18" charset="0"/>
              </a:rPr>
              <a:t>Include: importance of vision to keep things in perspective</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Good leaders embrace change at an individual level. Adept leaders will know not only how to identify the context they are working in at any given time but also how to change their behavior and decisions to match that context. Successful leaders prepare their organizations to understand the diverse contexts and the conditions to transition between them.</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Throughout this process, leaders need to stay focused on their vision and be able to other shareholders. They also need to understand the past with the help of mentors so they can make more informed decisions for the future.</a:t>
            </a:r>
          </a:p>
        </p:txBody>
      </p:sp>
      <p:sp>
        <p:nvSpPr>
          <p:cNvPr id="4" name="Slide Number Placeholder 3"/>
          <p:cNvSpPr>
            <a:spLocks noGrp="1"/>
          </p:cNvSpPr>
          <p:nvPr>
            <p:ph type="sldNum" sz="quarter" idx="10"/>
          </p:nvPr>
        </p:nvSpPr>
        <p:spPr/>
        <p:txBody>
          <a:bodyPr/>
          <a:lstStyle/>
          <a:p>
            <a:fld id="{0F4AC6CA-3C20-4146-82D0-CD1C76E775AB}" type="slidenum">
              <a:rPr lang="en-US" smtClean="0"/>
              <a:t>2</a:t>
            </a:fld>
            <a:endParaRPr lang="en-US"/>
          </a:p>
        </p:txBody>
      </p:sp>
    </p:spTree>
    <p:extLst>
      <p:ext uri="{BB962C8B-B14F-4D97-AF65-F5344CB8AC3E}">
        <p14:creationId xmlns:p14="http://schemas.microsoft.com/office/powerpoint/2010/main" val="912776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a:t>
            </a:r>
          </a:p>
        </p:txBody>
      </p:sp>
      <p:sp>
        <p:nvSpPr>
          <p:cNvPr id="4" name="Slide Number Placeholder 3"/>
          <p:cNvSpPr>
            <a:spLocks noGrp="1"/>
          </p:cNvSpPr>
          <p:nvPr>
            <p:ph type="sldNum" sz="quarter" idx="10"/>
          </p:nvPr>
        </p:nvSpPr>
        <p:spPr/>
        <p:txBody>
          <a:bodyPr/>
          <a:lstStyle/>
          <a:p>
            <a:fld id="{8DD0A79C-E25A-4926-9818-09FA6502DBB0}" type="slidenum">
              <a:rPr lang="en-US" smtClean="0"/>
              <a:t>20</a:t>
            </a:fld>
            <a:endParaRPr lang="en-US"/>
          </a:p>
        </p:txBody>
      </p:sp>
    </p:spTree>
    <p:extLst>
      <p:ext uri="{BB962C8B-B14F-4D97-AF65-F5344CB8AC3E}">
        <p14:creationId xmlns:p14="http://schemas.microsoft.com/office/powerpoint/2010/main" val="750323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656506-6AB2-481F-9485-8D7A7473DCC0}" type="slidenum">
              <a:rPr lang="en-US" smtClean="0"/>
              <a:t>21</a:t>
            </a:fld>
            <a:endParaRPr lang="en-US"/>
          </a:p>
        </p:txBody>
      </p:sp>
    </p:spTree>
    <p:extLst>
      <p:ext uri="{BB962C8B-B14F-4D97-AF65-F5344CB8AC3E}">
        <p14:creationId xmlns:p14="http://schemas.microsoft.com/office/powerpoint/2010/main" val="1125700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6497A-98F0-473E-9064-39CFDCBF811F}" type="slidenum">
              <a:rPr lang="en-US" smtClean="0"/>
              <a:t>22</a:t>
            </a:fld>
            <a:endParaRPr lang="en-US"/>
          </a:p>
        </p:txBody>
      </p:sp>
    </p:spTree>
    <p:extLst>
      <p:ext uri="{BB962C8B-B14F-4D97-AF65-F5344CB8AC3E}">
        <p14:creationId xmlns:p14="http://schemas.microsoft.com/office/powerpoint/2010/main" val="252685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6497A-98F0-473E-9064-39CFDCBF811F}" type="slidenum">
              <a:rPr lang="en-US" smtClean="0"/>
              <a:t>23</a:t>
            </a:fld>
            <a:endParaRPr lang="en-US"/>
          </a:p>
        </p:txBody>
      </p:sp>
    </p:spTree>
    <p:extLst>
      <p:ext uri="{BB962C8B-B14F-4D97-AF65-F5344CB8AC3E}">
        <p14:creationId xmlns:p14="http://schemas.microsoft.com/office/powerpoint/2010/main" val="598614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6497A-98F0-473E-9064-39CFDCBF811F}" type="slidenum">
              <a:rPr lang="en-US" smtClean="0"/>
              <a:t>24</a:t>
            </a:fld>
            <a:endParaRPr lang="en-US"/>
          </a:p>
        </p:txBody>
      </p:sp>
    </p:spTree>
    <p:extLst>
      <p:ext uri="{BB962C8B-B14F-4D97-AF65-F5344CB8AC3E}">
        <p14:creationId xmlns:p14="http://schemas.microsoft.com/office/powerpoint/2010/main" val="3919815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CC8CDA-D039-49D0-84B1-F4A22E905FC4}" type="slidenum">
              <a:rPr lang="en-US" smtClean="0"/>
              <a:t>25</a:t>
            </a:fld>
            <a:endParaRPr lang="en-US"/>
          </a:p>
        </p:txBody>
      </p:sp>
    </p:spTree>
    <p:extLst>
      <p:ext uri="{BB962C8B-B14F-4D97-AF65-F5344CB8AC3E}">
        <p14:creationId xmlns:p14="http://schemas.microsoft.com/office/powerpoint/2010/main" val="323299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203352" y="9217836"/>
            <a:ext cx="3216610" cy="484538"/>
          </a:xfrm>
          <a:prstGeom prst="rect">
            <a:avLst/>
          </a:prstGeom>
          <a:ln/>
        </p:spPr>
        <p:txBody>
          <a:bodyPr lIns="96239" tIns="48119" rIns="96239" bIns="48119"/>
          <a:lstStyle/>
          <a:p>
            <a:fld id="{131CFFD4-4018-4C70-8F03-82923473ABD9}" type="slidenum">
              <a:rPr lang="en-US">
                <a:solidFill>
                  <a:prstClr val="black"/>
                </a:solidFill>
              </a:rPr>
              <a:pPr/>
              <a:t>3</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457200" y="730250"/>
            <a:ext cx="6630988" cy="3730625"/>
          </a:xfrm>
          <a:ln/>
        </p:spPr>
      </p:sp>
      <p:sp>
        <p:nvSpPr>
          <p:cNvPr id="356355" name="Rectangle 3"/>
          <p:cNvSpPr>
            <a:spLocks noGrp="1" noChangeArrowheads="1"/>
          </p:cNvSpPr>
          <p:nvPr>
            <p:ph type="body" idx="1"/>
          </p:nvPr>
        </p:nvSpPr>
        <p:spPr>
          <a:xfrm>
            <a:off x="740449" y="4610080"/>
            <a:ext cx="5940754" cy="2654121"/>
          </a:xfrm>
        </p:spPr>
        <p:txBody>
          <a:bodyPr/>
          <a:lstStyle/>
          <a:p>
            <a:r>
              <a:rPr lang="en-US" dirty="0"/>
              <a:t>According to </a:t>
            </a:r>
            <a:r>
              <a:rPr lang="en-US" b="1" dirty="0"/>
              <a:t>New Pedagogies for Deep Learning </a:t>
            </a:r>
            <a:r>
              <a:rPr lang="en-US" dirty="0"/>
              <a:t>(a global partnership of researchers, families, teachers, school leaders and policy-makers), every student needs 6 core skill sets to achieve ‘deep learning’, so that they are prepared to excel in today’s complex world. The following are considered necessary skills in the 21</a:t>
            </a:r>
            <a:r>
              <a:rPr lang="en-US" baseline="30000" dirty="0"/>
              <a:t>st</a:t>
            </a:r>
            <a:r>
              <a:rPr lang="en-US" dirty="0"/>
              <a:t> century:</a:t>
            </a:r>
          </a:p>
          <a:p>
            <a:pPr marL="174708" indent="-174708">
              <a:buFont typeface="Arial" panose="020B0604020202020204" pitchFamily="34" charset="0"/>
              <a:buChar char="•"/>
            </a:pPr>
            <a:r>
              <a:rPr lang="en-US" dirty="0"/>
              <a:t>Collaboration</a:t>
            </a:r>
          </a:p>
          <a:p>
            <a:pPr marL="174708" indent="-174708">
              <a:buFont typeface="Arial" panose="020B0604020202020204" pitchFamily="34" charset="0"/>
              <a:buChar char="•"/>
            </a:pPr>
            <a:r>
              <a:rPr lang="en-US" dirty="0"/>
              <a:t>Creativity </a:t>
            </a:r>
          </a:p>
          <a:p>
            <a:pPr marL="174708" indent="-174708">
              <a:buFont typeface="Arial" panose="020B0604020202020204" pitchFamily="34" charset="0"/>
              <a:buChar char="•"/>
            </a:pPr>
            <a:r>
              <a:rPr lang="en-US" dirty="0"/>
              <a:t>Critical thinking</a:t>
            </a:r>
          </a:p>
          <a:p>
            <a:pPr marL="174708" indent="-174708">
              <a:buFont typeface="Arial" panose="020B0604020202020204" pitchFamily="34" charset="0"/>
              <a:buChar char="•"/>
            </a:pPr>
            <a:r>
              <a:rPr lang="en-US" dirty="0"/>
              <a:t>Citizenship </a:t>
            </a:r>
          </a:p>
          <a:p>
            <a:pPr marL="174708" indent="-174708">
              <a:buFont typeface="Arial" panose="020B0604020202020204" pitchFamily="34" charset="0"/>
              <a:buChar char="•"/>
            </a:pPr>
            <a:r>
              <a:rPr lang="en-US" dirty="0"/>
              <a:t>Character</a:t>
            </a:r>
          </a:p>
          <a:p>
            <a:pPr marL="174708" indent="-174708">
              <a:buFont typeface="Arial" panose="020B0604020202020204" pitchFamily="34" charset="0"/>
              <a:buChar char="•"/>
            </a:pPr>
            <a:r>
              <a:rPr lang="en-US" dirty="0"/>
              <a:t>Communication</a:t>
            </a:r>
          </a:p>
          <a:p>
            <a:endParaRPr lang="en-US" b="1" dirty="0"/>
          </a:p>
          <a:p>
            <a:r>
              <a:rPr lang="en-US" b="1" dirty="0"/>
              <a:t>This deep learning is achieved through a balance of:</a:t>
            </a:r>
            <a:endParaRPr lang="en-US" dirty="0"/>
          </a:p>
          <a:p>
            <a:pPr marL="174708" indent="-174708">
              <a:buFont typeface="Arial" panose="020B0604020202020204" pitchFamily="34" charset="0"/>
              <a:buChar char="•"/>
            </a:pPr>
            <a:r>
              <a:rPr lang="en-US" dirty="0"/>
              <a:t>Learning partnerships – cultivated between and among students, teachers, families and the wider environment</a:t>
            </a:r>
          </a:p>
          <a:p>
            <a:pPr marL="174708" indent="-174708" defTabSz="931774">
              <a:buFont typeface="Arial" panose="020B0604020202020204" pitchFamily="34" charset="0"/>
              <a:buChar char="•"/>
              <a:defRPr/>
            </a:pPr>
            <a:r>
              <a:rPr lang="en-US" dirty="0"/>
              <a:t>Learning environments – fostering 24/7 interaction in trusted environments where students take responsibility for their own learning; </a:t>
            </a:r>
            <a:r>
              <a:rPr lang="en-US" b="0" dirty="0"/>
              <a:t>engaging; Social and collaborative; Participatory; open; flexible</a:t>
            </a:r>
            <a:endParaRPr lang="en-US" dirty="0"/>
          </a:p>
          <a:p>
            <a:pPr marL="174708" indent="-174708">
              <a:buFont typeface="Arial" panose="020B0604020202020204" pitchFamily="34" charset="0"/>
              <a:buChar char="•"/>
            </a:pPr>
            <a:r>
              <a:rPr lang="en-US" dirty="0"/>
              <a:t>Leveraging digital – accelerating student-driven access to knowledge beyond the classroom; environment needs to be digital, mobile, connected.</a:t>
            </a:r>
          </a:p>
          <a:p>
            <a:pPr marL="174708" indent="-174708">
              <a:buFont typeface="Arial" panose="020B0604020202020204" pitchFamily="34" charset="0"/>
              <a:buChar char="•"/>
            </a:pPr>
            <a:r>
              <a:rPr lang="en-US" dirty="0"/>
              <a:t>Pedagogical practices – for designing, monitoring and assessing learning; experiential learning</a:t>
            </a:r>
          </a:p>
          <a:p>
            <a:endParaRPr lang="en-US" b="1" dirty="0"/>
          </a:p>
          <a:p>
            <a:r>
              <a:rPr lang="en-US" dirty="0"/>
              <a:t>Pedagogical innovation demands a space that enables exploration by both teacher and student. To be effective, this space should allow for multiple modes of instruction and learning</a:t>
            </a:r>
            <a:endParaRPr lang="en-US" b="1" dirty="0"/>
          </a:p>
          <a:p>
            <a:r>
              <a:rPr lang="en-US" dirty="0"/>
              <a:t>The Future Classroom is an open space divided where the students face different problems, different equipment and different technologies in order to answer a question posed by the instructor. It is inquiry based learning.</a:t>
            </a:r>
          </a:p>
          <a:p>
            <a:pPr lvl="1"/>
            <a:endParaRPr lang="en-US" b="1" dirty="0"/>
          </a:p>
          <a:p>
            <a:pPr marL="0" lvl="1" defTabSz="931774"/>
            <a:r>
              <a:rPr lang="en-US" b="1" dirty="0"/>
              <a:t>Introduce Mike as an entrepreneur in the financial industry</a:t>
            </a:r>
          </a:p>
          <a:p>
            <a:pPr marL="89673" indent="-89673">
              <a:spcBef>
                <a:spcPts val="623"/>
              </a:spcBef>
              <a:buClr>
                <a:srgbClr val="002776"/>
              </a:buClr>
              <a:buFont typeface="Arial"/>
              <a:buChar char="•"/>
              <a:tabLst>
                <a:tab pos="90332" algn="l"/>
              </a:tabLst>
            </a:pP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99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203352" y="9217836"/>
            <a:ext cx="3216610" cy="484538"/>
          </a:xfrm>
          <a:prstGeom prst="rect">
            <a:avLst/>
          </a:prstGeom>
          <a:ln/>
        </p:spPr>
        <p:txBody>
          <a:bodyPr lIns="96239" tIns="48119" rIns="96239" bIns="48119"/>
          <a:lstStyle/>
          <a:p>
            <a:fld id="{131CFFD4-4018-4C70-8F03-82923473ABD9}" type="slidenum">
              <a:rPr lang="en-US">
                <a:solidFill>
                  <a:prstClr val="black"/>
                </a:solidFill>
              </a:rPr>
              <a:pPr/>
              <a:t>4</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457200" y="730250"/>
            <a:ext cx="6630988" cy="3730625"/>
          </a:xfrm>
          <a:ln/>
        </p:spPr>
      </p:sp>
      <p:sp>
        <p:nvSpPr>
          <p:cNvPr id="356355" name="Rectangle 3"/>
          <p:cNvSpPr>
            <a:spLocks noGrp="1" noChangeArrowheads="1"/>
          </p:cNvSpPr>
          <p:nvPr>
            <p:ph type="body" idx="1"/>
          </p:nvPr>
        </p:nvSpPr>
        <p:spPr>
          <a:xfrm>
            <a:off x="740449" y="4610080"/>
            <a:ext cx="5940754" cy="2654121"/>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Lara—transition to Mike. Connect theory to his practice.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Mike will describe community banks and his vision for community banking. He also describes some of experiences with disruptive changes and opportunities to achieve that vision. </a:t>
            </a: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think I was asked to join in this presentation as there are parallels in the business of banking and higher education.  And there may be elements of my experiences that could be beneficial in shaping your views and plans of the changing landscape.  Both industries have long standing “traditions” and, until recent years, main stream participants have been slow to accept change.  Change is being forced on many operators due to an evolving society, environment, accelerating innovation and the threat of non-traditional competitors.</a:t>
            </a:r>
          </a:p>
          <a:p>
            <a:endParaRPr lang="en-US" dirty="0">
              <a:latin typeface="Times New Roman" panose="02020603050405020304" pitchFamily="18" charset="0"/>
              <a:cs typeface="Times New Roman" panose="02020603050405020304" pitchFamily="18" charset="0"/>
            </a:endParaRPr>
          </a:p>
          <a:p>
            <a:pPr defTabSz="931774">
              <a:defRPr/>
            </a:pPr>
            <a:r>
              <a:rPr lang="en-US" dirty="0"/>
              <a:t>As a young college graduate in the early 1980’s, I entered an industry that had over 18,000 participants.  The unintended consequences of public policy and the realities of an evolving economy has shrunk that number during my career to just over 4,500 today.  As the number of banks have shrunk and economy evolved, it has never been more important for banks to be mindful of two important issues:  1) Differentiate your brand and service offering; and 2) Monitor an adapt to the ever changing environment.  The companies that have failed to pay attention, faulter and lose the confidence of their key stakeholders:  most important – customers and then investors.   </a:t>
            </a:r>
          </a:p>
          <a:p>
            <a:pPr defTabSz="931774">
              <a:defRPr/>
            </a:pPr>
            <a:endParaRPr lang="en-US" dirty="0"/>
          </a:p>
          <a:p>
            <a:pPr defTabSz="931774">
              <a:defRPr/>
            </a:pPr>
            <a:r>
              <a:rPr lang="en-US" dirty="0"/>
              <a:t>In the early 1980s most banks operated in very similar ways and had very similar offerings.  The long term survivors today and going forward have a far more deliberate and unique positioning within their desired market.  </a:t>
            </a:r>
          </a:p>
          <a:p>
            <a:endParaRPr lang="en-US" dirty="0"/>
          </a:p>
          <a:p>
            <a:r>
              <a:rPr lang="en-US" dirty="0"/>
              <a:t>As a country, </a:t>
            </a:r>
            <a:r>
              <a:rPr lang="en-US" dirty="0">
                <a:latin typeface="Times New Roman" panose="02020603050405020304" pitchFamily="18" charset="0"/>
                <a:cs typeface="Times New Roman" panose="02020603050405020304" pitchFamily="18" charset="0"/>
              </a:rPr>
              <a:t>the unique structure of our banking system is one of the key reasons the USA is a hot bed of innovation and home to more small businesses and than other country around the globe.  In spite of many innovations intended displace the traditional bank, banks are the primary source of capital for business.  For those not familiar, we are unique in that we have over 4,500 banks while most countries only have one nor a handful of banks.  Take Canada for example where there are 4 banks.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Capital is the life blood of business and banks enable the circulation and allocation of capital that provides a key foundational element to economic and business health.  The best way to illustrate this is to drive through small towns inn rural America.  The towns that seem to be struggling the most, lack a bank focused on serving local businesses.  I am not suggesting banks create economic development and prosperity, but they are a vital ingredient.  As you can tell, not only has my career enabled me to provide for my family, it’s given me a strong sense of purpose.  </a:t>
            </a:r>
          </a:p>
          <a:p>
            <a:pPr defTabSz="931774">
              <a:defRPr/>
            </a:pPr>
            <a:endParaRPr lang="en-US" dirty="0"/>
          </a:p>
          <a:p>
            <a:pPr defTabSz="931774">
              <a:defRPr/>
            </a:pPr>
            <a:r>
              <a:rPr lang="en-US" dirty="0"/>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41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Passion alone can’t create success.  When we started our bank in 1999, our industry had been through a lot of consolidation and change and there was plenty more to come.  In addition to the shrinking universe of participants and diminished likelihood of success, we faced other hard realities  that are noted in this chart.  Most of them are financial as a good financial plan is at the core of any good business plan before we pass GO the first time and start our journey.  </a:t>
            </a:r>
          </a:p>
          <a:p>
            <a:endParaRPr lang="en-US" dirty="0"/>
          </a:p>
          <a:p>
            <a:r>
              <a:rPr lang="en-US" dirty="0"/>
              <a:t>These head winds required us to think out of the box to create a business plan that mitigated or averted the main pressure points and deliver a financial plan that would be compelling.   The key to our financial plan was to exploit the operating and financial leverage that is unique to banking.  We sought to scale a larger financial entity on top of a smaller and more lean overhead operation compared to the “traditional” path most banks took.    </a:t>
            </a:r>
          </a:p>
          <a:p>
            <a:endParaRPr lang="en-US" dirty="0"/>
          </a:p>
          <a:p>
            <a:r>
              <a:rPr lang="en-US" dirty="0"/>
              <a:t>Like many new businesses, the catalyst to start our new bank was the sale of a bank where I was Chief Credit Officer to an out of state operator.  The bank that sold was successful and investors approached me to put their capital back to work by starting a new bank and doing it better.  I rounded up the core bankers and together we created a plan to mitigate the growing risks we foresaw while staying true to core traditional banking principles that would compel investor support.   We spent a fair amount of time crafting a unique plan but to be serious, we needed capital and a bank charter.  To launch our bank, we needed $10 million of capital that was raised though friends and family of the organizers.  But where to start and how did we find an inflection point?   ……………………….Skip and the lawyer.</a:t>
            </a:r>
          </a:p>
          <a:p>
            <a:endParaRPr lang="en-US" dirty="0"/>
          </a:p>
          <a:p>
            <a:endParaRPr lang="en-US" dirty="0"/>
          </a:p>
        </p:txBody>
      </p:sp>
      <p:sp>
        <p:nvSpPr>
          <p:cNvPr id="4" name="Slide Number Placeholder 3"/>
          <p:cNvSpPr>
            <a:spLocks noGrp="1"/>
          </p:cNvSpPr>
          <p:nvPr>
            <p:ph type="sldNum" sz="quarter" idx="5"/>
          </p:nvPr>
        </p:nvSpPr>
        <p:spPr/>
        <p:txBody>
          <a:bodyPr/>
          <a:lstStyle/>
          <a:p>
            <a:fld id="{0F4AC6CA-3C20-4146-82D0-CD1C76E775AB}" type="slidenum">
              <a:rPr lang="en-US" smtClean="0"/>
              <a:t>5</a:t>
            </a:fld>
            <a:endParaRPr lang="en-US" dirty="0"/>
          </a:p>
        </p:txBody>
      </p:sp>
    </p:spTree>
    <p:extLst>
      <p:ext uri="{BB962C8B-B14F-4D97-AF65-F5344CB8AC3E}">
        <p14:creationId xmlns:p14="http://schemas.microsoft.com/office/powerpoint/2010/main" val="387972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203352" y="9217836"/>
            <a:ext cx="3216610" cy="484538"/>
          </a:xfrm>
          <a:prstGeom prst="rect">
            <a:avLst/>
          </a:prstGeom>
          <a:ln/>
        </p:spPr>
        <p:txBody>
          <a:bodyPr lIns="96239" tIns="48119" rIns="96239" bIns="48119"/>
          <a:lstStyle/>
          <a:p>
            <a:fld id="{131CFFD4-4018-4C70-8F03-82923473ABD9}" type="slidenum">
              <a:rPr lang="en-US">
                <a:solidFill>
                  <a:prstClr val="black"/>
                </a:solidFill>
              </a:rPr>
              <a:pPr/>
              <a:t>6</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457200" y="730250"/>
            <a:ext cx="6630988" cy="3730625"/>
          </a:xfrm>
          <a:ln/>
        </p:spPr>
      </p:sp>
      <p:sp>
        <p:nvSpPr>
          <p:cNvPr id="356355" name="Rectangle 3"/>
          <p:cNvSpPr>
            <a:spLocks noGrp="1" noChangeArrowheads="1"/>
          </p:cNvSpPr>
          <p:nvPr>
            <p:ph type="body" idx="1"/>
          </p:nvPr>
        </p:nvSpPr>
        <p:spPr>
          <a:xfrm>
            <a:off x="740449" y="4610080"/>
            <a:ext cx="5940754" cy="2654121"/>
          </a:xfrm>
        </p:spPr>
        <p:txBody>
          <a:bodyPr/>
          <a:lstStyle/>
          <a:p>
            <a:r>
              <a:rPr lang="en-US" dirty="0">
                <a:latin typeface="Times New Roman" panose="02020603050405020304" pitchFamily="18" charset="0"/>
                <a:cs typeface="Times New Roman" panose="02020603050405020304" pitchFamily="18" charset="0"/>
              </a:rPr>
              <a:t>Any good business plan requires a directional compass provided by the mission and vision statements which are shown here.  While a lot of this may look similar to what you might find at other companies, they key for us was to have a relentless obsession with staying true to the mission and underlying values.  I’ve seen a lot of companies compromise their mission or vision because of industry tradition or because the guy across the street is doing it.  In my experience, when you let a competitor drive your products or pricing, you end up being as good as your weakest competitor.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 what do I mean by that?  I am sure everyone here interacts with a bank and has your perception and experiences.  The best way to illustrate our commitment to an operating plan clearly tied to our financial plan commitment is to look at some tactical elements of how we operated.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5585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business starts with the customer.  But we didn’t want just any customer.  We’re a business bank.  So we segmented the market by NAICS codes and chose those industries that would find our operational strategies attractive and that we were sure we would make money at.  </a:t>
            </a:r>
          </a:p>
          <a:p>
            <a:endParaRPr lang="en-US" dirty="0"/>
          </a:p>
          <a:p>
            <a:r>
              <a:rPr lang="en-US" dirty="0"/>
              <a:t>In educating our staff and the market, it was important that we be very clear about what kind of business we desired and equally clear about what we did not want.  We did that through a coding system that all staff was required to use.</a:t>
            </a:r>
          </a:p>
          <a:p>
            <a:endParaRPr lang="en-US" dirty="0"/>
          </a:p>
          <a:p>
            <a:r>
              <a:rPr lang="en-US" dirty="0"/>
              <a:t>Next we only offered products and services that delivered our desired financial results.  That means we sometime suggested clients use another bank for non-core services we didn’t find profitable.</a:t>
            </a:r>
          </a:p>
          <a:p>
            <a:endParaRPr lang="en-US" dirty="0"/>
          </a:p>
          <a:p>
            <a:r>
              <a:rPr lang="en-US" dirty="0"/>
              <a:t>How about a couple examples you can relate to:</a:t>
            </a:r>
          </a:p>
          <a:p>
            <a:endParaRPr lang="en-US" dirty="0"/>
          </a:p>
          <a:p>
            <a:r>
              <a:rPr lang="en-US" dirty="0"/>
              <a:t>ATMs.  We didn’t own a single one even though we handled the primary accounts for a lot of business owners and high net worth people.  We actively informed our clients it was more attractive to us and more convenient for them if they use the ATMs of any other bank around the globe and we pay the fee.</a:t>
            </a:r>
          </a:p>
          <a:p>
            <a:endParaRPr lang="en-US" dirty="0"/>
          </a:p>
          <a:p>
            <a:r>
              <a:rPr lang="en-US" dirty="0"/>
              <a:t>Branches.  We had about 75% fewer branches than most banks our size.  We searched for ways to deliver service and convenience remotely and personally that kept customers out of the branch.  They kept real estate costs down, aggregate personnel cost down.  Part of what we saved in reduced staffing, we spent in caliber of staff and the latest and best technology we could afford.</a:t>
            </a:r>
          </a:p>
          <a:p>
            <a:pPr defTabSz="931774">
              <a:defRPr/>
            </a:pPr>
            <a:endParaRPr lang="en-US" dirty="0"/>
          </a:p>
          <a:p>
            <a:pPr defTabSz="931774">
              <a:defRPr/>
            </a:pPr>
            <a:r>
              <a:rPr lang="en-US" dirty="0"/>
              <a:t>Drive Ins.  We didn’t have any.  What happens at a drive in?  You drop off deposits and cash checks.  Why bother?  You can deposit a check electronically through a mobile device with ease from your home or office.  If you need cash, use the nearest ATM.  Or better yet, use a debit card or electronic payment mechanism.</a:t>
            </a:r>
          </a:p>
          <a:p>
            <a:pPr defTabSz="931774">
              <a:defRPr/>
            </a:pPr>
            <a:endParaRPr lang="en-US" dirty="0"/>
          </a:p>
          <a:p>
            <a:pPr defTabSz="931774">
              <a:defRPr/>
            </a:pPr>
            <a:r>
              <a:rPr lang="en-US" dirty="0"/>
              <a:t>Of course I can go on all day about this stuff but let’s move on to something fun – like financial distress!</a:t>
            </a:r>
          </a:p>
          <a:p>
            <a:endParaRPr lang="en-US" dirty="0"/>
          </a:p>
        </p:txBody>
      </p:sp>
      <p:sp>
        <p:nvSpPr>
          <p:cNvPr id="4" name="Slide Number Placeholder 3"/>
          <p:cNvSpPr>
            <a:spLocks noGrp="1"/>
          </p:cNvSpPr>
          <p:nvPr>
            <p:ph type="sldNum" sz="quarter" idx="5"/>
          </p:nvPr>
        </p:nvSpPr>
        <p:spPr/>
        <p:txBody>
          <a:bodyPr/>
          <a:lstStyle/>
          <a:p>
            <a:fld id="{0F4AC6CA-3C20-4146-82D0-CD1C76E775AB}" type="slidenum">
              <a:rPr lang="en-US" smtClean="0"/>
              <a:t>7</a:t>
            </a:fld>
            <a:endParaRPr lang="en-US" dirty="0"/>
          </a:p>
        </p:txBody>
      </p:sp>
    </p:spTree>
    <p:extLst>
      <p:ext uri="{BB962C8B-B14F-4D97-AF65-F5344CB8AC3E}">
        <p14:creationId xmlns:p14="http://schemas.microsoft.com/office/powerpoint/2010/main" val="402348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203352" y="9217836"/>
            <a:ext cx="3216610" cy="484538"/>
          </a:xfrm>
          <a:prstGeom prst="rect">
            <a:avLst/>
          </a:prstGeom>
          <a:ln/>
        </p:spPr>
        <p:txBody>
          <a:bodyPr lIns="96239" tIns="48119" rIns="96239" bIns="48119"/>
          <a:lstStyle/>
          <a:p>
            <a:fld id="{131CFFD4-4018-4C70-8F03-82923473ABD9}" type="slidenum">
              <a:rPr lang="en-US">
                <a:solidFill>
                  <a:prstClr val="black"/>
                </a:solidFill>
              </a:rPr>
              <a:pPr/>
              <a:t>8</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457200" y="730250"/>
            <a:ext cx="6630988" cy="3730625"/>
          </a:xfrm>
          <a:ln/>
        </p:spPr>
      </p:sp>
      <p:sp>
        <p:nvSpPr>
          <p:cNvPr id="356355" name="Rectangle 3"/>
          <p:cNvSpPr>
            <a:spLocks noGrp="1" noChangeArrowheads="1"/>
          </p:cNvSpPr>
          <p:nvPr>
            <p:ph type="body" idx="1"/>
          </p:nvPr>
        </p:nvSpPr>
        <p:spPr>
          <a:xfrm>
            <a:off x="740449" y="4610080"/>
            <a:ext cx="5940754" cy="2654121"/>
          </a:xfrm>
        </p:spPr>
        <p:txBody>
          <a:bodyPr/>
          <a:lstStyle/>
          <a:p>
            <a:r>
              <a:rPr lang="en-US" dirty="0">
                <a:latin typeface="Times New Roman" panose="02020603050405020304" pitchFamily="18" charset="0"/>
                <a:cs typeface="Times New Roman" panose="02020603050405020304" pitchFamily="18" charset="0"/>
              </a:rPr>
              <a:t>In the quarters leading up to the financial crisis, I would joke with my fellow managers that we needed a good recession to wring some foolish activity out of the market.  I had no idea how big I got what I would ask for.  Our bank performed well during the recession.  We made money every quarter and we did not take government bail out money.  We did well because we stuck tried and true investment fundamentals concerning credit underwriting, concentration and risk management.    We used the recession as time to re-engineer some elements of our business that payed enormous returns in creating value for our shareholders.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While our banking was doing fine, our industry got saddled with the public perception that we caused the financial crisis.  Small banks were viewed as risky has hundreds failed.  Meanwhile, the government bailed out large banks and investment banks that were too big too fail.  We had to “go on the offensive” to explain to our clients and communities that we were OK and not the villains portrayed in the media.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Given our strong financial performance, I was taken by surprise to get pressure from investors to make changes in our business and follow the herd.  Of course we all know the housing segment was at the core of the crises and we owned a sizable mortgage company.  It was performing fine.  But some investors had a hard time believing that and wanted us to exit the business like everyone else was doing.  The only difference is that the “everyone else” was losing money and we were making money.  Long story short, we stayed true to our core competency and vision.  We made a deliberate decision to stay in the business.  That decision precipitated some of our large public investors to sell their shares so much so that it drove our stock price down by 75%.  I was not popular but knew it was the right thing to do.  There is a silver lining.  Once we got accustomed to the low stock price and realized we had strong earnings from the mortgage business, we used those profits to buy shares off the market and accelerate wealth creation for the remaining shareholders.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Like bank operations, I can speak about the financial crisis for hours.  But lets wrap this up with a reminder about marketing and sales.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spcBef>
                <a:spcPts val="623"/>
              </a:spcBef>
              <a:buClr>
                <a:srgbClr val="002776"/>
              </a:buClr>
              <a:tabLst>
                <a:tab pos="90332" algn="l"/>
              </a:tabLst>
            </a:pP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9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care if you run a bank, a business school or a hot dog stand.  Revenue drives the train.  In this changing world, it seems everyone is looking for a short cut to generate volume and revenue.  I’ve always found that young professionals in our industry don’t want to get involved in sales but they want to be an executive and have a big book of clients or run the company.  What they fail to realize is that to be successful in their trade, they have to sell.  It may be ideas they are selling.  Or good services that uncovers a new revenue opportunity.  The fact is, ALL of us and our staff must drive and contribute revenue.  It starts at the top, where the buck stops.  </a:t>
            </a:r>
          </a:p>
          <a:p>
            <a:endParaRPr lang="en-US" dirty="0"/>
          </a:p>
          <a:p>
            <a:r>
              <a:rPr lang="en-US" dirty="0"/>
              <a:t>As I have gotten to know Robert Sumichrast, I know he’s a guy who believes in driving revenue and engagement from the top.  A few years ago the leadership of Virginia Tech embarked on a search to find a leader who could take a business school to the next level.   That’s how I met Robert and it wasn’t long before he crafted a new business plan for our college deigned to do just that.  We were impressed by his experiences and background in transforming the business schools at 2 of his prior roles and we were most impressed with his accomplishments while at the University of Georgia.</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0F4AC6CA-3C20-4146-82D0-CD1C76E775AB}" type="slidenum">
              <a:rPr lang="en-US" smtClean="0"/>
              <a:t>9</a:t>
            </a:fld>
            <a:endParaRPr lang="en-US" dirty="0"/>
          </a:p>
        </p:txBody>
      </p:sp>
    </p:spTree>
    <p:extLst>
      <p:ext uri="{BB962C8B-B14F-4D97-AF65-F5344CB8AC3E}">
        <p14:creationId xmlns:p14="http://schemas.microsoft.com/office/powerpoint/2010/main" val="666315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 name="Rectangle 20"/>
          <p:cNvSpPr/>
          <p:nvPr userDrawn="1"/>
        </p:nvSpPr>
        <p:spPr>
          <a:xfrm>
            <a:off x="900540" y="0"/>
            <a:ext cx="9981863" cy="184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sp>
        <p:nvSpPr>
          <p:cNvPr id="14" name="Rectangle 13"/>
          <p:cNvSpPr/>
          <p:nvPr userDrawn="1"/>
        </p:nvSpPr>
        <p:spPr>
          <a:xfrm>
            <a:off x="843432" y="2113280"/>
            <a:ext cx="10170008" cy="474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l">
              <a:lnSpc>
                <a:spcPct val="150000"/>
              </a:lnSpc>
            </a:pPr>
            <a:endParaRPr lang="en-US" dirty="0"/>
          </a:p>
        </p:txBody>
      </p:sp>
      <p:sp>
        <p:nvSpPr>
          <p:cNvPr id="8" name="Rectangle 7"/>
          <p:cNvSpPr/>
          <p:nvPr userDrawn="1"/>
        </p:nvSpPr>
        <p:spPr>
          <a:xfrm>
            <a:off x="853440" y="2194560"/>
            <a:ext cx="10005060" cy="4663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67335" y="2191871"/>
            <a:ext cx="9991165" cy="4680697"/>
          </a:xfrm>
          <a:noFill/>
          <a:ln w="12700">
            <a:noFill/>
          </a:ln>
        </p:spPr>
        <p:txBody>
          <a:bodyPr wrap="square" lIns="457200" tIns="182880" rIns="365760" bIns="182880">
            <a:noAutofit/>
          </a:bodyPr>
          <a:lstStyle>
            <a:lvl1pPr marL="0" indent="0" algn="l">
              <a:lnSpc>
                <a:spcPct val="150000"/>
              </a:lnSpc>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0" y="513756"/>
            <a:ext cx="10986247" cy="1080296"/>
          </a:xfrm>
          <a:noFill/>
          <a:ln w="15875">
            <a:noFill/>
          </a:ln>
        </p:spPr>
        <p:txBody>
          <a:bodyPr wrap="square" lIns="1280160" rIns="365760" anchor="ctr" anchorCtr="0">
            <a:normAutofit/>
          </a:bodyPr>
          <a:lstStyle>
            <a:lvl1pPr algn="l">
              <a:defRPr sz="3800"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10/17/17</a:t>
            </a:r>
          </a:p>
        </p:txBody>
      </p:sp>
      <p:sp>
        <p:nvSpPr>
          <p:cNvPr id="6" name="Slide Number Placeholder 5"/>
          <p:cNvSpPr>
            <a:spLocks noGrp="1"/>
          </p:cNvSpPr>
          <p:nvPr>
            <p:ph type="sldNum" sz="quarter" idx="12"/>
          </p:nvPr>
        </p:nvSpPr>
        <p:spPr/>
        <p:txBody>
          <a:bodyPr/>
          <a:lstStyle/>
          <a:p>
            <a:fld id="{F13255C3-EC6F-3E44-8738-BCB40BBB5A07}" type="slidenum">
              <a:rPr lang="en-US" smtClean="0"/>
              <a:t>‹#›</a:t>
            </a:fld>
            <a:endParaRPr lang="en-US"/>
          </a:p>
        </p:txBody>
      </p:sp>
      <p:sp>
        <p:nvSpPr>
          <p:cNvPr id="7" name="L-Shape 6"/>
          <p:cNvSpPr/>
          <p:nvPr userDrawn="1"/>
        </p:nvSpPr>
        <p:spPr>
          <a:xfrm rot="16200000">
            <a:off x="10772934" y="1522498"/>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Shape 19"/>
          <p:cNvSpPr/>
          <p:nvPr userDrawn="1"/>
        </p:nvSpPr>
        <p:spPr>
          <a:xfrm rot="5400000">
            <a:off x="639706" y="287451"/>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a:t>Copyright 2017 • Virginia Tech • All Rights Reserved</a:t>
            </a:r>
          </a:p>
        </p:txBody>
      </p:sp>
      <p:cxnSp>
        <p:nvCxnSpPr>
          <p:cNvPr id="23" name="Straight Connector 22"/>
          <p:cNvCxnSpPr/>
          <p:nvPr userDrawn="1"/>
        </p:nvCxnSpPr>
        <p:spPr>
          <a:xfrm>
            <a:off x="0" y="6342682"/>
            <a:ext cx="120126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4" descr="PAMPLIN_PMS_Maro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spTree>
    <p:extLst>
      <p:ext uri="{BB962C8B-B14F-4D97-AF65-F5344CB8AC3E}">
        <p14:creationId xmlns:p14="http://schemas.microsoft.com/office/powerpoint/2010/main" val="168629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solidFill>
            <a:schemeClr val="bg1"/>
          </a:solidFill>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rot="5400000">
            <a:off x="-86212" y="5972177"/>
            <a:ext cx="992841" cy="365125"/>
          </a:xfrm>
        </p:spPr>
        <p:txBody>
          <a:bodyPr/>
          <a:lstStyle/>
          <a:p>
            <a:fld id="{F13255C3-EC6F-3E44-8738-BCB40BBB5A07}" type="slidenum">
              <a:rPr lang="en-US" smtClean="0"/>
              <a:t>‹#›</a:t>
            </a:fld>
            <a:endParaRPr lang="en-US"/>
          </a:p>
        </p:txBody>
      </p:sp>
      <p:pic>
        <p:nvPicPr>
          <p:cNvPr id="7" name="Picture 6" descr="PAMPLIN_PMS_Maro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2055" y="2898564"/>
            <a:ext cx="2715357" cy="569482"/>
          </a:xfrm>
          <a:prstGeom prst="rect">
            <a:avLst/>
          </a:prstGeom>
        </p:spPr>
      </p:pic>
    </p:spTree>
    <p:extLst>
      <p:ext uri="{BB962C8B-B14F-4D97-AF65-F5344CB8AC3E}">
        <p14:creationId xmlns:p14="http://schemas.microsoft.com/office/powerpoint/2010/main" val="114929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0" y="501543"/>
            <a:ext cx="4772025" cy="1440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sp>
        <p:nvSpPr>
          <p:cNvPr id="2" name="Title 1"/>
          <p:cNvSpPr>
            <a:spLocks noGrp="1"/>
          </p:cNvSpPr>
          <p:nvPr>
            <p:ph type="title"/>
          </p:nvPr>
        </p:nvSpPr>
        <p:spPr>
          <a:xfrm>
            <a:off x="-264160" y="501543"/>
            <a:ext cx="5036185" cy="1440394"/>
          </a:xfrm>
          <a:noFill/>
        </p:spPr>
        <p:txBody>
          <a:bodyPr rIns="640080" anchor="ctr" anchorCtr="0"/>
          <a:lstStyle>
            <a:lvl1pPr algn="r">
              <a:defRPr sz="3200"/>
            </a:lvl1pPr>
          </a:lstStyle>
          <a:p>
            <a:r>
              <a:rPr lang="en-US"/>
              <a:t>Click to edit Master title style</a:t>
            </a:r>
          </a:p>
        </p:txBody>
      </p:sp>
      <p:sp>
        <p:nvSpPr>
          <p:cNvPr id="3" name="Content Placeholder 2"/>
          <p:cNvSpPr>
            <a:spLocks noGrp="1"/>
          </p:cNvSpPr>
          <p:nvPr>
            <p:ph idx="1"/>
          </p:nvPr>
        </p:nvSpPr>
        <p:spPr>
          <a:xfrm>
            <a:off x="5183188" y="501543"/>
            <a:ext cx="6172200" cy="4861567"/>
          </a:xfrm>
          <a:solidFill>
            <a:schemeClr val="bg1"/>
          </a:solidFill>
        </p:spPr>
        <p:txBody>
          <a:bodyPr tIns="36576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326340"/>
            <a:ext cx="3932237" cy="3407634"/>
          </a:xfrm>
          <a:solidFill>
            <a:schemeClr val="bg1"/>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10/17/17</a:t>
            </a:r>
          </a:p>
        </p:txBody>
      </p:sp>
      <p:sp>
        <p:nvSpPr>
          <p:cNvPr id="6" name="Footer Placeholder 5"/>
          <p:cNvSpPr>
            <a:spLocks noGrp="1"/>
          </p:cNvSpPr>
          <p:nvPr>
            <p:ph type="ftr" sz="quarter" idx="11"/>
          </p:nvPr>
        </p:nvSpPr>
        <p:spPr/>
        <p:txBody>
          <a:bodyPr/>
          <a:lstStyle/>
          <a:p>
            <a:r>
              <a:rPr lang="en-US"/>
              <a:t>Copyright 2017 • Virginia Tech • All Rights Reserved</a:t>
            </a:r>
          </a:p>
        </p:txBody>
      </p:sp>
      <p:sp>
        <p:nvSpPr>
          <p:cNvPr id="7" name="Slide Number Placeholder 6"/>
          <p:cNvSpPr>
            <a:spLocks noGrp="1"/>
          </p:cNvSpPr>
          <p:nvPr>
            <p:ph type="sldNum" sz="quarter" idx="12"/>
          </p:nvPr>
        </p:nvSpPr>
        <p:spPr/>
        <p:txBody>
          <a:bodyPr/>
          <a:lstStyle/>
          <a:p>
            <a:fld id="{F13255C3-EC6F-3E44-8738-BCB40BBB5A07}" type="slidenum">
              <a:rPr lang="en-US" smtClean="0"/>
              <a:t>‹#›</a:t>
            </a:fld>
            <a:endParaRPr lang="en-US"/>
          </a:p>
        </p:txBody>
      </p:sp>
      <p:sp>
        <p:nvSpPr>
          <p:cNvPr id="8" name="L-Shape 7"/>
          <p:cNvSpPr/>
          <p:nvPr userDrawn="1"/>
        </p:nvSpPr>
        <p:spPr>
          <a:xfrm rot="5400000" flipH="1" flipV="1">
            <a:off x="4035909" y="1710858"/>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931920" y="-1087120"/>
            <a:ext cx="184731" cy="369332"/>
          </a:xfrm>
          <a:prstGeom prst="rect">
            <a:avLst/>
          </a:prstGeom>
          <a:noFill/>
        </p:spPr>
        <p:txBody>
          <a:bodyPr wrap="none" rtlCol="0">
            <a:spAutoFit/>
          </a:bodyPr>
          <a:lstStyle/>
          <a:p>
            <a:endParaRPr lang="en-US" dirty="0"/>
          </a:p>
        </p:txBody>
      </p:sp>
      <p:cxnSp>
        <p:nvCxnSpPr>
          <p:cNvPr id="11" name="Straight Connector 10"/>
          <p:cNvCxnSpPr/>
          <p:nvPr userDrawn="1"/>
        </p:nvCxnSpPr>
        <p:spPr>
          <a:xfrm>
            <a:off x="4958080" y="426720"/>
            <a:ext cx="0" cy="5601637"/>
          </a:xfrm>
          <a:prstGeom prst="line">
            <a:avLst/>
          </a:prstGeom>
          <a:ln w="12700">
            <a:solidFill>
              <a:srgbClr val="3F78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7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1201269" y="1969995"/>
            <a:ext cx="9667239" cy="4362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0993120" cy="171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439252"/>
            <a:ext cx="10993119" cy="1107996"/>
          </a:xfrm>
          <a:ln w="12700"/>
          <a:effectLst/>
        </p:spPr>
        <p:txBody>
          <a:bodyPr rIns="274320" anchor="ctr" anchorCtr="0"/>
          <a:lstStyle>
            <a:lvl1pPr>
              <a:defRPr sz="4000" baseline="0"/>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Copyright 2017 • Virginia Tech • All Rights Reserved</a:t>
            </a:r>
            <a:endParaRPr lang="en-US" dirty="0"/>
          </a:p>
        </p:txBody>
      </p:sp>
      <p:sp>
        <p:nvSpPr>
          <p:cNvPr id="8" name="L-Shape 7"/>
          <p:cNvSpPr/>
          <p:nvPr userDrawn="1"/>
        </p:nvSpPr>
        <p:spPr>
          <a:xfrm rot="16200000">
            <a:off x="10628002" y="1431005"/>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p:cNvSpPr>
            <a:spLocks noGrp="1"/>
          </p:cNvSpPr>
          <p:nvPr>
            <p:ph type="dt" sz="half" idx="10"/>
          </p:nvPr>
        </p:nvSpPr>
        <p:spPr>
          <a:xfrm>
            <a:off x="208428" y="6028357"/>
            <a:ext cx="992841" cy="365125"/>
          </a:xfrm>
        </p:spPr>
        <p:txBody>
          <a:bodyPr/>
          <a:lstStyle/>
          <a:p>
            <a:r>
              <a:rPr lang="en-US"/>
              <a:t>10/17/17</a:t>
            </a:r>
          </a:p>
        </p:txBody>
      </p:sp>
      <p:sp>
        <p:nvSpPr>
          <p:cNvPr id="12" name="Slide Number Placeholder 5"/>
          <p:cNvSpPr>
            <a:spLocks noGrp="1"/>
          </p:cNvSpPr>
          <p:nvPr>
            <p:ph type="sldNum" sz="quarter" idx="12"/>
          </p:nvPr>
        </p:nvSpPr>
        <p:spPr>
          <a:xfrm>
            <a:off x="208428" y="6297297"/>
            <a:ext cx="992841" cy="365125"/>
          </a:xfrm>
        </p:spPr>
        <p:txBody>
          <a:bodyPr/>
          <a:lstStyle/>
          <a:p>
            <a:fld id="{F13255C3-EC6F-3E44-8738-BCB40BBB5A07}" type="slidenum">
              <a:rPr lang="en-US" smtClean="0"/>
              <a:t>‹#›</a:t>
            </a:fld>
            <a:endParaRPr lang="en-US"/>
          </a:p>
        </p:txBody>
      </p:sp>
      <p:sp>
        <p:nvSpPr>
          <p:cNvPr id="3" name="Content Placeholder 2"/>
          <p:cNvSpPr>
            <a:spLocks noGrp="1"/>
          </p:cNvSpPr>
          <p:nvPr>
            <p:ph idx="1"/>
          </p:nvPr>
        </p:nvSpPr>
        <p:spPr>
          <a:xfrm>
            <a:off x="1203515" y="1969995"/>
            <a:ext cx="9664993" cy="4362527"/>
          </a:xfrm>
          <a:ln w="12700">
            <a:noFill/>
          </a:ln>
        </p:spPr>
        <p:txBody>
          <a:bodyPr rIns="365760"/>
          <a:lstStyle>
            <a:lvl5pPr marL="2057400" indent="-452438">
              <a:tabLst>
                <a:tab pos="1828800" algn="l"/>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Connector 18"/>
          <p:cNvCxnSpPr/>
          <p:nvPr userDrawn="1"/>
        </p:nvCxnSpPr>
        <p:spPr>
          <a:xfrm>
            <a:off x="0" y="6342682"/>
            <a:ext cx="120126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L-Shape 14"/>
          <p:cNvSpPr/>
          <p:nvPr userDrawn="1"/>
        </p:nvSpPr>
        <p:spPr>
          <a:xfrm rot="5400000">
            <a:off x="639706" y="287451"/>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AMPLIN_PMS_Maro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spTree>
    <p:extLst>
      <p:ext uri="{BB962C8B-B14F-4D97-AF65-F5344CB8AC3E}">
        <p14:creationId xmlns:p14="http://schemas.microsoft.com/office/powerpoint/2010/main" val="1139668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duotone>
              <a:prstClr val="black"/>
              <a:srgbClr val="306266">
                <a:tint val="45000"/>
                <a:satMod val="400000"/>
              </a:srgbClr>
            </a:duotone>
          </a:blip>
          <a:srcRect l="12240" t="23035" r="-12240" b="-2433"/>
          <a:stretch/>
        </p:blipFill>
        <p:spPr>
          <a:xfrm rot="10800000">
            <a:off x="5027894" y="1127759"/>
            <a:ext cx="7164106" cy="5688192"/>
          </a:xfrm>
          <a:prstGeom prst="rect">
            <a:avLst/>
          </a:prstGeom>
        </p:spPr>
      </p:pic>
      <p:pic>
        <p:nvPicPr>
          <p:cNvPr id="11" name="Picture 10"/>
          <p:cNvPicPr>
            <a:picLocks noChangeAspect="1"/>
          </p:cNvPicPr>
          <p:nvPr userDrawn="1"/>
        </p:nvPicPr>
        <p:blipFill rotWithShape="1">
          <a:blip r:embed="rId2">
            <a:duotone>
              <a:prstClr val="black"/>
              <a:srgbClr val="326569">
                <a:tint val="45000"/>
                <a:satMod val="400000"/>
              </a:srgbClr>
            </a:duotone>
          </a:blip>
          <a:srcRect l="12240" t="23035" r="-12240" b="-2433"/>
          <a:stretch/>
        </p:blipFill>
        <p:spPr>
          <a:xfrm>
            <a:off x="0" y="0"/>
            <a:ext cx="5067300" cy="4023360"/>
          </a:xfrm>
          <a:prstGeom prst="rect">
            <a:avLst/>
          </a:prstGeom>
        </p:spPr>
      </p:pic>
      <p:sp>
        <p:nvSpPr>
          <p:cNvPr id="2" name="Title 1"/>
          <p:cNvSpPr>
            <a:spLocks noGrp="1"/>
          </p:cNvSpPr>
          <p:nvPr>
            <p:ph type="title"/>
          </p:nvPr>
        </p:nvSpPr>
        <p:spPr>
          <a:xfrm>
            <a:off x="1414921" y="1704996"/>
            <a:ext cx="6389491" cy="2614157"/>
          </a:xfrm>
          <a:solidFill>
            <a:schemeClr val="bg1"/>
          </a:solidFill>
          <a:ln>
            <a:noFill/>
          </a:ln>
        </p:spPr>
        <p:txBody>
          <a:bodyPr lIns="457200" tIns="457200" rIns="822960" bIns="457200" anchor="ctr" anchorCtr="0">
            <a:normAutofit/>
          </a:bodyPr>
          <a:lstStyle>
            <a:lvl1pPr>
              <a:defRPr sz="5000" baseline="0">
                <a:solidFill>
                  <a:srgbClr val="3F787D"/>
                </a:solidFill>
              </a:defRPr>
            </a:lvl1pPr>
          </a:lstStyle>
          <a:p>
            <a:r>
              <a:rPr lang="en-US" dirty="0"/>
              <a:t>Click to edit Master title style</a:t>
            </a:r>
          </a:p>
        </p:txBody>
      </p:sp>
      <p:sp>
        <p:nvSpPr>
          <p:cNvPr id="3" name="Text Placeholder 2"/>
          <p:cNvSpPr>
            <a:spLocks noGrp="1"/>
          </p:cNvSpPr>
          <p:nvPr>
            <p:ph type="body" idx="1"/>
          </p:nvPr>
        </p:nvSpPr>
        <p:spPr>
          <a:xfrm>
            <a:off x="1" y="4903740"/>
            <a:ext cx="7804412" cy="794064"/>
          </a:xfrm>
          <a:solidFill>
            <a:schemeClr val="bg1"/>
          </a:solidFill>
        </p:spPr>
        <p:txBody>
          <a:bodyPr wrap="square" rIns="365760" bIns="182880">
            <a:spAutoFit/>
          </a:bodyPr>
          <a:lstStyle>
            <a:lvl1pPr marL="0" indent="0" algn="r">
              <a:buNone/>
              <a:defRPr sz="2400" b="1" i="0" cap="all" baseline="0">
                <a:solidFill>
                  <a:schemeClr val="tx1">
                    <a:tint val="7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L-Shape 6"/>
          <p:cNvSpPr/>
          <p:nvPr userDrawn="1"/>
        </p:nvSpPr>
        <p:spPr>
          <a:xfrm rot="5400000">
            <a:off x="1045669" y="1301072"/>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userDrawn="1"/>
        </p:nvSpPr>
        <p:spPr>
          <a:xfrm rot="16200000">
            <a:off x="7563906" y="4078648"/>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787D"/>
              </a:solidFill>
            </a:endParaRPr>
          </a:p>
        </p:txBody>
      </p:sp>
    </p:spTree>
    <p:extLst>
      <p:ext uri="{BB962C8B-B14F-4D97-AF65-F5344CB8AC3E}">
        <p14:creationId xmlns:p14="http://schemas.microsoft.com/office/powerpoint/2010/main" val="999478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baseline="0">
                <a:solidFill>
                  <a:srgbClr val="C00000"/>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b="1" baseline="0">
                <a:solidFill>
                  <a:schemeClr val="tx1"/>
                </a:solidFill>
              </a:defRPr>
            </a:lvl1pPr>
            <a:lvl2pPr>
              <a:defRPr b="1" baseline="0">
                <a:solidFill>
                  <a:schemeClr val="tx1"/>
                </a:solidFill>
              </a:defRPr>
            </a:lvl2pPr>
            <a:lvl3pPr>
              <a:defRPr b="1" baseline="0">
                <a:solidFill>
                  <a:schemeClr val="tx1"/>
                </a:solidFill>
              </a:defRPr>
            </a:lvl3pPr>
            <a:lvl4pPr>
              <a:defRPr b="1" baseline="0">
                <a:solidFill>
                  <a:schemeClr val="tx1"/>
                </a:solidFill>
              </a:defRPr>
            </a:lvl4pPr>
            <a:lvl5pPr>
              <a:defRPr b="1"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atin typeface="Calibri" pitchFamily="34" charset="0"/>
              </a:defRPr>
            </a:lvl1pPr>
          </a:lstStyle>
          <a:p>
            <a:pPr lvl="0"/>
            <a:r>
              <a:rPr lang="en-US" dirty="0"/>
              <a:t>Jump to long image description</a:t>
            </a:r>
          </a:p>
        </p:txBody>
      </p:sp>
      <p:sp>
        <p:nvSpPr>
          <p:cNvPr id="7"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latin typeface="Calibri" pitchFamily="34" charset="0"/>
              </a:defRPr>
            </a:lvl1pPr>
            <a:lvl5pPr>
              <a:defRPr/>
            </a:lvl5pPr>
          </a:lstStyle>
          <a:p>
            <a:pPr lvl="0"/>
            <a:r>
              <a:rPr lang="en-US" dirty="0"/>
              <a:t>Insert Photo Credit Here</a:t>
            </a:r>
          </a:p>
        </p:txBody>
      </p:sp>
    </p:spTree>
    <p:extLst>
      <p:ext uri="{BB962C8B-B14F-4D97-AF65-F5344CB8AC3E}">
        <p14:creationId xmlns:p14="http://schemas.microsoft.com/office/powerpoint/2010/main" val="12842124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userDrawn="1"/>
        </p:nvSpPr>
        <p:spPr>
          <a:xfrm>
            <a:off x="900540" y="0"/>
            <a:ext cx="9981863" cy="171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sp>
        <p:nvSpPr>
          <p:cNvPr id="2" name="Title 1"/>
          <p:cNvSpPr>
            <a:spLocks noGrp="1"/>
          </p:cNvSpPr>
          <p:nvPr>
            <p:ph type="title"/>
          </p:nvPr>
        </p:nvSpPr>
        <p:spPr>
          <a:xfrm>
            <a:off x="1" y="331241"/>
            <a:ext cx="11564470" cy="1163395"/>
          </a:xfrm>
          <a:noFill/>
          <a:ln w="12700"/>
        </p:spPr>
        <p:txBody>
          <a:bodyPr lIns="1280160"/>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036626"/>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6261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10/17/17</a:t>
            </a:r>
          </a:p>
        </p:txBody>
      </p:sp>
      <p:sp>
        <p:nvSpPr>
          <p:cNvPr id="6" name="Footer Placeholder 5"/>
          <p:cNvSpPr>
            <a:spLocks noGrp="1"/>
          </p:cNvSpPr>
          <p:nvPr>
            <p:ph type="ftr" sz="quarter" idx="11"/>
          </p:nvPr>
        </p:nvSpPr>
        <p:spPr/>
        <p:txBody>
          <a:bodyPr/>
          <a:lstStyle/>
          <a:p>
            <a:r>
              <a:rPr lang="en-US"/>
              <a:t>Copyright 2017 • Virginia Tech • All Rights Reserved</a:t>
            </a:r>
          </a:p>
        </p:txBody>
      </p:sp>
      <p:sp>
        <p:nvSpPr>
          <p:cNvPr id="7" name="Slide Number Placeholder 6"/>
          <p:cNvSpPr>
            <a:spLocks noGrp="1"/>
          </p:cNvSpPr>
          <p:nvPr>
            <p:ph type="sldNum" sz="quarter" idx="12"/>
          </p:nvPr>
        </p:nvSpPr>
        <p:spPr/>
        <p:txBody>
          <a:bodyPr/>
          <a:lstStyle/>
          <a:p>
            <a:fld id="{F13255C3-EC6F-3E44-8738-BCB40BBB5A07}" type="slidenum">
              <a:rPr lang="en-US" smtClean="0"/>
              <a:t>‹#›</a:t>
            </a:fld>
            <a:endParaRPr lang="en-US"/>
          </a:p>
        </p:txBody>
      </p:sp>
      <p:sp>
        <p:nvSpPr>
          <p:cNvPr id="8" name="L-Shape 7"/>
          <p:cNvSpPr/>
          <p:nvPr userDrawn="1"/>
        </p:nvSpPr>
        <p:spPr>
          <a:xfrm rot="10800000">
            <a:off x="10726268" y="200611"/>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Shape 8"/>
          <p:cNvSpPr/>
          <p:nvPr userDrawn="1"/>
        </p:nvSpPr>
        <p:spPr>
          <a:xfrm>
            <a:off x="704848" y="1161018"/>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239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12192000" cy="609600"/>
          </a:xfrm>
          <a:prstGeom prst="rect">
            <a:avLst/>
          </a:prstGeom>
        </p:spPr>
        <p:txBody>
          <a:bodyPr/>
          <a:lstStyle>
            <a:lvl1pPr>
              <a:defRPr sz="3600">
                <a:solidFill>
                  <a:schemeClr val="bg2"/>
                </a:solidFill>
              </a:defRPr>
            </a:lvl1pPr>
          </a:lstStyle>
          <a:p>
            <a:r>
              <a:rPr lang="en-US"/>
              <a:t>Click to edit Master title style</a:t>
            </a:r>
            <a:endParaRPr lang="en-US" dirty="0"/>
          </a:p>
        </p:txBody>
      </p:sp>
      <p:sp>
        <p:nvSpPr>
          <p:cNvPr id="3" name="Content Placeholder 1"/>
          <p:cNvSpPr>
            <a:spLocks noGrp="1"/>
          </p:cNvSpPr>
          <p:nvPr>
            <p:ph idx="1"/>
          </p:nvPr>
        </p:nvSpPr>
        <p:spPr>
          <a:xfrm>
            <a:off x="609600" y="990600"/>
            <a:ext cx="9358238" cy="5256482"/>
          </a:xfrm>
          <a:prstGeom prst="rect">
            <a:avLst/>
          </a:prstGeom>
        </p:spPr>
        <p:txBody>
          <a:bodyPr/>
          <a:lstStyle>
            <a:lvl1pPr>
              <a:spcAft>
                <a:spcPts val="800"/>
              </a:spcAft>
              <a:defRPr sz="2400"/>
            </a:lvl1pPr>
            <a:lvl2pPr>
              <a:spcAft>
                <a:spcPts val="800"/>
              </a:spcAft>
              <a:defRPr sz="2000"/>
            </a:lvl2pPr>
            <a:lvl3pPr>
              <a:spcAft>
                <a:spcPts val="800"/>
              </a:spcAft>
              <a:defRPr sz="18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Jump Link"/>
          <p:cNvSpPr>
            <a:spLocks noGrp="1"/>
          </p:cNvSpPr>
          <p:nvPr>
            <p:ph type="body" sz="quarter" idx="16" hasCustomPrompt="1"/>
          </p:nvPr>
        </p:nvSpPr>
        <p:spPr>
          <a:xfrm>
            <a:off x="5181600" y="6553200"/>
            <a:ext cx="1828800" cy="99950"/>
          </a:xfrm>
          <a:prstGeom prst="rect">
            <a:avLst/>
          </a:prstGeom>
        </p:spPr>
        <p:txBody>
          <a:bodyPr lIns="0" tIns="0" rIns="0" bIns="0"/>
          <a:lstStyle>
            <a:lvl1pPr marL="0" indent="0" algn="ctr">
              <a:buNone/>
              <a:defRPr sz="800"/>
            </a:lvl1pPr>
          </a:lstStyle>
          <a:p>
            <a:pPr lvl="0"/>
            <a:r>
              <a:rPr lang="en-US" dirty="0"/>
              <a:t>Jump to long image description</a:t>
            </a:r>
          </a:p>
        </p:txBody>
      </p:sp>
      <p:sp>
        <p:nvSpPr>
          <p:cNvPr id="9" name="Photo Credit"/>
          <p:cNvSpPr>
            <a:spLocks noGrp="1"/>
          </p:cNvSpPr>
          <p:nvPr>
            <p:ph type="body" sz="quarter" idx="11" hasCustomPrompt="1"/>
          </p:nvPr>
        </p:nvSpPr>
        <p:spPr>
          <a:xfrm>
            <a:off x="7315200" y="6705600"/>
            <a:ext cx="48768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56696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p:cNvSpPr/>
          <p:nvPr userDrawn="1"/>
        </p:nvSpPr>
        <p:spPr>
          <a:xfrm>
            <a:off x="839788" y="436517"/>
            <a:ext cx="11606212" cy="1280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sp>
        <p:nvSpPr>
          <p:cNvPr id="2" name="Title 1"/>
          <p:cNvSpPr>
            <a:spLocks noGrp="1"/>
          </p:cNvSpPr>
          <p:nvPr>
            <p:ph type="title"/>
          </p:nvPr>
        </p:nvSpPr>
        <p:spPr>
          <a:xfrm>
            <a:off x="0" y="446209"/>
            <a:ext cx="11355388" cy="1163395"/>
          </a:xfrm>
          <a:noFill/>
          <a:ln w="12700"/>
        </p:spPr>
        <p:txBody>
          <a:bodyPr rIns="548640" anchor="ctr" anchorCtr="0"/>
          <a:lstStyle>
            <a:lvl1pPr algn="r">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solidFill>
            <a:schemeClr val="bg1"/>
          </a:solidFill>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81163"/>
            <a:ext cx="5183188" cy="823912"/>
          </a:xfrm>
          <a:solidFill>
            <a:schemeClr val="bg1"/>
          </a:solidFill>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r>
              <a:rPr lang="en-US"/>
              <a:t>10/17/17</a:t>
            </a:r>
          </a:p>
        </p:txBody>
      </p:sp>
      <p:sp>
        <p:nvSpPr>
          <p:cNvPr id="8" name="Footer Placeholder 7"/>
          <p:cNvSpPr>
            <a:spLocks noGrp="1"/>
          </p:cNvSpPr>
          <p:nvPr>
            <p:ph type="ftr" sz="quarter" idx="11"/>
          </p:nvPr>
        </p:nvSpPr>
        <p:spPr/>
        <p:txBody>
          <a:bodyPr/>
          <a:lstStyle/>
          <a:p>
            <a:r>
              <a:rPr lang="en-US"/>
              <a:t>Copyright 2017 • Virginia Tech • All Rights Reserved</a:t>
            </a:r>
          </a:p>
        </p:txBody>
      </p:sp>
      <p:sp>
        <p:nvSpPr>
          <p:cNvPr id="9" name="Slide Number Placeholder 8"/>
          <p:cNvSpPr>
            <a:spLocks noGrp="1"/>
          </p:cNvSpPr>
          <p:nvPr>
            <p:ph type="sldNum" sz="quarter" idx="12"/>
          </p:nvPr>
        </p:nvSpPr>
        <p:spPr/>
        <p:txBody>
          <a:bodyPr/>
          <a:lstStyle/>
          <a:p>
            <a:fld id="{F13255C3-EC6F-3E44-8738-BCB40BBB5A07}" type="slidenum">
              <a:rPr lang="en-US" smtClean="0"/>
              <a:t>‹#›</a:t>
            </a:fld>
            <a:endParaRPr lang="en-US"/>
          </a:p>
        </p:txBody>
      </p:sp>
      <p:sp>
        <p:nvSpPr>
          <p:cNvPr id="10" name="L-Shape 9"/>
          <p:cNvSpPr/>
          <p:nvPr userDrawn="1"/>
        </p:nvSpPr>
        <p:spPr>
          <a:xfrm rot="10800000">
            <a:off x="10726268" y="302211"/>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a:spLocks noGrp="1"/>
          </p:cNvSpPr>
          <p:nvPr>
            <p:ph sz="half" idx="13"/>
          </p:nvPr>
        </p:nvSpPr>
        <p:spPr>
          <a:xfrm>
            <a:off x="838200" y="2505075"/>
            <a:ext cx="5181600" cy="3357175"/>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6172200" y="2505074"/>
            <a:ext cx="5181600" cy="294668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867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duotone>
              <a:prstClr val="black"/>
              <a:srgbClr val="3F787D">
                <a:tint val="45000"/>
                <a:satMod val="400000"/>
              </a:srgbClr>
            </a:duotone>
          </a:blip>
          <a:srcRect l="48729" t="-1" r="-46172" b="-2858"/>
          <a:stretch/>
        </p:blipFill>
        <p:spPr>
          <a:xfrm rot="10800000" flipH="1">
            <a:off x="-1" y="-76364"/>
            <a:ext cx="5164997" cy="5451942"/>
          </a:xfrm>
          <a:prstGeom prst="rect">
            <a:avLst/>
          </a:prstGeom>
        </p:spPr>
      </p:pic>
      <p:sp>
        <p:nvSpPr>
          <p:cNvPr id="8" name="Rectangle 7"/>
          <p:cNvSpPr/>
          <p:nvPr userDrawn="1"/>
        </p:nvSpPr>
        <p:spPr>
          <a:xfrm>
            <a:off x="1046480" y="2092960"/>
            <a:ext cx="7869411" cy="406432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4319" y="436517"/>
            <a:ext cx="9794240" cy="109721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pic>
        <p:nvPicPr>
          <p:cNvPr id="10" name="Picture 9"/>
          <p:cNvPicPr>
            <a:picLocks noChangeAspect="1"/>
          </p:cNvPicPr>
          <p:nvPr userDrawn="1"/>
        </p:nvPicPr>
        <p:blipFill rotWithShape="1">
          <a:blip r:embed="rId2">
            <a:duotone>
              <a:prstClr val="black"/>
              <a:srgbClr val="3F787D">
                <a:tint val="45000"/>
                <a:satMod val="400000"/>
              </a:srgbClr>
            </a:duotone>
          </a:blip>
          <a:srcRect l="48729" t="-2" r="-46172" b="32720"/>
          <a:stretch/>
        </p:blipFill>
        <p:spPr>
          <a:xfrm rot="19364842" flipH="1">
            <a:off x="9638625" y="1552296"/>
            <a:ext cx="3705422" cy="2558400"/>
          </a:xfrm>
          <a:prstGeom prst="rect">
            <a:avLst/>
          </a:prstGeom>
        </p:spPr>
      </p:pic>
      <p:sp>
        <p:nvSpPr>
          <p:cNvPr id="2" name="Title 1"/>
          <p:cNvSpPr>
            <a:spLocks noGrp="1"/>
          </p:cNvSpPr>
          <p:nvPr>
            <p:ph type="title"/>
          </p:nvPr>
        </p:nvSpPr>
        <p:spPr>
          <a:noFill/>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13255C3-EC6F-3E44-8738-BCB40BBB5A07}" type="slidenum">
              <a:rPr lang="en-US" smtClean="0"/>
              <a:t>‹#›</a:t>
            </a:fld>
            <a:endParaRPr lang="en-US"/>
          </a:p>
        </p:txBody>
      </p:sp>
      <p:sp>
        <p:nvSpPr>
          <p:cNvPr id="7" name="L-Shape 6"/>
          <p:cNvSpPr/>
          <p:nvPr userDrawn="1"/>
        </p:nvSpPr>
        <p:spPr>
          <a:xfrm rot="16200000" flipV="1">
            <a:off x="722502" y="1332763"/>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p:cNvSpPr/>
          <p:nvPr userDrawn="1"/>
        </p:nvSpPr>
        <p:spPr>
          <a:xfrm rot="10800000">
            <a:off x="9344508" y="210771"/>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a:t>10/17/17</a:t>
            </a:r>
          </a:p>
        </p:txBody>
      </p:sp>
      <p:sp>
        <p:nvSpPr>
          <p:cNvPr id="4" name="Footer Placeholder 3"/>
          <p:cNvSpPr>
            <a:spLocks noGrp="1"/>
          </p:cNvSpPr>
          <p:nvPr>
            <p:ph type="ftr" sz="quarter" idx="11"/>
          </p:nvPr>
        </p:nvSpPr>
        <p:spPr/>
        <p:txBody>
          <a:bodyPr/>
          <a:lstStyle/>
          <a:p>
            <a:r>
              <a:rPr lang="en-US"/>
              <a:t>Copyright 2017 • Virginia Tech • All Rights Reserved</a:t>
            </a:r>
          </a:p>
        </p:txBody>
      </p:sp>
    </p:spTree>
    <p:extLst>
      <p:ext uri="{BB962C8B-B14F-4D97-AF65-F5344CB8AC3E}">
        <p14:creationId xmlns:p14="http://schemas.microsoft.com/office/powerpoint/2010/main" val="142374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838200" y="0"/>
            <a:ext cx="10515600" cy="645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rot="5400000">
            <a:off x="-86212" y="5497980"/>
            <a:ext cx="992841" cy="365125"/>
          </a:xfrm>
        </p:spPr>
        <p:txBody>
          <a:bodyPr/>
          <a:lstStyle>
            <a:lvl1pPr algn="r">
              <a:defRPr/>
            </a:lvl1pPr>
          </a:lstStyle>
          <a:p>
            <a:fld id="{F13255C3-EC6F-3E44-8738-BCB40BBB5A07}" type="slidenum">
              <a:rPr lang="en-US" smtClean="0"/>
              <a:pPr/>
              <a:t>‹#›</a:t>
            </a:fld>
            <a:endParaRPr lang="en-US" dirty="0"/>
          </a:p>
        </p:txBody>
      </p:sp>
      <p:pic>
        <p:nvPicPr>
          <p:cNvPr id="8" name="Picture 7" descr="PAMPLIN_PMS_Maroo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2055" y="1438062"/>
            <a:ext cx="2715357" cy="569482"/>
          </a:xfrm>
          <a:prstGeom prst="rect">
            <a:avLst/>
          </a:prstGeom>
        </p:spPr>
      </p:pic>
    </p:spTree>
    <p:extLst>
      <p:ext uri="{BB962C8B-B14F-4D97-AF65-F5344CB8AC3E}">
        <p14:creationId xmlns:p14="http://schemas.microsoft.com/office/powerpoint/2010/main" val="17044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Copyright 2017 • Virginia Tech • All Rights Reserved</a:t>
            </a:r>
          </a:p>
        </p:txBody>
      </p:sp>
      <p:sp>
        <p:nvSpPr>
          <p:cNvPr id="4" name="Slide Number Placeholder 3"/>
          <p:cNvSpPr>
            <a:spLocks noGrp="1"/>
          </p:cNvSpPr>
          <p:nvPr>
            <p:ph type="sldNum" sz="quarter" idx="12"/>
          </p:nvPr>
        </p:nvSpPr>
        <p:spPr>
          <a:xfrm>
            <a:off x="208428" y="6297297"/>
            <a:ext cx="992841" cy="304165"/>
          </a:xfrm>
        </p:spPr>
        <p:txBody>
          <a:bodyPr/>
          <a:lstStyle/>
          <a:p>
            <a:fld id="{F13255C3-EC6F-3E44-8738-BCB40BBB5A07}" type="slidenum">
              <a:rPr lang="en-US" smtClean="0"/>
              <a:t>‹#›</a:t>
            </a:fld>
            <a:endParaRPr lang="en-US"/>
          </a:p>
        </p:txBody>
      </p:sp>
      <p:sp>
        <p:nvSpPr>
          <p:cNvPr id="5" name="Rectangle 4"/>
          <p:cNvSpPr/>
          <p:nvPr userDrawn="1"/>
        </p:nvSpPr>
        <p:spPr>
          <a:xfrm>
            <a:off x="314960" y="356237"/>
            <a:ext cx="11602720" cy="50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p:cNvSpPr/>
          <p:nvPr userDrawn="1"/>
        </p:nvSpPr>
        <p:spPr>
          <a:xfrm rot="16200000" flipV="1">
            <a:off x="464342" y="5104344"/>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userDrawn="1"/>
        </p:nvSpPr>
        <p:spPr>
          <a:xfrm rot="5400000" flipV="1">
            <a:off x="11270774" y="223759"/>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183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0" y="-1591"/>
            <a:ext cx="4772025" cy="1943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endParaRPr lang="en-US" dirty="0"/>
          </a:p>
        </p:txBody>
      </p:sp>
      <p:sp>
        <p:nvSpPr>
          <p:cNvPr id="2" name="Title 1"/>
          <p:cNvSpPr>
            <a:spLocks noGrp="1"/>
          </p:cNvSpPr>
          <p:nvPr>
            <p:ph type="title"/>
          </p:nvPr>
        </p:nvSpPr>
        <p:spPr>
          <a:xfrm>
            <a:off x="0" y="426719"/>
            <a:ext cx="4772025" cy="1605781"/>
          </a:xfrm>
          <a:noFill/>
        </p:spPr>
        <p:txBody>
          <a:bodyPr rIns="640080" anchor="b"/>
          <a:lstStyle>
            <a:lvl1pPr algn="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426721"/>
            <a:ext cx="6172200" cy="5096666"/>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460810"/>
            <a:ext cx="3932237" cy="3408178"/>
          </a:xfrm>
          <a:solidFill>
            <a:schemeClr val="bg1"/>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10/17/17</a:t>
            </a:r>
          </a:p>
        </p:txBody>
      </p:sp>
      <p:sp>
        <p:nvSpPr>
          <p:cNvPr id="6" name="Footer Placeholder 5"/>
          <p:cNvSpPr>
            <a:spLocks noGrp="1"/>
          </p:cNvSpPr>
          <p:nvPr>
            <p:ph type="ftr" sz="quarter" idx="11"/>
          </p:nvPr>
        </p:nvSpPr>
        <p:spPr/>
        <p:txBody>
          <a:bodyPr/>
          <a:lstStyle/>
          <a:p>
            <a:r>
              <a:rPr lang="en-US"/>
              <a:t>Copyright 2017 • Virginia Tech • All Rights Reserved</a:t>
            </a:r>
          </a:p>
        </p:txBody>
      </p:sp>
      <p:sp>
        <p:nvSpPr>
          <p:cNvPr id="7" name="Slide Number Placeholder 6"/>
          <p:cNvSpPr>
            <a:spLocks noGrp="1"/>
          </p:cNvSpPr>
          <p:nvPr>
            <p:ph type="sldNum" sz="quarter" idx="12"/>
          </p:nvPr>
        </p:nvSpPr>
        <p:spPr/>
        <p:txBody>
          <a:bodyPr/>
          <a:lstStyle/>
          <a:p>
            <a:fld id="{F13255C3-EC6F-3E44-8738-BCB40BBB5A07}" type="slidenum">
              <a:rPr lang="en-US" smtClean="0"/>
              <a:t>‹#›</a:t>
            </a:fld>
            <a:endParaRPr lang="en-US"/>
          </a:p>
        </p:txBody>
      </p:sp>
      <p:sp>
        <p:nvSpPr>
          <p:cNvPr id="8" name="L-Shape 7"/>
          <p:cNvSpPr/>
          <p:nvPr userDrawn="1"/>
        </p:nvSpPr>
        <p:spPr>
          <a:xfrm rot="5400000" flipH="1" flipV="1">
            <a:off x="4035909" y="1710858"/>
            <a:ext cx="481012" cy="481012"/>
          </a:xfrm>
          <a:prstGeom prst="corner">
            <a:avLst>
              <a:gd name="adj1" fmla="val 15545"/>
              <a:gd name="adj2" fmla="val 14740"/>
            </a:avLst>
          </a:prstGeom>
          <a:solidFill>
            <a:srgbClr val="3F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958080" y="426720"/>
            <a:ext cx="0" cy="5601637"/>
          </a:xfrm>
          <a:prstGeom prst="line">
            <a:avLst/>
          </a:prstGeom>
          <a:ln w="12700">
            <a:solidFill>
              <a:srgbClr val="3F78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65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gGrid">
          <a:fgClr>
            <a:srgbClr val="E9E9E9"/>
          </a:fgClr>
          <a:bgClr>
            <a:schemeClr val="bg1"/>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199" y="1825626"/>
            <a:ext cx="9213477" cy="4392904"/>
          </a:xfrm>
          <a:prstGeom prst="rect">
            <a:avLst/>
          </a:prstGeom>
          <a:noFill/>
        </p:spPr>
        <p:txBody>
          <a:bodyPr vert="horz" lIns="274320" tIns="2743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 y="393222"/>
            <a:ext cx="10051675" cy="958058"/>
          </a:xfrm>
          <a:prstGeom prst="rect">
            <a:avLst/>
          </a:prstGeom>
          <a:noFill/>
          <a:ln>
            <a:noFill/>
          </a:ln>
        </p:spPr>
        <p:txBody>
          <a:bodyPr vert="horz" wrap="square" lIns="1188720" tIns="274320" rIns="91440" bIns="274320" rtlCol="0" anchor="ctr">
            <a:normAutofit/>
          </a:bodyPr>
          <a:lstStyle/>
          <a:p>
            <a:r>
              <a:rPr lang="en-US" dirty="0"/>
              <a:t>Click to edit Master title style</a:t>
            </a:r>
          </a:p>
        </p:txBody>
      </p:sp>
      <p:sp>
        <p:nvSpPr>
          <p:cNvPr id="4" name="Date Placeholder 3"/>
          <p:cNvSpPr>
            <a:spLocks noGrp="1"/>
          </p:cNvSpPr>
          <p:nvPr>
            <p:ph type="dt" sz="half" idx="2"/>
          </p:nvPr>
        </p:nvSpPr>
        <p:spPr>
          <a:xfrm>
            <a:off x="208428" y="6028357"/>
            <a:ext cx="992841" cy="365125"/>
          </a:xfrm>
          <a:prstGeom prst="rect">
            <a:avLst/>
          </a:prstGeom>
        </p:spPr>
        <p:txBody>
          <a:bodyPr vert="horz" lIns="91440" tIns="45720" rIns="91440" bIns="45720" rtlCol="0" anchor="ctr"/>
          <a:lstStyle>
            <a:lvl1pPr algn="l">
              <a:defRPr sz="800" baseline="0">
                <a:solidFill>
                  <a:schemeClr val="bg1">
                    <a:lumMod val="50000"/>
                  </a:schemeClr>
                </a:solidFill>
                <a:latin typeface="Acherus Grotesque Bold" charset="0"/>
              </a:defRPr>
            </a:lvl1pPr>
          </a:lstStyle>
          <a:p>
            <a:r>
              <a:rPr lang="en-US"/>
              <a:t>10/17/17</a:t>
            </a:r>
            <a:endParaRPr lang="en-US" dirty="0"/>
          </a:p>
        </p:txBody>
      </p:sp>
      <p:sp>
        <p:nvSpPr>
          <p:cNvPr id="5" name="Footer Placeholder 4"/>
          <p:cNvSpPr>
            <a:spLocks noGrp="1"/>
          </p:cNvSpPr>
          <p:nvPr>
            <p:ph type="ftr" sz="quarter" idx="3"/>
          </p:nvPr>
        </p:nvSpPr>
        <p:spPr>
          <a:xfrm>
            <a:off x="7841492" y="6332522"/>
            <a:ext cx="4020671" cy="268940"/>
          </a:xfrm>
          <a:prstGeom prst="rect">
            <a:avLst/>
          </a:prstGeom>
        </p:spPr>
        <p:txBody>
          <a:bodyPr vert="horz" lIns="91440" tIns="45720" rIns="91440" bIns="45720" rtlCol="0" anchor="ctr"/>
          <a:lstStyle>
            <a:lvl1pPr algn="r">
              <a:defRPr sz="900" baseline="0">
                <a:solidFill>
                  <a:schemeClr val="tx1">
                    <a:tint val="75000"/>
                  </a:schemeClr>
                </a:solidFill>
                <a:latin typeface="Acherus Grotesque Light" charset="0"/>
              </a:defRPr>
            </a:lvl1pPr>
          </a:lstStyle>
          <a:p>
            <a:r>
              <a:rPr lang="en-US"/>
              <a:t>Copyright 2017 • Virginia Tech • All Rights Reserved</a:t>
            </a:r>
            <a:endParaRPr lang="en-US" dirty="0"/>
          </a:p>
        </p:txBody>
      </p:sp>
      <p:sp>
        <p:nvSpPr>
          <p:cNvPr id="6" name="Slide Number Placeholder 5"/>
          <p:cNvSpPr>
            <a:spLocks noGrp="1"/>
          </p:cNvSpPr>
          <p:nvPr>
            <p:ph type="sldNum" sz="quarter" idx="4"/>
          </p:nvPr>
        </p:nvSpPr>
        <p:spPr>
          <a:xfrm>
            <a:off x="208428" y="6297297"/>
            <a:ext cx="992841" cy="365125"/>
          </a:xfrm>
          <a:prstGeom prst="rect">
            <a:avLst/>
          </a:prstGeom>
        </p:spPr>
        <p:txBody>
          <a:bodyPr vert="horz" lIns="91440" tIns="45720" rIns="91440" bIns="45720" rtlCol="0" anchor="ctr"/>
          <a:lstStyle>
            <a:lvl1pPr algn="l">
              <a:defRPr sz="800" baseline="0">
                <a:solidFill>
                  <a:schemeClr val="bg1">
                    <a:lumMod val="50000"/>
                  </a:schemeClr>
                </a:solidFill>
                <a:latin typeface="Acherus Grotesque Bold" charset="0"/>
              </a:defRPr>
            </a:lvl1pPr>
          </a:lstStyle>
          <a:p>
            <a:fld id="{F13255C3-EC6F-3E44-8738-BCB40BBB5A07}" type="slidenum">
              <a:rPr lang="en-US" smtClean="0"/>
              <a:pPr/>
              <a:t>‹#›</a:t>
            </a:fld>
            <a:endParaRPr lang="en-US"/>
          </a:p>
        </p:txBody>
      </p:sp>
      <p:cxnSp>
        <p:nvCxnSpPr>
          <p:cNvPr id="12" name="Straight Connector 11"/>
          <p:cNvCxnSpPr/>
          <p:nvPr/>
        </p:nvCxnSpPr>
        <p:spPr>
          <a:xfrm>
            <a:off x="0" y="6342682"/>
            <a:ext cx="120126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descr="PAMPLIN_PMS_Maroon.eps"/>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spTree>
    <p:extLst>
      <p:ext uri="{BB962C8B-B14F-4D97-AF65-F5344CB8AC3E}">
        <p14:creationId xmlns:p14="http://schemas.microsoft.com/office/powerpoint/2010/main" val="132855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55" r:id="rId8"/>
    <p:sldLayoutId id="2147483657" r:id="rId9"/>
    <p:sldLayoutId id="2147483658" r:id="rId10"/>
    <p:sldLayoutId id="2147483656" r:id="rId11"/>
    <p:sldLayoutId id="2147483664" r:id="rId12"/>
    <p:sldLayoutId id="2147483665" r:id="rId13"/>
    <p:sldLayoutId id="2147483667" r:id="rId14"/>
    <p:sldLayoutId id="2147483668" r:id="rId15"/>
    <p:sldLayoutId id="2147483669" r:id="rId16"/>
    <p:sldLayoutId id="2147483670" r:id="rId17"/>
    <p:sldLayoutId id="2147483671" r:id="rId18"/>
    <p:sldLayoutId id="2147483672" r:id="rId19"/>
    <p:sldLayoutId id="2147483673" r:id="rId20"/>
    <p:sldLayoutId id="2147483675" r:id="rId21"/>
    <p:sldLayoutId id="2147483676" r:id="rId22"/>
    <p:sldLayoutId id="2147483677" r:id="rId23"/>
    <p:sldLayoutId id="2147483679" r:id="rId24"/>
    <p:sldLayoutId id="2147483681" r:id="rId25"/>
    <p:sldLayoutId id="2147483682" r:id="rId26"/>
    <p:sldLayoutId id="2147483683" r:id="rId27"/>
    <p:sldLayoutId id="2147483686"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Lst>
  <p:hf hdr="0"/>
  <p:txStyles>
    <p:titleStyle>
      <a:lvl1pPr algn="l" defTabSz="914400" rtl="0" eaLnBrk="1" latinLnBrk="0" hangingPunct="1">
        <a:lnSpc>
          <a:spcPct val="90000"/>
        </a:lnSpc>
        <a:spcBef>
          <a:spcPct val="0"/>
        </a:spcBef>
        <a:buNone/>
        <a:defRPr sz="4000" b="0" i="1" kern="1200" baseline="0">
          <a:solidFill>
            <a:schemeClr val="tx1"/>
          </a:solidFill>
          <a:latin typeface="Trebuchet MS" panose="020B0603020202020204" pitchFamily="34" charset="0"/>
          <a:ea typeface="+mj-ea"/>
          <a:cs typeface="+mj-cs"/>
        </a:defRPr>
      </a:lvl1pPr>
    </p:titleStyle>
    <p:bodyStyle>
      <a:lvl1pPr marL="344488" indent="-344488" algn="l" defTabSz="914400" rtl="0" eaLnBrk="1" latinLnBrk="0" hangingPunct="1">
        <a:lnSpc>
          <a:spcPct val="90000"/>
        </a:lnSpc>
        <a:spcBef>
          <a:spcPts val="1000"/>
        </a:spcBef>
        <a:spcAft>
          <a:spcPts val="600"/>
        </a:spcAft>
        <a:buClr>
          <a:srgbClr val="3F787D"/>
        </a:buClr>
        <a:buFont typeface="Wingdings" charset="2"/>
        <a:buChar char="§"/>
        <a:tabLst/>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3F787D"/>
        </a:buClr>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3F787D"/>
        </a:buClr>
        <a:buFont typeface="Wingdings" charset="2"/>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3F787D"/>
        </a:buClr>
        <a:buFont typeface="Wingdings" charset="2"/>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rgbClr val="3F787D"/>
        </a:buClr>
        <a:buFont typeface="Wingdings" charset="2"/>
        <a:buChar char="§"/>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MPLIN_PMS_Maroon.eps">
            <a:extLst>
              <a:ext uri="{FF2B5EF4-FFF2-40B4-BE49-F238E27FC236}">
                <a16:creationId xmlns:a16="http://schemas.microsoft.com/office/drawing/2014/main" id="{180247C3-B67B-4992-A4D0-60D05890D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sp>
        <p:nvSpPr>
          <p:cNvPr id="2" name="Title 1">
            <a:extLst>
              <a:ext uri="{FF2B5EF4-FFF2-40B4-BE49-F238E27FC236}">
                <a16:creationId xmlns:a16="http://schemas.microsoft.com/office/drawing/2014/main" id="{CF751E3D-8B9E-449B-9921-74B4D04A99BF}"/>
              </a:ext>
            </a:extLst>
          </p:cNvPr>
          <p:cNvSpPr>
            <a:spLocks noGrp="1"/>
          </p:cNvSpPr>
          <p:nvPr>
            <p:ph type="title"/>
          </p:nvPr>
        </p:nvSpPr>
        <p:spPr>
          <a:xfrm>
            <a:off x="1414921" y="1465386"/>
            <a:ext cx="6389491" cy="2853768"/>
          </a:xfrm>
        </p:spPr>
        <p:txBody>
          <a:bodyPr tIns="822960">
            <a:noAutofit/>
          </a:bodyPr>
          <a:lstStyle/>
          <a:p>
            <a:pPr>
              <a:lnSpc>
                <a:spcPct val="100000"/>
              </a:lnSpc>
              <a:spcBef>
                <a:spcPts val="600"/>
              </a:spcBef>
            </a:pPr>
            <a:r>
              <a:rPr lang="en-US" sz="4000" dirty="0"/>
              <a:t>Agility and Vision for Rapid, Lasting Change in Business and Business Schools</a:t>
            </a:r>
            <a:br>
              <a:rPr lang="en-US" sz="6000" b="1" dirty="0">
                <a:solidFill>
                  <a:schemeClr val="tx1">
                    <a:lumMod val="65000"/>
                    <a:lumOff val="35000"/>
                  </a:schemeClr>
                </a:solidFill>
                <a:effectLst>
                  <a:outerShdw blurRad="38100" dist="38100" dir="2700000" algn="tl">
                    <a:srgbClr val="000000">
                      <a:alpha val="43137"/>
                    </a:srgbClr>
                  </a:outerShdw>
                </a:effectLst>
                <a:ea typeface="Arial" charset="0"/>
                <a:cs typeface="Arial" charset="0"/>
              </a:rPr>
            </a:br>
            <a:endParaRPr lang="en-US" sz="3200" dirty="0"/>
          </a:p>
        </p:txBody>
      </p:sp>
      <p:sp>
        <p:nvSpPr>
          <p:cNvPr id="3" name="Text Placeholder 2">
            <a:extLst>
              <a:ext uri="{FF2B5EF4-FFF2-40B4-BE49-F238E27FC236}">
                <a16:creationId xmlns:a16="http://schemas.microsoft.com/office/drawing/2014/main" id="{0DAB3777-F42A-46A2-B0A4-BC00D6178D0D}"/>
              </a:ext>
            </a:extLst>
          </p:cNvPr>
          <p:cNvSpPr>
            <a:spLocks noGrp="1"/>
          </p:cNvSpPr>
          <p:nvPr>
            <p:ph type="body" idx="1"/>
          </p:nvPr>
        </p:nvSpPr>
        <p:spPr>
          <a:xfrm>
            <a:off x="0" y="4796310"/>
            <a:ext cx="8501363" cy="1290454"/>
          </a:xfrm>
        </p:spPr>
        <p:txBody>
          <a:bodyPr anchor="ctr"/>
          <a:lstStyle/>
          <a:p>
            <a:pPr algn="l">
              <a:spcBef>
                <a:spcPts val="600"/>
              </a:spcBef>
              <a:spcAft>
                <a:spcPts val="0"/>
              </a:spcAft>
            </a:pPr>
            <a:r>
              <a:rPr lang="en-US" sz="1800" dirty="0"/>
              <a:t>Mike Clarke, (former) CEO, Access National Bank</a:t>
            </a:r>
          </a:p>
          <a:p>
            <a:pPr algn="l">
              <a:spcBef>
                <a:spcPts val="600"/>
              </a:spcBef>
              <a:spcAft>
                <a:spcPts val="0"/>
              </a:spcAft>
            </a:pPr>
            <a:r>
              <a:rPr lang="en-US" sz="1800" dirty="0">
                <a:latin typeface="Arial (Body)"/>
                <a:cs typeface="Arial" panose="020B0604020202020204" pitchFamily="34" charset="0"/>
              </a:rPr>
              <a:t>Lara Khan</a:t>
            </a:r>
            <a:r>
              <a:rPr lang="en-US" sz="1800" dirty="0">
                <a:cs typeface="Arial" panose="020B0604020202020204" pitchFamily="34" charset="0"/>
              </a:rPr>
              <a:t>sa, Associate Dean, Pamplin College of Business</a:t>
            </a:r>
          </a:p>
          <a:p>
            <a:pPr algn="l">
              <a:spcBef>
                <a:spcPts val="600"/>
              </a:spcBef>
              <a:spcAft>
                <a:spcPts val="0"/>
              </a:spcAft>
            </a:pPr>
            <a:r>
              <a:rPr lang="en-US" sz="1800" dirty="0">
                <a:cs typeface="Arial" panose="020B0604020202020204" pitchFamily="34" charset="0"/>
              </a:rPr>
              <a:t>Robert </a:t>
            </a:r>
            <a:r>
              <a:rPr lang="en-US" sz="1800" dirty="0" err="1">
                <a:cs typeface="Arial" panose="020B0604020202020204" pitchFamily="34" charset="0"/>
              </a:rPr>
              <a:t>Sumichrast</a:t>
            </a:r>
            <a:r>
              <a:rPr lang="en-US" sz="1800" dirty="0">
                <a:cs typeface="Arial" panose="020B0604020202020204" pitchFamily="34" charset="0"/>
              </a:rPr>
              <a:t>, Dean, Pamplin College of Business</a:t>
            </a:r>
          </a:p>
          <a:p>
            <a:pPr algn="l">
              <a:spcBef>
                <a:spcPts val="0"/>
              </a:spcBef>
              <a:spcAft>
                <a:spcPts val="0"/>
              </a:spcAft>
            </a:pPr>
            <a:endParaRPr lang="en-US" sz="1200" dirty="0"/>
          </a:p>
        </p:txBody>
      </p:sp>
    </p:spTree>
    <p:extLst>
      <p:ext uri="{BB962C8B-B14F-4D97-AF65-F5344CB8AC3E}">
        <p14:creationId xmlns:p14="http://schemas.microsoft.com/office/powerpoint/2010/main" val="341500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4921" y="1740166"/>
            <a:ext cx="6389491" cy="2269126"/>
          </a:xfrm>
        </p:spPr>
        <p:txBody>
          <a:bodyPr>
            <a:noAutofit/>
          </a:bodyPr>
          <a:lstStyle/>
          <a:p>
            <a:r>
              <a:rPr lang="en-US" sz="4000" dirty="0"/>
              <a:t>Stick with the Vision; Change the Details</a:t>
            </a:r>
          </a:p>
        </p:txBody>
      </p:sp>
      <p:sp>
        <p:nvSpPr>
          <p:cNvPr id="4" name="Content Placeholder 3"/>
          <p:cNvSpPr>
            <a:spLocks noGrp="1"/>
          </p:cNvSpPr>
          <p:nvPr>
            <p:ph type="body" idx="1"/>
          </p:nvPr>
        </p:nvSpPr>
        <p:spPr>
          <a:xfrm>
            <a:off x="0" y="4854984"/>
            <a:ext cx="8745415" cy="794064"/>
          </a:xfrm>
        </p:spPr>
        <p:txBody>
          <a:bodyPr>
            <a:normAutofit fontScale="70000" lnSpcReduction="20000"/>
          </a:bodyPr>
          <a:lstStyle/>
          <a:p>
            <a:pPr lvl="1"/>
            <a:r>
              <a:rPr lang="en-US" sz="3200" b="1" dirty="0"/>
              <a:t>Robert </a:t>
            </a:r>
            <a:r>
              <a:rPr lang="en-US" sz="3200" b="1" dirty="0" err="1"/>
              <a:t>Sumichrast</a:t>
            </a:r>
            <a:r>
              <a:rPr lang="en-US" sz="3200" b="1" dirty="0"/>
              <a:t>, Dean, Pamplin College of Business</a:t>
            </a:r>
          </a:p>
          <a:p>
            <a:endParaRPr lang="en-US" b="1" dirty="0"/>
          </a:p>
          <a:p>
            <a:endParaRPr lang="en-US" dirty="0"/>
          </a:p>
          <a:p>
            <a:endParaRPr lang="en-US" dirty="0"/>
          </a:p>
          <a:p>
            <a:endParaRPr lang="en-US" dirty="0"/>
          </a:p>
        </p:txBody>
      </p:sp>
      <p:pic>
        <p:nvPicPr>
          <p:cNvPr id="8" name="Picture 7" descr="PAMPLIN_PMS_Maroon.eps">
            <a:extLst>
              <a:ext uri="{FF2B5EF4-FFF2-40B4-BE49-F238E27FC236}">
                <a16:creationId xmlns:a16="http://schemas.microsoft.com/office/drawing/2014/main" id="{9493951E-4342-4961-AC7D-C0DC681BC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spTree>
    <p:extLst>
      <p:ext uri="{BB962C8B-B14F-4D97-AF65-F5344CB8AC3E}">
        <p14:creationId xmlns:p14="http://schemas.microsoft.com/office/powerpoint/2010/main" val="33789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06266"/>
                </a:solidFill>
              </a:rPr>
              <a:t>Transforming the b-school at VT</a:t>
            </a:r>
          </a:p>
        </p:txBody>
      </p:sp>
      <p:sp>
        <p:nvSpPr>
          <p:cNvPr id="3" name="Content Placeholder 2"/>
          <p:cNvSpPr>
            <a:spLocks noGrp="1"/>
          </p:cNvSpPr>
          <p:nvPr>
            <p:ph idx="1"/>
          </p:nvPr>
        </p:nvSpPr>
        <p:spPr/>
        <p:txBody>
          <a:bodyPr>
            <a:normAutofit lnSpcReduction="10000"/>
          </a:bodyPr>
          <a:lstStyle/>
          <a:p>
            <a:r>
              <a:rPr lang="en-US" dirty="0"/>
              <a:t>Vision: a leader in business education, developing knowledge and … recognized by companies that employ our graduates and by individuals at influential universities. </a:t>
            </a:r>
          </a:p>
          <a:p>
            <a:endParaRPr lang="en-US" sz="800" dirty="0"/>
          </a:p>
          <a:p>
            <a:r>
              <a:rPr lang="en-US" dirty="0"/>
              <a:t>Focus on areas where excellence is possible</a:t>
            </a:r>
          </a:p>
          <a:p>
            <a:r>
              <a:rPr lang="en-US" dirty="0"/>
              <a:t>Funding to achieve the vision</a:t>
            </a:r>
          </a:p>
          <a:p>
            <a:r>
              <a:rPr lang="en-US" dirty="0"/>
              <a:t>Faculty must fit</a:t>
            </a:r>
          </a:p>
          <a:p>
            <a:r>
              <a:rPr lang="en-US" dirty="0"/>
              <a:t>Facilities can promote or inhibit success</a:t>
            </a:r>
          </a:p>
          <a:p>
            <a:endParaRPr lang="en-US" dirty="0"/>
          </a:p>
        </p:txBody>
      </p:sp>
    </p:spTree>
    <p:extLst>
      <p:ext uri="{BB962C8B-B14F-4D97-AF65-F5344CB8AC3E}">
        <p14:creationId xmlns:p14="http://schemas.microsoft.com/office/powerpoint/2010/main" val="3986952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3F787D"/>
                </a:solidFill>
              </a:rPr>
              <a:t>Pamplin Hall</a:t>
            </a:r>
          </a:p>
        </p:txBody>
      </p:sp>
      <p:pic>
        <p:nvPicPr>
          <p:cNvPr id="8" name="Content Placeholder 7">
            <a:extLst>
              <a:ext uri="{FF2B5EF4-FFF2-40B4-BE49-F238E27FC236}">
                <a16:creationId xmlns:a16="http://schemas.microsoft.com/office/drawing/2014/main" id="{F11F63B1-B8E5-4F33-8460-387F24CD35F5}"/>
              </a:ext>
            </a:extLst>
          </p:cNvPr>
          <p:cNvPicPr>
            <a:picLocks noGrp="1" noChangeAspect="1"/>
          </p:cNvPicPr>
          <p:nvPr>
            <p:ph idx="1"/>
          </p:nvPr>
        </p:nvPicPr>
        <p:blipFill>
          <a:blip r:embed="rId3"/>
          <a:stretch>
            <a:fillRect/>
          </a:stretch>
        </p:blipFill>
        <p:spPr>
          <a:xfrm>
            <a:off x="5306797" y="1056475"/>
            <a:ext cx="6482630" cy="4239695"/>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half" idx="2"/>
          </p:nvPr>
        </p:nvSpPr>
        <p:spPr>
          <a:xfrm>
            <a:off x="839788" y="2326339"/>
            <a:ext cx="3932237" cy="3702018"/>
          </a:xfrm>
        </p:spPr>
        <p:txBody>
          <a:bodyPr>
            <a:normAutofit lnSpcReduction="10000"/>
          </a:bodyPr>
          <a:lstStyle/>
          <a:p>
            <a:pPr marL="285750" indent="-285750">
              <a:buFont typeface="Wingdings" panose="05000000000000000000" pitchFamily="2" charset="2"/>
              <a:buChar char="§"/>
            </a:pPr>
            <a:r>
              <a:rPr lang="en-US" sz="2800" dirty="0"/>
              <a:t>Constructed 1957</a:t>
            </a:r>
          </a:p>
          <a:p>
            <a:pPr marL="285750" indent="-285750">
              <a:buFont typeface="Wingdings" panose="05000000000000000000" pitchFamily="2" charset="2"/>
              <a:buChar char="§"/>
            </a:pPr>
            <a:r>
              <a:rPr lang="en-US" sz="2800" dirty="0"/>
              <a:t>Expanded 1988</a:t>
            </a:r>
          </a:p>
          <a:p>
            <a:pPr marL="285750" indent="-285750">
              <a:buFont typeface="Wingdings" panose="05000000000000000000" pitchFamily="2" charset="2"/>
              <a:buChar char="§"/>
            </a:pPr>
            <a:r>
              <a:rPr lang="en-US" sz="2800" dirty="0"/>
              <a:t>Lacks</a:t>
            </a:r>
          </a:p>
          <a:p>
            <a:pPr marL="914400" lvl="1" indent="-457200">
              <a:spcBef>
                <a:spcPts val="0"/>
              </a:spcBef>
              <a:buFont typeface="Arial" panose="020B0604020202020204" pitchFamily="34" charset="0"/>
              <a:buChar char="•"/>
            </a:pPr>
            <a:r>
              <a:rPr lang="en-US" sz="2600" dirty="0"/>
              <a:t>Collaboration areas</a:t>
            </a:r>
          </a:p>
          <a:p>
            <a:pPr marL="914400" lvl="1" indent="-457200">
              <a:spcBef>
                <a:spcPts val="0"/>
              </a:spcBef>
              <a:buFont typeface="Arial" panose="020B0604020202020204" pitchFamily="34" charset="0"/>
              <a:buChar char="•"/>
            </a:pPr>
            <a:r>
              <a:rPr lang="en-US" sz="2600" dirty="0"/>
              <a:t>Specialized classrooms</a:t>
            </a:r>
          </a:p>
          <a:p>
            <a:pPr marL="914400" lvl="1" indent="-457200">
              <a:spcBef>
                <a:spcPts val="0"/>
              </a:spcBef>
              <a:buFont typeface="Arial" panose="020B0604020202020204" pitchFamily="34" charset="0"/>
              <a:buChar char="•"/>
            </a:pPr>
            <a:r>
              <a:rPr lang="en-US" sz="2600" dirty="0"/>
              <a:t>Space</a:t>
            </a:r>
          </a:p>
        </p:txBody>
      </p:sp>
      <p:sp>
        <p:nvSpPr>
          <p:cNvPr id="6" name="Footer Placeholder 5"/>
          <p:cNvSpPr>
            <a:spLocks noGrp="1"/>
          </p:cNvSpPr>
          <p:nvPr>
            <p:ph type="ftr" sz="quarter" idx="11"/>
          </p:nvPr>
        </p:nvSpPr>
        <p:spPr/>
        <p:txBody>
          <a:bodyPr/>
          <a:lstStyle/>
          <a:p>
            <a:r>
              <a:rPr lang="en-US"/>
              <a:t>Copyright 2017 • Virginia Tech • All Rights Reserved</a:t>
            </a:r>
          </a:p>
        </p:txBody>
      </p:sp>
      <p:sp>
        <p:nvSpPr>
          <p:cNvPr id="7" name="Slide Number Placeholder 6"/>
          <p:cNvSpPr>
            <a:spLocks noGrp="1"/>
          </p:cNvSpPr>
          <p:nvPr>
            <p:ph type="sldNum" sz="quarter" idx="12"/>
          </p:nvPr>
        </p:nvSpPr>
        <p:spPr/>
        <p:txBody>
          <a:bodyPr/>
          <a:lstStyle/>
          <a:p>
            <a:fld id="{F13255C3-EC6F-3E44-8738-BCB40BBB5A07}" type="slidenum">
              <a:rPr lang="en-US" smtClean="0"/>
              <a:t>12</a:t>
            </a:fld>
            <a:endParaRPr lang="en-US"/>
          </a:p>
        </p:txBody>
      </p:sp>
    </p:spTree>
    <p:extLst>
      <p:ext uri="{BB962C8B-B14F-4D97-AF65-F5344CB8AC3E}">
        <p14:creationId xmlns:p14="http://schemas.microsoft.com/office/powerpoint/2010/main" val="330961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06266"/>
                </a:solidFill>
              </a:rPr>
              <a:t>The Business Learning Community</a:t>
            </a:r>
          </a:p>
        </p:txBody>
      </p:sp>
      <p:sp>
        <p:nvSpPr>
          <p:cNvPr id="3" name="Content Placeholder 2"/>
          <p:cNvSpPr>
            <a:spLocks noGrp="1"/>
          </p:cNvSpPr>
          <p:nvPr>
            <p:ph idx="1"/>
          </p:nvPr>
        </p:nvSpPr>
        <p:spPr/>
        <p:txBody>
          <a:bodyPr/>
          <a:lstStyle/>
          <a:p>
            <a:r>
              <a:rPr lang="en-US" dirty="0"/>
              <a:t>Multi-building concept</a:t>
            </a:r>
          </a:p>
          <a:p>
            <a:pPr lvl="1">
              <a:buFont typeface="Arial" panose="020B0604020202020204" pitchFamily="34" charset="0"/>
              <a:buChar char="•"/>
            </a:pPr>
            <a:r>
              <a:rPr lang="en-US" dirty="0"/>
              <a:t>Commons</a:t>
            </a:r>
          </a:p>
          <a:p>
            <a:pPr lvl="1">
              <a:buFont typeface="Arial" panose="020B0604020202020204" pitchFamily="34" charset="0"/>
              <a:buChar char="•"/>
            </a:pPr>
            <a:r>
              <a:rPr lang="en-US" dirty="0"/>
              <a:t>Classrooms</a:t>
            </a:r>
          </a:p>
          <a:p>
            <a:pPr lvl="1">
              <a:buFont typeface="Arial" panose="020B0604020202020204" pitchFamily="34" charset="0"/>
              <a:buChar char="•"/>
            </a:pPr>
            <a:r>
              <a:rPr lang="en-US" dirty="0"/>
              <a:t>Teams, mentors </a:t>
            </a:r>
          </a:p>
          <a:p>
            <a:pPr lvl="1">
              <a:buFont typeface="Arial" panose="020B0604020202020204" pitchFamily="34" charset="0"/>
              <a:buChar char="•"/>
            </a:pPr>
            <a:r>
              <a:rPr lang="en-US" dirty="0"/>
              <a:t>Student services</a:t>
            </a:r>
          </a:p>
          <a:p>
            <a:pPr lvl="1">
              <a:buFont typeface="Arial" panose="020B0604020202020204" pitchFamily="34" charset="0"/>
              <a:buChar char="•"/>
            </a:pPr>
            <a:r>
              <a:rPr lang="en-US" b="1" dirty="0"/>
              <a:t>Residential space</a:t>
            </a:r>
          </a:p>
        </p:txBody>
      </p:sp>
    </p:spTree>
    <p:extLst>
      <p:ext uri="{BB962C8B-B14F-4D97-AF65-F5344CB8AC3E}">
        <p14:creationId xmlns:p14="http://schemas.microsoft.com/office/powerpoint/2010/main" val="181402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25588" y="63050"/>
            <a:ext cx="914241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0" rIns="45720" anchor="ctr">
            <a:spAutoFit/>
          </a:bodyPr>
          <a:lstStyle/>
          <a:p>
            <a:pPr eaLnBrk="1" hangingPunct="1">
              <a:spcBef>
                <a:spcPct val="50000"/>
              </a:spcBef>
            </a:pPr>
            <a:r>
              <a:rPr lang="en-US" dirty="0">
                <a:solidFill>
                  <a:srgbClr val="FFFFFF"/>
                </a:solidFill>
                <a:latin typeface="Times New Roman"/>
                <a:cs typeface="Times New Roman"/>
              </a:rPr>
              <a:t>Site 2, Option 2</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022" b="16618"/>
          <a:stretch/>
        </p:blipFill>
        <p:spPr>
          <a:xfrm>
            <a:off x="0" y="1"/>
            <a:ext cx="12192000" cy="6858000"/>
          </a:xfrm>
          <a:prstGeom prst="rect">
            <a:avLst/>
          </a:prstGeom>
        </p:spPr>
      </p:pic>
    </p:spTree>
    <p:extLst>
      <p:ext uri="{BB962C8B-B14F-4D97-AF65-F5344CB8AC3E}">
        <p14:creationId xmlns:p14="http://schemas.microsoft.com/office/powerpoint/2010/main" val="3798704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06266"/>
                </a:solidFill>
              </a:rPr>
              <a:t>The Business Learning Community</a:t>
            </a:r>
          </a:p>
        </p:txBody>
      </p:sp>
      <p:sp>
        <p:nvSpPr>
          <p:cNvPr id="3" name="Content Placeholder 2"/>
          <p:cNvSpPr>
            <a:spLocks noGrp="1"/>
          </p:cNvSpPr>
          <p:nvPr>
            <p:ph idx="1"/>
          </p:nvPr>
        </p:nvSpPr>
        <p:spPr/>
        <p:txBody>
          <a:bodyPr/>
          <a:lstStyle/>
          <a:p>
            <a:r>
              <a:rPr lang="en-US" sz="3200" dirty="0"/>
              <a:t>$160M</a:t>
            </a:r>
          </a:p>
          <a:p>
            <a:r>
              <a:rPr lang="en-US" sz="3200" dirty="0"/>
              <a:t>How do we pay for it?</a:t>
            </a:r>
          </a:p>
          <a:p>
            <a:pPr lvl="1">
              <a:buFont typeface="Arial" panose="020B0604020202020204" pitchFamily="34" charset="0"/>
              <a:buChar char="•"/>
            </a:pPr>
            <a:r>
              <a:rPr lang="en-US" sz="2800" dirty="0"/>
              <a:t>State</a:t>
            </a:r>
          </a:p>
          <a:p>
            <a:pPr lvl="1">
              <a:buFont typeface="Arial" panose="020B0604020202020204" pitchFamily="34" charset="0"/>
              <a:buChar char="•"/>
            </a:pPr>
            <a:r>
              <a:rPr lang="en-US" sz="2800" dirty="0"/>
              <a:t>Fees/auxiliary</a:t>
            </a:r>
          </a:p>
          <a:p>
            <a:pPr lvl="1">
              <a:buFont typeface="Arial" panose="020B0604020202020204" pitchFamily="34" charset="0"/>
              <a:buChar char="•"/>
            </a:pPr>
            <a:r>
              <a:rPr lang="en-US" sz="2800" dirty="0"/>
              <a:t>Private investment</a:t>
            </a:r>
          </a:p>
        </p:txBody>
      </p:sp>
    </p:spTree>
    <p:extLst>
      <p:ext uri="{BB962C8B-B14F-4D97-AF65-F5344CB8AC3E}">
        <p14:creationId xmlns:p14="http://schemas.microsoft.com/office/powerpoint/2010/main" val="4036395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CA36-E318-43BD-A29E-C2CF4CE9F187}"/>
              </a:ext>
            </a:extLst>
          </p:cNvPr>
          <p:cNvSpPr>
            <a:spLocks noGrp="1"/>
          </p:cNvSpPr>
          <p:nvPr>
            <p:ph type="title"/>
          </p:nvPr>
        </p:nvSpPr>
        <p:spPr/>
        <p:txBody>
          <a:bodyPr/>
          <a:lstStyle/>
          <a:p>
            <a:r>
              <a:rPr lang="en-US" dirty="0">
                <a:solidFill>
                  <a:srgbClr val="306266"/>
                </a:solidFill>
              </a:rPr>
              <a:t>Instant high priority—until …</a:t>
            </a:r>
          </a:p>
        </p:txBody>
      </p:sp>
      <p:sp>
        <p:nvSpPr>
          <p:cNvPr id="3" name="Content Placeholder 2">
            <a:extLst>
              <a:ext uri="{FF2B5EF4-FFF2-40B4-BE49-F238E27FC236}">
                <a16:creationId xmlns:a16="http://schemas.microsoft.com/office/drawing/2014/main" id="{28DD6422-475C-48DF-8C20-4501C1AFA782}"/>
              </a:ext>
            </a:extLst>
          </p:cNvPr>
          <p:cNvSpPr>
            <a:spLocks noGrp="1"/>
          </p:cNvSpPr>
          <p:nvPr>
            <p:ph sz="half" idx="1"/>
          </p:nvPr>
        </p:nvSpPr>
        <p:spPr>
          <a:xfrm>
            <a:off x="838200" y="1907688"/>
            <a:ext cx="5181600" cy="3695943"/>
          </a:xfrm>
        </p:spPr>
        <p:txBody>
          <a:bodyPr>
            <a:normAutofit/>
          </a:bodyPr>
          <a:lstStyle/>
          <a:p>
            <a:pPr marL="514350" indent="-514350">
              <a:buFont typeface="+mj-lt"/>
              <a:buAutoNum type="arabicPeriod"/>
            </a:pPr>
            <a:r>
              <a:rPr lang="en-US" dirty="0"/>
              <a:t>New president</a:t>
            </a:r>
          </a:p>
          <a:p>
            <a:pPr marL="514350" indent="-514350">
              <a:buFont typeface="+mj-lt"/>
              <a:buAutoNum type="arabicPeriod"/>
            </a:pPr>
            <a:r>
              <a:rPr lang="en-US" dirty="0"/>
              <a:t>New provost</a:t>
            </a:r>
          </a:p>
          <a:p>
            <a:pPr marL="514350" indent="-514350">
              <a:buFont typeface="+mj-lt"/>
              <a:buAutoNum type="arabicPeriod"/>
            </a:pPr>
            <a:r>
              <a:rPr lang="en-US" dirty="0"/>
              <a:t>Planning with dorms, recreation and dining</a:t>
            </a:r>
          </a:p>
          <a:p>
            <a:pPr marL="514350" indent="-514350">
              <a:buFont typeface="+mj-lt"/>
              <a:buAutoNum type="arabicPeriod"/>
            </a:pPr>
            <a:r>
              <a:rPr lang="en-US" dirty="0"/>
              <a:t>Infrastructure cost skyrockets</a:t>
            </a:r>
          </a:p>
          <a:p>
            <a:endParaRPr lang="en-US" dirty="0"/>
          </a:p>
        </p:txBody>
      </p:sp>
      <p:sp>
        <p:nvSpPr>
          <p:cNvPr id="9" name="Content Placeholder 8">
            <a:extLst>
              <a:ext uri="{FF2B5EF4-FFF2-40B4-BE49-F238E27FC236}">
                <a16:creationId xmlns:a16="http://schemas.microsoft.com/office/drawing/2014/main" id="{2E0118BE-6A43-4365-BA0B-45D28CD4D507}"/>
              </a:ext>
            </a:extLst>
          </p:cNvPr>
          <p:cNvSpPr>
            <a:spLocks noGrp="1"/>
          </p:cNvSpPr>
          <p:nvPr>
            <p:ph sz="half" idx="2"/>
          </p:nvPr>
        </p:nvSpPr>
        <p:spPr>
          <a:xfrm>
            <a:off x="6172202" y="1907688"/>
            <a:ext cx="5181600" cy="2711206"/>
          </a:xfrm>
        </p:spPr>
        <p:txBody>
          <a:bodyPr>
            <a:normAutofit/>
          </a:bodyPr>
          <a:lstStyle/>
          <a:p>
            <a:r>
              <a:rPr lang="en-US" dirty="0"/>
              <a:t>Choices</a:t>
            </a:r>
          </a:p>
          <a:p>
            <a:pPr lvl="1">
              <a:buFont typeface="Arial" panose="020B0604020202020204" pitchFamily="34" charset="0"/>
              <a:buChar char="•"/>
            </a:pPr>
            <a:r>
              <a:rPr lang="en-US" dirty="0"/>
              <a:t>Give up</a:t>
            </a:r>
          </a:p>
          <a:p>
            <a:pPr lvl="1">
              <a:buFont typeface="Arial" panose="020B0604020202020204" pitchFamily="34" charset="0"/>
              <a:buChar char="•"/>
            </a:pPr>
            <a:r>
              <a:rPr lang="en-US" dirty="0"/>
              <a:t>Small alumni financed project</a:t>
            </a:r>
          </a:p>
          <a:p>
            <a:pPr lvl="1">
              <a:buFont typeface="Arial" panose="020B0604020202020204" pitchFamily="34" charset="0"/>
              <a:buChar char="•"/>
            </a:pPr>
            <a:r>
              <a:rPr lang="en-US" dirty="0"/>
              <a:t>Become priority</a:t>
            </a:r>
          </a:p>
          <a:p>
            <a:pPr marL="0" indent="0">
              <a:buNone/>
            </a:pPr>
            <a:endParaRPr lang="en-US" dirty="0"/>
          </a:p>
        </p:txBody>
      </p:sp>
      <p:sp>
        <p:nvSpPr>
          <p:cNvPr id="5" name="Slide Number Placeholder 4">
            <a:extLst>
              <a:ext uri="{FF2B5EF4-FFF2-40B4-BE49-F238E27FC236}">
                <a16:creationId xmlns:a16="http://schemas.microsoft.com/office/drawing/2014/main" id="{BEA3EFF4-63ED-4928-8D80-16A282AE8252}"/>
              </a:ext>
            </a:extLst>
          </p:cNvPr>
          <p:cNvSpPr>
            <a:spLocks noGrp="1"/>
          </p:cNvSpPr>
          <p:nvPr>
            <p:ph type="sldNum" sz="quarter" idx="12"/>
          </p:nvPr>
        </p:nvSpPr>
        <p:spPr/>
        <p:txBody>
          <a:bodyPr/>
          <a:lstStyle/>
          <a:p>
            <a:fld id="{F13255C3-EC6F-3E44-8738-BCB40BBB5A07}" type="slidenum">
              <a:rPr lang="en-US" smtClean="0"/>
              <a:t>16</a:t>
            </a:fld>
            <a:endParaRPr lang="en-US" dirty="0"/>
          </a:p>
        </p:txBody>
      </p:sp>
    </p:spTree>
    <p:extLst>
      <p:ext uri="{BB962C8B-B14F-4D97-AF65-F5344CB8AC3E}">
        <p14:creationId xmlns:p14="http://schemas.microsoft.com/office/powerpoint/2010/main" val="426006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7-12-08 Pamplin Advisory Council Presentation_Page_35">
            <a:extLst>
              <a:ext uri="{FF2B5EF4-FFF2-40B4-BE49-F238E27FC236}">
                <a16:creationId xmlns:a16="http://schemas.microsoft.com/office/drawing/2014/main" id="{2DC01C6C-FE7E-47A5-96EE-60DE80012468}"/>
              </a:ext>
            </a:extLst>
          </p:cNvPr>
          <p:cNvPicPr>
            <a:picLocks noGrp="1" noChangeAspect="1"/>
          </p:cNvPicPr>
          <p:nvPr isPhoto="1"/>
        </p:nvPicPr>
        <p:blipFill rotWithShape="1">
          <a:blip r:embed="rId3" cstate="print">
            <a:lum/>
            <a:alphaModFix amt="13000"/>
            <a:extLst>
              <a:ext uri="{28A0092B-C50C-407E-A947-70E740481C1C}">
                <a14:useLocalDpi xmlns:a14="http://schemas.microsoft.com/office/drawing/2010/main" val="0"/>
              </a:ext>
            </a:extLst>
          </a:blip>
          <a:srcRect l="1258" t="8066" r="2172" b="6269"/>
          <a:stretch/>
        </p:blipFill>
        <p:spPr>
          <a:xfrm>
            <a:off x="-1940304" y="-502912"/>
            <a:ext cx="15745203" cy="7863824"/>
          </a:xfrm>
          <a:prstGeom prst="ellipse">
            <a:avLst/>
          </a:prstGeom>
          <a:ln>
            <a:noFill/>
          </a:ln>
          <a:effectLst>
            <a:softEdge rad="317500"/>
          </a:effectLst>
        </p:spPr>
      </p:pic>
      <p:sp>
        <p:nvSpPr>
          <p:cNvPr id="2" name="Title 1">
            <a:extLst>
              <a:ext uri="{FF2B5EF4-FFF2-40B4-BE49-F238E27FC236}">
                <a16:creationId xmlns:a16="http://schemas.microsoft.com/office/drawing/2014/main" id="{337AB054-8D4E-4E2E-966F-661806E43DC3}"/>
              </a:ext>
            </a:extLst>
          </p:cNvPr>
          <p:cNvSpPr>
            <a:spLocks noGrp="1"/>
          </p:cNvSpPr>
          <p:nvPr>
            <p:ph type="title" idx="4294967295"/>
          </p:nvPr>
        </p:nvSpPr>
        <p:spPr>
          <a:xfrm>
            <a:off x="-293688" y="1726622"/>
            <a:ext cx="6389688" cy="2968625"/>
          </a:xfrm>
          <a:noFill/>
          <a:effectLst>
            <a:outerShdw blurRad="50800" dist="38100" dir="2700000" algn="tl" rotWithShape="0">
              <a:prstClr val="black">
                <a:alpha val="40000"/>
              </a:prstClr>
            </a:outerShdw>
          </a:effectLst>
        </p:spPr>
        <p:txBody>
          <a:bodyPr>
            <a:noAutofit/>
          </a:bodyPr>
          <a:lstStyle/>
          <a:p>
            <a:r>
              <a:rPr lang="en-US" sz="6600" b="1" i="0" dirty="0">
                <a:solidFill>
                  <a:srgbClr val="44787D"/>
                </a:solidFill>
              </a:rPr>
              <a:t>G</a:t>
            </a:r>
            <a:r>
              <a:rPr lang="en-US" sz="6600" i="0" dirty="0"/>
              <a:t>lobal</a:t>
            </a:r>
            <a:br>
              <a:rPr lang="en-US" sz="6600" i="0" dirty="0"/>
            </a:br>
            <a:r>
              <a:rPr lang="en-US" sz="6600" b="1" i="0" dirty="0">
                <a:solidFill>
                  <a:srgbClr val="44787D"/>
                </a:solidFill>
              </a:rPr>
              <a:t>B</a:t>
            </a:r>
            <a:r>
              <a:rPr lang="en-US" sz="6600" i="0" dirty="0"/>
              <a:t>usiness &amp;</a:t>
            </a:r>
            <a:br>
              <a:rPr lang="en-US" sz="6600" i="0" dirty="0"/>
            </a:br>
            <a:r>
              <a:rPr lang="en-US" sz="6600" b="1" i="0" dirty="0">
                <a:solidFill>
                  <a:srgbClr val="44787D"/>
                </a:solidFill>
              </a:rPr>
              <a:t>A</a:t>
            </a:r>
            <a:r>
              <a:rPr lang="en-US" sz="6600" i="0" dirty="0"/>
              <a:t>nalytics</a:t>
            </a:r>
            <a:br>
              <a:rPr lang="en-US" sz="6600" i="0" dirty="0"/>
            </a:br>
            <a:r>
              <a:rPr lang="en-US" sz="6600" b="1" i="0" dirty="0">
                <a:solidFill>
                  <a:srgbClr val="44787D"/>
                </a:solidFill>
              </a:rPr>
              <a:t>C</a:t>
            </a:r>
            <a:r>
              <a:rPr lang="en-US" sz="6600" i="0" dirty="0"/>
              <a:t>omplex</a:t>
            </a:r>
          </a:p>
        </p:txBody>
      </p:sp>
      <p:pic>
        <p:nvPicPr>
          <p:cNvPr id="6" name="Picture 5" descr="2017-12-08 Pamplin Advisory Council Presentation_Page_35">
            <a:extLst>
              <a:ext uri="{FF2B5EF4-FFF2-40B4-BE49-F238E27FC236}">
                <a16:creationId xmlns:a16="http://schemas.microsoft.com/office/drawing/2014/main" id="{CD3EE307-AD1B-4529-A8B7-6B63836CF0B4}"/>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258" t="8066" r="12694" b="6269"/>
          <a:stretch/>
        </p:blipFill>
        <p:spPr>
          <a:xfrm>
            <a:off x="5059174" y="1525739"/>
            <a:ext cx="6791127" cy="3806521"/>
          </a:xfrm>
          <a:prstGeom prst="ellipse">
            <a:avLst/>
          </a:prstGeom>
          <a:ln w="2540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3711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7-12-08 Pamplin Advisory Council Presentation_Page_18">
            <a:extLst>
              <a:ext uri="{FF2B5EF4-FFF2-40B4-BE49-F238E27FC236}">
                <a16:creationId xmlns:a16="http://schemas.microsoft.com/office/drawing/2014/main" id="{F6BDB5B7-D7B9-450C-9292-88FD580E3D56}"/>
              </a:ext>
            </a:extLst>
          </p:cNvPr>
          <p:cNvPicPr>
            <a:picLocks noGrp="1" noChangeAspect="1"/>
          </p:cNvPicPr>
          <p:nvPr isPhoto="1"/>
        </p:nvPicPr>
        <p:blipFill rotWithShape="1">
          <a:blip r:embed="rId3" cstate="print">
            <a:lum/>
            <a:alphaModFix amt="5000"/>
            <a:extLst>
              <a:ext uri="{28A0092B-C50C-407E-A947-70E740481C1C}">
                <a14:useLocalDpi xmlns:a14="http://schemas.microsoft.com/office/drawing/2010/main" val="0"/>
              </a:ext>
            </a:extLst>
          </a:blip>
          <a:srcRect l="3480" t="9977" r="3310"/>
          <a:stretch/>
        </p:blipFill>
        <p:spPr>
          <a:xfrm>
            <a:off x="-792308" y="-110184"/>
            <a:ext cx="13138405" cy="7144199"/>
          </a:xfrm>
          <a:prstGeom prst="rect">
            <a:avLst/>
          </a:prstGeom>
          <a:noFill/>
          <a:ln>
            <a:noFill/>
          </a:ln>
          <a:effectLst>
            <a:softEdge rad="127000"/>
          </a:effectLst>
        </p:spPr>
      </p:pic>
      <p:sp>
        <p:nvSpPr>
          <p:cNvPr id="2" name="Title 1">
            <a:extLst>
              <a:ext uri="{FF2B5EF4-FFF2-40B4-BE49-F238E27FC236}">
                <a16:creationId xmlns:a16="http://schemas.microsoft.com/office/drawing/2014/main" id="{EC5BBEF6-D6AF-4C6A-B9A4-5B032D42998D}"/>
              </a:ext>
            </a:extLst>
          </p:cNvPr>
          <p:cNvSpPr>
            <a:spLocks noGrp="1"/>
          </p:cNvSpPr>
          <p:nvPr>
            <p:ph type="title"/>
          </p:nvPr>
        </p:nvSpPr>
        <p:spPr/>
        <p:txBody>
          <a:bodyPr/>
          <a:lstStyle/>
          <a:p>
            <a:r>
              <a:rPr lang="en-US" dirty="0">
                <a:solidFill>
                  <a:srgbClr val="44787D"/>
                </a:solidFill>
              </a:rPr>
              <a:t>GBAC</a:t>
            </a:r>
          </a:p>
        </p:txBody>
      </p:sp>
      <p:sp>
        <p:nvSpPr>
          <p:cNvPr id="6" name="Content Placeholder 5">
            <a:extLst>
              <a:ext uri="{FF2B5EF4-FFF2-40B4-BE49-F238E27FC236}">
                <a16:creationId xmlns:a16="http://schemas.microsoft.com/office/drawing/2014/main" id="{F880C099-4E20-475E-BA30-76331355B2AE}"/>
              </a:ext>
            </a:extLst>
          </p:cNvPr>
          <p:cNvSpPr>
            <a:spLocks noGrp="1"/>
          </p:cNvSpPr>
          <p:nvPr>
            <p:ph sz="half" idx="1"/>
          </p:nvPr>
        </p:nvSpPr>
        <p:spPr>
          <a:xfrm>
            <a:off x="8146291" y="1933842"/>
            <a:ext cx="3411071" cy="3614125"/>
          </a:xfrm>
          <a:solidFill>
            <a:schemeClr val="bg1"/>
          </a:solidFill>
          <a:effectLst>
            <a:outerShdw blurRad="50800" dist="50800" dir="5400000" algn="ctr" rotWithShape="0">
              <a:srgbClr val="000000">
                <a:alpha val="0"/>
              </a:srgbClr>
            </a:outerShdw>
          </a:effectLst>
        </p:spPr>
        <p:txBody>
          <a:bodyPr>
            <a:normAutofit/>
          </a:bodyPr>
          <a:lstStyle/>
          <a:p>
            <a:r>
              <a:rPr lang="en-US" sz="3200" dirty="0"/>
              <a:t>4 buildings</a:t>
            </a:r>
          </a:p>
          <a:p>
            <a:r>
              <a:rPr lang="en-US" sz="3200" dirty="0"/>
              <a:t>350,000 GSF</a:t>
            </a:r>
          </a:p>
          <a:p>
            <a:r>
              <a:rPr lang="en-US" sz="3200" dirty="0"/>
              <a:t>$250,000,000</a:t>
            </a:r>
          </a:p>
          <a:p>
            <a:endParaRPr lang="en-US" sz="3200" dirty="0"/>
          </a:p>
          <a:p>
            <a:r>
              <a:rPr lang="en-US" sz="3200" dirty="0"/>
              <a:t>Catalyst</a:t>
            </a:r>
          </a:p>
        </p:txBody>
      </p:sp>
      <p:sp>
        <p:nvSpPr>
          <p:cNvPr id="3" name="Footer Placeholder 2">
            <a:extLst>
              <a:ext uri="{FF2B5EF4-FFF2-40B4-BE49-F238E27FC236}">
                <a16:creationId xmlns:a16="http://schemas.microsoft.com/office/drawing/2014/main" id="{12507275-0313-4138-B8FD-A7885E89D68E}"/>
              </a:ext>
            </a:extLst>
          </p:cNvPr>
          <p:cNvSpPr>
            <a:spLocks noGrp="1"/>
          </p:cNvSpPr>
          <p:nvPr>
            <p:ph type="ftr" sz="quarter" idx="11"/>
          </p:nvPr>
        </p:nvSpPr>
        <p:spPr/>
        <p:txBody>
          <a:bodyPr/>
          <a:lstStyle/>
          <a:p>
            <a:r>
              <a:rPr lang="en-US"/>
              <a:t>Copyright 2017 • Virginia Tech • All Rights Reserved</a:t>
            </a:r>
            <a:endParaRPr lang="en-US" dirty="0"/>
          </a:p>
        </p:txBody>
      </p:sp>
      <p:sp>
        <p:nvSpPr>
          <p:cNvPr id="5" name="Slide Number Placeholder 4">
            <a:extLst>
              <a:ext uri="{FF2B5EF4-FFF2-40B4-BE49-F238E27FC236}">
                <a16:creationId xmlns:a16="http://schemas.microsoft.com/office/drawing/2014/main" id="{AE5E1ACC-21A7-4658-83CF-EAFF79960E34}"/>
              </a:ext>
            </a:extLst>
          </p:cNvPr>
          <p:cNvSpPr>
            <a:spLocks noGrp="1"/>
          </p:cNvSpPr>
          <p:nvPr>
            <p:ph type="sldNum" sz="quarter" idx="12"/>
          </p:nvPr>
        </p:nvSpPr>
        <p:spPr/>
        <p:txBody>
          <a:bodyPr/>
          <a:lstStyle/>
          <a:p>
            <a:fld id="{F13255C3-EC6F-3E44-8738-BCB40BBB5A07}" type="slidenum">
              <a:rPr lang="en-US" smtClean="0"/>
              <a:t>18</a:t>
            </a:fld>
            <a:endParaRPr lang="en-US"/>
          </a:p>
        </p:txBody>
      </p:sp>
      <p:pic>
        <p:nvPicPr>
          <p:cNvPr id="13" name="Picture 12">
            <a:extLst>
              <a:ext uri="{FF2B5EF4-FFF2-40B4-BE49-F238E27FC236}">
                <a16:creationId xmlns:a16="http://schemas.microsoft.com/office/drawing/2014/main" id="{A41FEA9B-6960-4DE2-9D65-28723DDB4F01}"/>
              </a:ext>
            </a:extLst>
          </p:cNvPr>
          <p:cNvPicPr>
            <a:picLocks noChangeAspect="1"/>
          </p:cNvPicPr>
          <p:nvPr/>
        </p:nvPicPr>
        <p:blipFill rotWithShape="1">
          <a:blip r:embed="rId4"/>
          <a:srcRect r="4257"/>
          <a:stretch/>
        </p:blipFill>
        <p:spPr>
          <a:xfrm>
            <a:off x="353735" y="1906201"/>
            <a:ext cx="7587691" cy="3853216"/>
          </a:xfrm>
          <a:prstGeom prst="rect">
            <a:avLst/>
          </a:prstGeom>
        </p:spPr>
      </p:pic>
    </p:spTree>
    <p:extLst>
      <p:ext uri="{BB962C8B-B14F-4D97-AF65-F5344CB8AC3E}">
        <p14:creationId xmlns:p14="http://schemas.microsoft.com/office/powerpoint/2010/main" val="242773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7-12-08 Pamplin Advisory Council Presentation_Page_18">
            <a:extLst>
              <a:ext uri="{FF2B5EF4-FFF2-40B4-BE49-F238E27FC236}">
                <a16:creationId xmlns:a16="http://schemas.microsoft.com/office/drawing/2014/main" id="{F6BDB5B7-D7B9-450C-9292-88FD580E3D56}"/>
              </a:ext>
            </a:extLst>
          </p:cNvPr>
          <p:cNvPicPr>
            <a:picLocks noGrp="1" noChangeAspect="1"/>
          </p:cNvPicPr>
          <p:nvPr isPhoto="1"/>
        </p:nvPicPr>
        <p:blipFill rotWithShape="1">
          <a:blip r:embed="rId3" cstate="print">
            <a:lum/>
            <a:alphaModFix amt="5000"/>
            <a:extLst>
              <a:ext uri="{28A0092B-C50C-407E-A947-70E740481C1C}">
                <a14:useLocalDpi xmlns:a14="http://schemas.microsoft.com/office/drawing/2010/main" val="0"/>
              </a:ext>
            </a:extLst>
          </a:blip>
          <a:srcRect l="3480" t="9977" r="3310"/>
          <a:stretch/>
        </p:blipFill>
        <p:spPr>
          <a:xfrm>
            <a:off x="-792308" y="-110184"/>
            <a:ext cx="13138405" cy="7144199"/>
          </a:xfrm>
          <a:prstGeom prst="rect">
            <a:avLst/>
          </a:prstGeom>
          <a:noFill/>
          <a:ln>
            <a:noFill/>
          </a:ln>
          <a:effectLst>
            <a:softEdge rad="127000"/>
          </a:effectLst>
        </p:spPr>
      </p:pic>
      <p:sp>
        <p:nvSpPr>
          <p:cNvPr id="2" name="Title 1">
            <a:extLst>
              <a:ext uri="{FF2B5EF4-FFF2-40B4-BE49-F238E27FC236}">
                <a16:creationId xmlns:a16="http://schemas.microsoft.com/office/drawing/2014/main" id="{EC5BBEF6-D6AF-4C6A-B9A4-5B032D42998D}"/>
              </a:ext>
            </a:extLst>
          </p:cNvPr>
          <p:cNvSpPr>
            <a:spLocks noGrp="1"/>
          </p:cNvSpPr>
          <p:nvPr>
            <p:ph type="title"/>
          </p:nvPr>
        </p:nvSpPr>
        <p:spPr/>
        <p:txBody>
          <a:bodyPr/>
          <a:lstStyle/>
          <a:p>
            <a:r>
              <a:rPr lang="en-US" dirty="0">
                <a:solidFill>
                  <a:srgbClr val="44787D"/>
                </a:solidFill>
              </a:rPr>
              <a:t>GBAC as a Catalyst</a:t>
            </a:r>
          </a:p>
        </p:txBody>
      </p:sp>
      <p:sp>
        <p:nvSpPr>
          <p:cNvPr id="8" name="Content Placeholder 7">
            <a:extLst>
              <a:ext uri="{FF2B5EF4-FFF2-40B4-BE49-F238E27FC236}">
                <a16:creationId xmlns:a16="http://schemas.microsoft.com/office/drawing/2014/main" id="{203E98F8-396C-4FFD-82CD-D8693EE32977}"/>
              </a:ext>
            </a:extLst>
          </p:cNvPr>
          <p:cNvSpPr>
            <a:spLocks noGrp="1"/>
          </p:cNvSpPr>
          <p:nvPr>
            <p:ph sz="half" idx="2"/>
          </p:nvPr>
        </p:nvSpPr>
        <p:spPr>
          <a:xfrm>
            <a:off x="7616414" y="1825625"/>
            <a:ext cx="3737385" cy="3626139"/>
          </a:xfrm>
        </p:spPr>
        <p:txBody>
          <a:bodyPr/>
          <a:lstStyle/>
          <a:p>
            <a:r>
              <a:rPr lang="en-US" dirty="0"/>
              <a:t>Programs</a:t>
            </a:r>
          </a:p>
          <a:p>
            <a:r>
              <a:rPr lang="en-US" dirty="0"/>
              <a:t>Best students and faculty</a:t>
            </a:r>
          </a:p>
          <a:p>
            <a:r>
              <a:rPr lang="en-US" dirty="0"/>
              <a:t>Expanded talent pipeline</a:t>
            </a:r>
          </a:p>
        </p:txBody>
      </p:sp>
      <p:sp>
        <p:nvSpPr>
          <p:cNvPr id="3" name="Footer Placeholder 2">
            <a:extLst>
              <a:ext uri="{FF2B5EF4-FFF2-40B4-BE49-F238E27FC236}">
                <a16:creationId xmlns:a16="http://schemas.microsoft.com/office/drawing/2014/main" id="{12507275-0313-4138-B8FD-A7885E89D68E}"/>
              </a:ext>
            </a:extLst>
          </p:cNvPr>
          <p:cNvSpPr>
            <a:spLocks noGrp="1"/>
          </p:cNvSpPr>
          <p:nvPr>
            <p:ph type="ftr" sz="quarter" idx="11"/>
          </p:nvPr>
        </p:nvSpPr>
        <p:spPr/>
        <p:txBody>
          <a:bodyPr/>
          <a:lstStyle/>
          <a:p>
            <a:r>
              <a:rPr lang="en-US"/>
              <a:t>Copyright 2017 • Virginia Tech • All Rights Reserved</a:t>
            </a:r>
            <a:endParaRPr lang="en-US" dirty="0"/>
          </a:p>
        </p:txBody>
      </p:sp>
      <p:sp>
        <p:nvSpPr>
          <p:cNvPr id="5" name="Slide Number Placeholder 4">
            <a:extLst>
              <a:ext uri="{FF2B5EF4-FFF2-40B4-BE49-F238E27FC236}">
                <a16:creationId xmlns:a16="http://schemas.microsoft.com/office/drawing/2014/main" id="{AE5E1ACC-21A7-4658-83CF-EAFF79960E34}"/>
              </a:ext>
            </a:extLst>
          </p:cNvPr>
          <p:cNvSpPr>
            <a:spLocks noGrp="1"/>
          </p:cNvSpPr>
          <p:nvPr>
            <p:ph type="sldNum" sz="quarter" idx="12"/>
          </p:nvPr>
        </p:nvSpPr>
        <p:spPr/>
        <p:txBody>
          <a:bodyPr/>
          <a:lstStyle/>
          <a:p>
            <a:fld id="{F13255C3-EC6F-3E44-8738-BCB40BBB5A07}" type="slidenum">
              <a:rPr lang="en-US" smtClean="0"/>
              <a:t>19</a:t>
            </a:fld>
            <a:endParaRPr lang="en-US"/>
          </a:p>
        </p:txBody>
      </p:sp>
      <p:pic>
        <p:nvPicPr>
          <p:cNvPr id="10" name="Content Placeholder 7" descr="2017-12-08 Pamplin Advisory Council Presentation_Page_34">
            <a:extLst>
              <a:ext uri="{FF2B5EF4-FFF2-40B4-BE49-F238E27FC236}">
                <a16:creationId xmlns:a16="http://schemas.microsoft.com/office/drawing/2014/main" id="{AAB39E22-C6DD-47CA-985D-04FD697C08B2}"/>
              </a:ext>
            </a:extLst>
          </p:cNvPr>
          <p:cNvPicPr>
            <a:picLocks noChangeAspect="1"/>
          </p:cNvPicPr>
          <p:nvPr isPhoto="1"/>
        </p:nvPicPr>
        <p:blipFill rotWithShape="1">
          <a:blip r:embed="rId4" cstate="print">
            <a:lum/>
            <a:extLst>
              <a:ext uri="{28A0092B-C50C-407E-A947-70E740481C1C}">
                <a14:useLocalDpi xmlns:a14="http://schemas.microsoft.com/office/drawing/2010/main" val="0"/>
              </a:ext>
            </a:extLst>
          </a:blip>
          <a:srcRect l="9601" t="10278" r="33731" b="26805"/>
          <a:stretch/>
        </p:blipFill>
        <p:spPr>
          <a:xfrm>
            <a:off x="704848" y="1825625"/>
            <a:ext cx="6756186" cy="4223174"/>
          </a:xfrm>
          <a:prstGeom prst="rect">
            <a:avLst/>
          </a:prstGeom>
          <a:noFill/>
          <a:ln>
            <a:noFill/>
          </a:ln>
          <a:effectLst>
            <a:softEdge rad="127000"/>
          </a:effectLst>
        </p:spPr>
      </p:pic>
    </p:spTree>
    <p:extLst>
      <p:ext uri="{BB962C8B-B14F-4D97-AF65-F5344CB8AC3E}">
        <p14:creationId xmlns:p14="http://schemas.microsoft.com/office/powerpoint/2010/main" val="263631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3ACFAA-98A5-4C2C-8E3E-D066C6BAE92A}"/>
              </a:ext>
            </a:extLst>
          </p:cNvPr>
          <p:cNvSpPr txBox="1"/>
          <p:nvPr/>
        </p:nvSpPr>
        <p:spPr>
          <a:xfrm>
            <a:off x="4108564" y="5779457"/>
            <a:ext cx="3875714" cy="646331"/>
          </a:xfrm>
          <a:prstGeom prst="rect">
            <a:avLst/>
          </a:prstGeom>
          <a:noFill/>
        </p:spPr>
        <p:txBody>
          <a:bodyPr wrap="square" rtlCol="0">
            <a:spAutoFit/>
          </a:bodyPr>
          <a:lstStyle/>
          <a:p>
            <a:pPr algn="ctr"/>
            <a:r>
              <a:rPr lang="en-US" dirty="0"/>
              <a:t>The </a:t>
            </a:r>
            <a:r>
              <a:rPr lang="en-US" dirty="0" err="1"/>
              <a:t>Cynefin</a:t>
            </a:r>
            <a:r>
              <a:rPr lang="en-US" dirty="0"/>
              <a:t> Framework </a:t>
            </a:r>
          </a:p>
          <a:p>
            <a:pPr algn="ctr"/>
            <a:r>
              <a:rPr lang="en-US" dirty="0"/>
              <a:t>(Kurtz &amp; Snowden, 2003)</a:t>
            </a:r>
          </a:p>
        </p:txBody>
      </p:sp>
      <p:pic>
        <p:nvPicPr>
          <p:cNvPr id="5" name="Picture 4"/>
          <p:cNvPicPr>
            <a:picLocks noChangeAspect="1"/>
          </p:cNvPicPr>
          <p:nvPr/>
        </p:nvPicPr>
        <p:blipFill>
          <a:blip r:embed="rId3"/>
          <a:stretch>
            <a:fillRect/>
          </a:stretch>
        </p:blipFill>
        <p:spPr>
          <a:xfrm>
            <a:off x="2998421" y="1855157"/>
            <a:ext cx="6096000" cy="3924300"/>
          </a:xfrm>
          <a:prstGeom prst="rect">
            <a:avLst/>
          </a:prstGeom>
        </p:spPr>
      </p:pic>
      <p:sp>
        <p:nvSpPr>
          <p:cNvPr id="10" name="Title 1">
            <a:extLst>
              <a:ext uri="{FF2B5EF4-FFF2-40B4-BE49-F238E27FC236}">
                <a16:creationId xmlns:a16="http://schemas.microsoft.com/office/drawing/2014/main" id="{29409EC3-3B40-49E4-9E42-2619864E4256}"/>
              </a:ext>
            </a:extLst>
          </p:cNvPr>
          <p:cNvSpPr>
            <a:spLocks noGrp="1"/>
          </p:cNvSpPr>
          <p:nvPr>
            <p:ph type="title"/>
          </p:nvPr>
        </p:nvSpPr>
        <p:spPr>
          <a:xfrm>
            <a:off x="1" y="439252"/>
            <a:ext cx="10993119" cy="1107996"/>
          </a:xfrm>
        </p:spPr>
        <p:txBody>
          <a:bodyPr>
            <a:normAutofit/>
          </a:bodyPr>
          <a:lstStyle/>
          <a:p>
            <a:r>
              <a:rPr lang="en-US" dirty="0">
                <a:solidFill>
                  <a:srgbClr val="306266"/>
                </a:solidFill>
              </a:rPr>
              <a:t>Agile Leadership for Long-Lasting Change</a:t>
            </a:r>
          </a:p>
        </p:txBody>
      </p:sp>
    </p:spTree>
    <p:extLst>
      <p:ext uri="{BB962C8B-B14F-4D97-AF65-F5344CB8AC3E}">
        <p14:creationId xmlns:p14="http://schemas.microsoft.com/office/powerpoint/2010/main" val="340578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sp>
        <p:nvSpPr>
          <p:cNvPr id="3" name="Content Placeholder 2"/>
          <p:cNvSpPr>
            <a:spLocks noGrp="1"/>
          </p:cNvSpPr>
          <p:nvPr>
            <p:ph idx="1"/>
          </p:nvPr>
        </p:nvSpPr>
        <p:spPr/>
        <p:txBody>
          <a:bodyPr/>
          <a:lstStyle/>
          <a:p>
            <a:pPr marL="0" indent="0">
              <a:buNone/>
            </a:pPr>
            <a:r>
              <a:rPr lang="en-US" dirty="0"/>
              <a:t> </a:t>
            </a:r>
          </a:p>
        </p:txBody>
      </p:sp>
      <p:sp>
        <p:nvSpPr>
          <p:cNvPr id="4" name="Text Placeholder 3"/>
          <p:cNvSpPr>
            <a:spLocks noGrp="1"/>
          </p:cNvSpPr>
          <p:nvPr>
            <p:ph type="body" sz="quarter" idx="16"/>
          </p:nvPr>
        </p:nvSpPr>
        <p:spPr/>
        <p:txBody>
          <a:bodyPr>
            <a:normAutofit lnSpcReduction="10000"/>
          </a:bodyPr>
          <a:lstStyle/>
          <a:p>
            <a:r>
              <a:rPr lang="en-US" dirty="0"/>
              <a:t> </a:t>
            </a:r>
          </a:p>
        </p:txBody>
      </p:sp>
      <p:sp>
        <p:nvSpPr>
          <p:cNvPr id="5" name="Text Placeholder 4"/>
          <p:cNvSpPr>
            <a:spLocks noGrp="1"/>
          </p:cNvSpPr>
          <p:nvPr>
            <p:ph type="body" sz="quarter" idx="11"/>
          </p:nvPr>
        </p:nvSpPr>
        <p:spPr/>
        <p:txBody>
          <a:bodyPr/>
          <a:lstStyle/>
          <a:p>
            <a:r>
              <a:rPr lang="en-US" dirty="0"/>
              <a:t> </a:t>
            </a:r>
          </a:p>
        </p:txBody>
      </p:sp>
      <p:pic>
        <p:nvPicPr>
          <p:cNvPr id="6" name="Picture 5"/>
          <p:cNvPicPr>
            <a:picLocks noChangeAspect="1"/>
          </p:cNvPicPr>
          <p:nvPr/>
        </p:nvPicPr>
        <p:blipFill>
          <a:blip r:embed="rId3"/>
          <a:stretch>
            <a:fillRect/>
          </a:stretch>
        </p:blipFill>
        <p:spPr>
          <a:xfrm>
            <a:off x="3524437" y="174494"/>
            <a:ext cx="7941446" cy="5161728"/>
          </a:xfrm>
          <a:prstGeom prst="rect">
            <a:avLst/>
          </a:prstGeom>
          <a:effectLst>
            <a:outerShdw blurRad="50800" dist="38100" dir="2700000" algn="tl" rotWithShape="0">
              <a:prstClr val="black">
                <a:alpha val="40000"/>
              </a:prstClr>
            </a:outerShdw>
            <a:softEdge rad="127000"/>
          </a:effectLst>
        </p:spPr>
      </p:pic>
      <p:pic>
        <p:nvPicPr>
          <p:cNvPr id="7" name="Picture 6"/>
          <p:cNvPicPr>
            <a:picLocks noChangeAspect="1"/>
          </p:cNvPicPr>
          <p:nvPr/>
        </p:nvPicPr>
        <p:blipFill>
          <a:blip r:embed="rId4"/>
          <a:stretch>
            <a:fillRect/>
          </a:stretch>
        </p:blipFill>
        <p:spPr>
          <a:xfrm>
            <a:off x="0" y="0"/>
            <a:ext cx="2798320" cy="6858000"/>
          </a:xfrm>
          <a:prstGeom prst="rect">
            <a:avLst/>
          </a:prstGeom>
        </p:spPr>
      </p:pic>
      <p:sp>
        <p:nvSpPr>
          <p:cNvPr id="8" name="TextBox 7"/>
          <p:cNvSpPr txBox="1"/>
          <p:nvPr/>
        </p:nvSpPr>
        <p:spPr>
          <a:xfrm>
            <a:off x="2892260" y="5525957"/>
            <a:ext cx="6138852" cy="1077218"/>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3F787D"/>
                </a:solidFill>
                <a:effectLst/>
                <a:uLnTx/>
                <a:uFillTx/>
                <a:latin typeface="Trebuchet MS" panose="020B0603020202020204" pitchFamily="34" charset="0"/>
              </a:rPr>
              <a:t>Collaborative Space: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3F787D"/>
                </a:solidFill>
                <a:effectLst/>
                <a:uLnTx/>
                <a:uFillTx/>
                <a:latin typeface="Trebuchet MS" panose="020B0603020202020204" pitchFamily="34" charset="0"/>
              </a:rPr>
              <a:t>Student–Professor Engagement</a:t>
            </a:r>
          </a:p>
        </p:txBody>
      </p:sp>
    </p:spTree>
    <p:extLst>
      <p:ext uri="{BB962C8B-B14F-4D97-AF65-F5344CB8AC3E}">
        <p14:creationId xmlns:p14="http://schemas.microsoft.com/office/powerpoint/2010/main" val="164704299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2-08 Pamplin Advisory Council Presentation_Page_31"/>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76594" t="1" r="-53" b="1"/>
          <a:stretch/>
        </p:blipFill>
        <p:spPr>
          <a:xfrm>
            <a:off x="9258300" y="0"/>
            <a:ext cx="2857500" cy="6858000"/>
          </a:xfrm>
          <a:prstGeom prst="rect">
            <a:avLst/>
          </a:prstGeom>
          <a:noFill/>
          <a:ln>
            <a:noFill/>
          </a:ln>
        </p:spPr>
      </p:pic>
      <p:sp>
        <p:nvSpPr>
          <p:cNvPr id="3" name="Rectangle 2">
            <a:extLst>
              <a:ext uri="{FF2B5EF4-FFF2-40B4-BE49-F238E27FC236}">
                <a16:creationId xmlns:a16="http://schemas.microsoft.com/office/drawing/2014/main" id="{5487F71C-837C-432D-96AE-BE13E6F818B9}"/>
              </a:ext>
            </a:extLst>
          </p:cNvPr>
          <p:cNvSpPr/>
          <p:nvPr/>
        </p:nvSpPr>
        <p:spPr>
          <a:xfrm>
            <a:off x="11970638" y="0"/>
            <a:ext cx="228601"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922DB26-DC33-4B7B-8C60-961AD3C97A9B}"/>
              </a:ext>
            </a:extLst>
          </p:cNvPr>
          <p:cNvSpPr/>
          <p:nvPr/>
        </p:nvSpPr>
        <p:spPr>
          <a:xfrm>
            <a:off x="9143999" y="0"/>
            <a:ext cx="228601"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F7B805-22EA-4F0D-AD1C-DE08F93ECF47}"/>
              </a:ext>
            </a:extLst>
          </p:cNvPr>
          <p:cNvPicPr>
            <a:picLocks noChangeAspect="1"/>
          </p:cNvPicPr>
          <p:nvPr/>
        </p:nvPicPr>
        <p:blipFill>
          <a:blip r:embed="rId4"/>
          <a:stretch>
            <a:fillRect/>
          </a:stretch>
        </p:blipFill>
        <p:spPr>
          <a:xfrm>
            <a:off x="712280" y="363474"/>
            <a:ext cx="7680960" cy="5102352"/>
          </a:xfrm>
          <a:prstGeom prst="rect">
            <a:avLst/>
          </a:prstGeom>
          <a:effectLst>
            <a:softEdge rad="127000"/>
          </a:effectLst>
        </p:spPr>
      </p:pic>
      <p:sp>
        <p:nvSpPr>
          <p:cNvPr id="11" name="TextBox 10">
            <a:extLst>
              <a:ext uri="{FF2B5EF4-FFF2-40B4-BE49-F238E27FC236}">
                <a16:creationId xmlns:a16="http://schemas.microsoft.com/office/drawing/2014/main" id="{979B15B3-B65A-4173-A162-B9ED632E76F4}"/>
              </a:ext>
            </a:extLst>
          </p:cNvPr>
          <p:cNvSpPr txBox="1"/>
          <p:nvPr/>
        </p:nvSpPr>
        <p:spPr>
          <a:xfrm>
            <a:off x="756516" y="5611682"/>
            <a:ext cx="7958859" cy="1077218"/>
          </a:xfrm>
          <a:prstGeom prst="rect">
            <a:avLst/>
          </a:prstGeom>
          <a:solidFill>
            <a:schemeClr val="bg1"/>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3F787D"/>
                </a:solidFill>
                <a:effectLst/>
                <a:uLnTx/>
                <a:uFillTx/>
                <a:latin typeface="Trebuchet MS" panose="020B0603020202020204" pitchFamily="34" charset="0"/>
              </a:rPr>
              <a:t>Enhanced Learning: Sales/Behavioral Lab</a:t>
            </a:r>
          </a:p>
        </p:txBody>
      </p:sp>
    </p:spTree>
    <p:extLst>
      <p:ext uri="{BB962C8B-B14F-4D97-AF65-F5344CB8AC3E}">
        <p14:creationId xmlns:p14="http://schemas.microsoft.com/office/powerpoint/2010/main" val="296161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B3E6-2D04-4F7F-8C26-BD2DFFCA714B}"/>
              </a:ext>
            </a:extLst>
          </p:cNvPr>
          <p:cNvSpPr>
            <a:spLocks noGrp="1"/>
          </p:cNvSpPr>
          <p:nvPr>
            <p:ph type="title"/>
          </p:nvPr>
        </p:nvSpPr>
        <p:spPr>
          <a:xfrm>
            <a:off x="1" y="256539"/>
            <a:ext cx="10993119" cy="1444516"/>
          </a:xfrm>
        </p:spPr>
        <p:txBody>
          <a:bodyPr>
            <a:normAutofit fontScale="90000"/>
          </a:bodyPr>
          <a:lstStyle/>
          <a:p>
            <a:pPr algn="ctr"/>
            <a:r>
              <a:rPr lang="en-US" sz="4900" b="1" dirty="0">
                <a:solidFill>
                  <a:srgbClr val="44787D"/>
                </a:solidFill>
                <a:effectLst>
                  <a:outerShdw blurRad="50800" dist="38100" dir="2700000" algn="tl" rotWithShape="0">
                    <a:prstClr val="black">
                      <a:alpha val="40000"/>
                    </a:prstClr>
                  </a:outerShdw>
                </a:effectLst>
              </a:rPr>
              <a:t>Can we do it?</a:t>
            </a:r>
            <a:br>
              <a:rPr lang="en-US" dirty="0">
                <a:solidFill>
                  <a:srgbClr val="44787D"/>
                </a:solidFill>
              </a:rPr>
            </a:br>
            <a:r>
              <a:rPr lang="en-US" sz="3600" i="0" dirty="0">
                <a:solidFill>
                  <a:schemeClr val="bg1">
                    <a:lumMod val="50000"/>
                  </a:schemeClr>
                </a:solidFill>
              </a:rPr>
              <a:t>GBAC Committed and Required</a:t>
            </a:r>
            <a:endParaRPr lang="en-US" i="0" dirty="0">
              <a:solidFill>
                <a:schemeClr val="bg1">
                  <a:lumMod val="50000"/>
                </a:schemeClr>
              </a:solidFill>
            </a:endParaRPr>
          </a:p>
        </p:txBody>
      </p:sp>
      <p:sp>
        <p:nvSpPr>
          <p:cNvPr id="3" name="Footer Placeholder 2">
            <a:extLst>
              <a:ext uri="{FF2B5EF4-FFF2-40B4-BE49-F238E27FC236}">
                <a16:creationId xmlns:a16="http://schemas.microsoft.com/office/drawing/2014/main" id="{3BCCCD6B-7F2A-42F3-90BF-9C58368AB6FD}"/>
              </a:ext>
            </a:extLst>
          </p:cNvPr>
          <p:cNvSpPr>
            <a:spLocks noGrp="1"/>
          </p:cNvSpPr>
          <p:nvPr>
            <p:ph type="ftr" sz="quarter" idx="11"/>
          </p:nvPr>
        </p:nvSpPr>
        <p:spPr>
          <a:xfrm>
            <a:off x="7841492" y="6332522"/>
            <a:ext cx="4020671" cy="268940"/>
          </a:xfrm>
          <a:prstGeom prst="rect">
            <a:avLst/>
          </a:prstGeom>
        </p:spPr>
        <p:txBody>
          <a:bodyPr vert="horz" lIns="91440" tIns="45720" rIns="91440" bIns="45720" rtlCol="0" anchor="ctr"/>
          <a:lstStyle>
            <a:defPPr>
              <a:defRPr lang="en-US"/>
            </a:defPPr>
            <a:lvl1pPr marL="0" algn="r" defTabSz="914400" rtl="0" eaLnBrk="1" latinLnBrk="0" hangingPunct="1">
              <a:defRPr sz="900" kern="1200" baseline="0">
                <a:solidFill>
                  <a:schemeClr val="tx1">
                    <a:tint val="75000"/>
                  </a:schemeClr>
                </a:solidFill>
                <a:latin typeface="Acherus Grotesque Light"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2017 • Virginia Tech • All Rights Reserved</a:t>
            </a:r>
            <a:endParaRPr lang="en-US" dirty="0"/>
          </a:p>
        </p:txBody>
      </p:sp>
      <p:sp>
        <p:nvSpPr>
          <p:cNvPr id="4" name="Date Placeholder 3">
            <a:extLst>
              <a:ext uri="{FF2B5EF4-FFF2-40B4-BE49-F238E27FC236}">
                <a16:creationId xmlns:a16="http://schemas.microsoft.com/office/drawing/2014/main" id="{0CBD97B2-8873-4EB8-9EEE-38137E72B1E8}"/>
              </a:ext>
            </a:extLst>
          </p:cNvPr>
          <p:cNvSpPr>
            <a:spLocks noGrp="1"/>
          </p:cNvSpPr>
          <p:nvPr>
            <p:ph type="dt" sz="half" idx="10"/>
          </p:nvPr>
        </p:nvSpPr>
        <p:spPr/>
        <p:txBody>
          <a:bodyPr/>
          <a:lstStyle/>
          <a:p>
            <a:r>
              <a:rPr lang="en-US" dirty="0"/>
              <a:t>4/26/2019</a:t>
            </a:r>
          </a:p>
        </p:txBody>
      </p:sp>
      <p:sp>
        <p:nvSpPr>
          <p:cNvPr id="5" name="Slide Number Placeholder 4">
            <a:extLst>
              <a:ext uri="{FF2B5EF4-FFF2-40B4-BE49-F238E27FC236}">
                <a16:creationId xmlns:a16="http://schemas.microsoft.com/office/drawing/2014/main" id="{8BE1EEBB-0F69-4191-95F7-EAA6113A4038}"/>
              </a:ext>
            </a:extLst>
          </p:cNvPr>
          <p:cNvSpPr>
            <a:spLocks noGrp="1"/>
          </p:cNvSpPr>
          <p:nvPr>
            <p:ph type="sldNum" sz="quarter" idx="12"/>
          </p:nvPr>
        </p:nvSpPr>
        <p:spPr/>
        <p:txBody>
          <a:bodyPr/>
          <a:lstStyle/>
          <a:p>
            <a:fld id="{F13255C3-EC6F-3E44-8738-BCB40BBB5A07}" type="slidenum">
              <a:rPr lang="en-US" smtClean="0"/>
              <a:t>22</a:t>
            </a:fld>
            <a:endParaRPr lang="en-US"/>
          </a:p>
        </p:txBody>
      </p:sp>
      <p:graphicFrame>
        <p:nvGraphicFramePr>
          <p:cNvPr id="13" name="Content Placeholder 12">
            <a:extLst>
              <a:ext uri="{FF2B5EF4-FFF2-40B4-BE49-F238E27FC236}">
                <a16:creationId xmlns:a16="http://schemas.microsoft.com/office/drawing/2014/main" id="{EB37D88D-EDB6-406B-B2BB-00035A856FEA}"/>
              </a:ext>
            </a:extLst>
          </p:cNvPr>
          <p:cNvGraphicFramePr>
            <a:graphicFrameLocks noGrp="1"/>
          </p:cNvGraphicFramePr>
          <p:nvPr>
            <p:ph idx="1"/>
          </p:nvPr>
        </p:nvGraphicFramePr>
        <p:xfrm>
          <a:off x="2986881" y="2031032"/>
          <a:ext cx="6218238" cy="43624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4627C8A7-06EC-4B25-A638-3875993327B3}"/>
              </a:ext>
            </a:extLst>
          </p:cNvPr>
          <p:cNvSpPr txBox="1"/>
          <p:nvPr/>
        </p:nvSpPr>
        <p:spPr>
          <a:xfrm>
            <a:off x="3537527" y="5525858"/>
            <a:ext cx="840509" cy="369332"/>
          </a:xfrm>
          <a:prstGeom prst="rect">
            <a:avLst/>
          </a:prstGeom>
          <a:noFill/>
          <a:ln>
            <a:noFill/>
          </a:ln>
        </p:spPr>
        <p:txBody>
          <a:bodyPr wrap="square" rtlCol="0">
            <a:spAutoFit/>
          </a:bodyPr>
          <a:lstStyle/>
          <a:p>
            <a:r>
              <a:rPr lang="en-US" dirty="0">
                <a:solidFill>
                  <a:schemeClr val="accent3">
                    <a:lumMod val="50000"/>
                  </a:schemeClr>
                </a:solidFill>
              </a:rPr>
              <a:t>Private</a:t>
            </a:r>
          </a:p>
        </p:txBody>
      </p:sp>
      <p:cxnSp>
        <p:nvCxnSpPr>
          <p:cNvPr id="16" name="Straight Connector 15">
            <a:extLst>
              <a:ext uri="{FF2B5EF4-FFF2-40B4-BE49-F238E27FC236}">
                <a16:creationId xmlns:a16="http://schemas.microsoft.com/office/drawing/2014/main" id="{DFEB877A-6107-4F30-B2C4-440FE055DDC6}"/>
              </a:ext>
            </a:extLst>
          </p:cNvPr>
          <p:cNvCxnSpPr>
            <a:cxnSpLocks/>
            <a:stCxn id="14" idx="3"/>
          </p:cNvCxnSpPr>
          <p:nvPr/>
        </p:nvCxnSpPr>
        <p:spPr>
          <a:xfrm>
            <a:off x="4378036" y="5710524"/>
            <a:ext cx="7481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7887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B3E6-2D04-4F7F-8C26-BD2DFFCA714B}"/>
              </a:ext>
            </a:extLst>
          </p:cNvPr>
          <p:cNvSpPr>
            <a:spLocks noGrp="1"/>
          </p:cNvSpPr>
          <p:nvPr>
            <p:ph type="title"/>
          </p:nvPr>
        </p:nvSpPr>
        <p:spPr>
          <a:xfrm>
            <a:off x="1" y="256539"/>
            <a:ext cx="10993119" cy="1444516"/>
          </a:xfrm>
        </p:spPr>
        <p:txBody>
          <a:bodyPr>
            <a:normAutofit fontScale="90000"/>
          </a:bodyPr>
          <a:lstStyle/>
          <a:p>
            <a:pPr algn="ctr"/>
            <a:r>
              <a:rPr lang="en-US" sz="4900" b="1" dirty="0">
                <a:solidFill>
                  <a:srgbClr val="44787D"/>
                </a:solidFill>
                <a:effectLst>
                  <a:outerShdw blurRad="50800" dist="38100" dir="2700000" algn="tl" rotWithShape="0">
                    <a:prstClr val="black">
                      <a:alpha val="40000"/>
                    </a:prstClr>
                  </a:outerShdw>
                </a:effectLst>
              </a:rPr>
              <a:t>Can we do it?</a:t>
            </a:r>
            <a:br>
              <a:rPr lang="en-US" dirty="0">
                <a:solidFill>
                  <a:srgbClr val="44787D"/>
                </a:solidFill>
              </a:rPr>
            </a:br>
            <a:r>
              <a:rPr lang="en-US" sz="3600" i="0" dirty="0">
                <a:solidFill>
                  <a:schemeClr val="bg1">
                    <a:lumMod val="50000"/>
                  </a:schemeClr>
                </a:solidFill>
              </a:rPr>
              <a:t>GBAC Committed and Required</a:t>
            </a:r>
            <a:endParaRPr lang="en-US" i="0" dirty="0">
              <a:solidFill>
                <a:schemeClr val="bg1">
                  <a:lumMod val="50000"/>
                </a:schemeClr>
              </a:solidFill>
            </a:endParaRPr>
          </a:p>
        </p:txBody>
      </p:sp>
      <p:sp>
        <p:nvSpPr>
          <p:cNvPr id="3" name="Footer Placeholder 2">
            <a:extLst>
              <a:ext uri="{FF2B5EF4-FFF2-40B4-BE49-F238E27FC236}">
                <a16:creationId xmlns:a16="http://schemas.microsoft.com/office/drawing/2014/main" id="{3BCCCD6B-7F2A-42F3-90BF-9C58368AB6FD}"/>
              </a:ext>
            </a:extLst>
          </p:cNvPr>
          <p:cNvSpPr>
            <a:spLocks noGrp="1"/>
          </p:cNvSpPr>
          <p:nvPr>
            <p:ph type="ftr" sz="quarter" idx="11"/>
          </p:nvPr>
        </p:nvSpPr>
        <p:spPr>
          <a:xfrm>
            <a:off x="7841492" y="6332522"/>
            <a:ext cx="4020671" cy="268940"/>
          </a:xfrm>
          <a:prstGeom prst="rect">
            <a:avLst/>
          </a:prstGeom>
        </p:spPr>
        <p:txBody>
          <a:bodyPr vert="horz" lIns="91440" tIns="45720" rIns="91440" bIns="45720" rtlCol="0" anchor="ctr"/>
          <a:lstStyle>
            <a:defPPr>
              <a:defRPr lang="en-US"/>
            </a:defPPr>
            <a:lvl1pPr marL="0" algn="r" defTabSz="914400" rtl="0" eaLnBrk="1" latinLnBrk="0" hangingPunct="1">
              <a:defRPr sz="900" kern="1200" baseline="0">
                <a:solidFill>
                  <a:schemeClr val="tx1">
                    <a:tint val="75000"/>
                  </a:schemeClr>
                </a:solidFill>
                <a:latin typeface="Acherus Grotesque Light"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2017 • Virginia Tech • All Rights Reserved</a:t>
            </a:r>
            <a:endParaRPr lang="en-US" dirty="0"/>
          </a:p>
        </p:txBody>
      </p:sp>
      <p:sp>
        <p:nvSpPr>
          <p:cNvPr id="4" name="Date Placeholder 3">
            <a:extLst>
              <a:ext uri="{FF2B5EF4-FFF2-40B4-BE49-F238E27FC236}">
                <a16:creationId xmlns:a16="http://schemas.microsoft.com/office/drawing/2014/main" id="{0CBD97B2-8873-4EB8-9EEE-38137E72B1E8}"/>
              </a:ext>
            </a:extLst>
          </p:cNvPr>
          <p:cNvSpPr>
            <a:spLocks noGrp="1"/>
          </p:cNvSpPr>
          <p:nvPr>
            <p:ph type="dt" sz="half" idx="10"/>
          </p:nvPr>
        </p:nvSpPr>
        <p:spPr/>
        <p:txBody>
          <a:bodyPr/>
          <a:lstStyle/>
          <a:p>
            <a:r>
              <a:rPr lang="en-US" dirty="0"/>
              <a:t>4/26/2019</a:t>
            </a:r>
          </a:p>
        </p:txBody>
      </p:sp>
      <p:sp>
        <p:nvSpPr>
          <p:cNvPr id="5" name="Slide Number Placeholder 4">
            <a:extLst>
              <a:ext uri="{FF2B5EF4-FFF2-40B4-BE49-F238E27FC236}">
                <a16:creationId xmlns:a16="http://schemas.microsoft.com/office/drawing/2014/main" id="{8BE1EEBB-0F69-4191-95F7-EAA6113A4038}"/>
              </a:ext>
            </a:extLst>
          </p:cNvPr>
          <p:cNvSpPr>
            <a:spLocks noGrp="1"/>
          </p:cNvSpPr>
          <p:nvPr>
            <p:ph type="sldNum" sz="quarter" idx="12"/>
          </p:nvPr>
        </p:nvSpPr>
        <p:spPr/>
        <p:txBody>
          <a:bodyPr/>
          <a:lstStyle/>
          <a:p>
            <a:fld id="{F13255C3-EC6F-3E44-8738-BCB40BBB5A07}" type="slidenum">
              <a:rPr lang="en-US" smtClean="0"/>
              <a:t>23</a:t>
            </a:fld>
            <a:endParaRPr lang="en-US"/>
          </a:p>
        </p:txBody>
      </p:sp>
      <p:graphicFrame>
        <p:nvGraphicFramePr>
          <p:cNvPr id="13" name="Content Placeholder 12">
            <a:extLst>
              <a:ext uri="{FF2B5EF4-FFF2-40B4-BE49-F238E27FC236}">
                <a16:creationId xmlns:a16="http://schemas.microsoft.com/office/drawing/2014/main" id="{EB37D88D-EDB6-406B-B2BB-00035A856FEA}"/>
              </a:ext>
            </a:extLst>
          </p:cNvPr>
          <p:cNvGraphicFramePr>
            <a:graphicFrameLocks noGrp="1"/>
          </p:cNvGraphicFramePr>
          <p:nvPr>
            <p:ph idx="1"/>
          </p:nvPr>
        </p:nvGraphicFramePr>
        <p:xfrm>
          <a:off x="2986881" y="2031032"/>
          <a:ext cx="6218238" cy="43624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F76DF07-D7B8-4EE1-85C5-F1A28EB25F0D}"/>
              </a:ext>
            </a:extLst>
          </p:cNvPr>
          <p:cNvSpPr txBox="1"/>
          <p:nvPr/>
        </p:nvSpPr>
        <p:spPr>
          <a:xfrm>
            <a:off x="3426691" y="4054764"/>
            <a:ext cx="840509" cy="369332"/>
          </a:xfrm>
          <a:prstGeom prst="rect">
            <a:avLst/>
          </a:prstGeom>
          <a:noFill/>
          <a:ln>
            <a:noFill/>
          </a:ln>
        </p:spPr>
        <p:txBody>
          <a:bodyPr wrap="square" rtlCol="0">
            <a:spAutoFit/>
          </a:bodyPr>
          <a:lstStyle/>
          <a:p>
            <a:r>
              <a:rPr lang="en-US" dirty="0">
                <a:solidFill>
                  <a:schemeClr val="accent3">
                    <a:lumMod val="50000"/>
                  </a:schemeClr>
                </a:solidFill>
              </a:rPr>
              <a:t>Private</a:t>
            </a:r>
          </a:p>
        </p:txBody>
      </p:sp>
      <p:cxnSp>
        <p:nvCxnSpPr>
          <p:cNvPr id="8" name="Straight Connector 7">
            <a:extLst>
              <a:ext uri="{FF2B5EF4-FFF2-40B4-BE49-F238E27FC236}">
                <a16:creationId xmlns:a16="http://schemas.microsoft.com/office/drawing/2014/main" id="{D47C6C36-02AF-4F18-9F50-847C620A7F61}"/>
              </a:ext>
            </a:extLst>
          </p:cNvPr>
          <p:cNvCxnSpPr>
            <a:cxnSpLocks/>
            <a:endCxn id="7" idx="3"/>
          </p:cNvCxnSpPr>
          <p:nvPr/>
        </p:nvCxnSpPr>
        <p:spPr>
          <a:xfrm flipH="1" flipV="1">
            <a:off x="4267200" y="4239430"/>
            <a:ext cx="849746" cy="62"/>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975CE53-382C-4CDF-94BE-FA6326716BA9}"/>
              </a:ext>
            </a:extLst>
          </p:cNvPr>
          <p:cNvSpPr txBox="1"/>
          <p:nvPr/>
        </p:nvSpPr>
        <p:spPr>
          <a:xfrm>
            <a:off x="5957454" y="4922982"/>
            <a:ext cx="840509" cy="369332"/>
          </a:xfrm>
          <a:prstGeom prst="rect">
            <a:avLst/>
          </a:prstGeom>
          <a:noFill/>
          <a:ln>
            <a:noFill/>
          </a:ln>
        </p:spPr>
        <p:txBody>
          <a:bodyPr wrap="square" rtlCol="0">
            <a:spAutoFit/>
          </a:bodyPr>
          <a:lstStyle/>
          <a:p>
            <a:r>
              <a:rPr lang="en-US" dirty="0">
                <a:solidFill>
                  <a:schemeClr val="bg1"/>
                </a:solidFill>
              </a:rPr>
              <a:t>BOV</a:t>
            </a:r>
          </a:p>
        </p:txBody>
      </p:sp>
    </p:spTree>
    <p:extLst>
      <p:ext uri="{BB962C8B-B14F-4D97-AF65-F5344CB8AC3E}">
        <p14:creationId xmlns:p14="http://schemas.microsoft.com/office/powerpoint/2010/main" val="151224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B3E6-2D04-4F7F-8C26-BD2DFFCA714B}"/>
              </a:ext>
            </a:extLst>
          </p:cNvPr>
          <p:cNvSpPr>
            <a:spLocks noGrp="1"/>
          </p:cNvSpPr>
          <p:nvPr>
            <p:ph type="title"/>
          </p:nvPr>
        </p:nvSpPr>
        <p:spPr>
          <a:xfrm>
            <a:off x="1" y="256539"/>
            <a:ext cx="10993119" cy="1444516"/>
          </a:xfrm>
        </p:spPr>
        <p:txBody>
          <a:bodyPr>
            <a:normAutofit fontScale="90000"/>
          </a:bodyPr>
          <a:lstStyle/>
          <a:p>
            <a:pPr algn="ctr"/>
            <a:r>
              <a:rPr lang="en-US" sz="4900" b="1" dirty="0">
                <a:solidFill>
                  <a:srgbClr val="44787D"/>
                </a:solidFill>
                <a:effectLst>
                  <a:outerShdw blurRad="50800" dist="38100" dir="2700000" algn="tl" rotWithShape="0">
                    <a:prstClr val="black">
                      <a:alpha val="40000"/>
                    </a:prstClr>
                  </a:outerShdw>
                </a:effectLst>
              </a:rPr>
              <a:t>Can we do it?</a:t>
            </a:r>
            <a:br>
              <a:rPr lang="en-US" dirty="0">
                <a:solidFill>
                  <a:srgbClr val="44787D"/>
                </a:solidFill>
              </a:rPr>
            </a:br>
            <a:r>
              <a:rPr lang="en-US" sz="3600" i="0" dirty="0">
                <a:solidFill>
                  <a:schemeClr val="bg1">
                    <a:lumMod val="50000"/>
                  </a:schemeClr>
                </a:solidFill>
              </a:rPr>
              <a:t>GBAC Committed and Required</a:t>
            </a:r>
            <a:endParaRPr lang="en-US" i="0" dirty="0">
              <a:solidFill>
                <a:schemeClr val="bg1">
                  <a:lumMod val="50000"/>
                </a:schemeClr>
              </a:solidFill>
            </a:endParaRPr>
          </a:p>
        </p:txBody>
      </p:sp>
      <p:sp>
        <p:nvSpPr>
          <p:cNvPr id="3" name="Footer Placeholder 2">
            <a:extLst>
              <a:ext uri="{FF2B5EF4-FFF2-40B4-BE49-F238E27FC236}">
                <a16:creationId xmlns:a16="http://schemas.microsoft.com/office/drawing/2014/main" id="{3BCCCD6B-7F2A-42F3-90BF-9C58368AB6FD}"/>
              </a:ext>
            </a:extLst>
          </p:cNvPr>
          <p:cNvSpPr>
            <a:spLocks noGrp="1"/>
          </p:cNvSpPr>
          <p:nvPr>
            <p:ph type="ftr" sz="quarter" idx="11"/>
          </p:nvPr>
        </p:nvSpPr>
        <p:spPr>
          <a:xfrm>
            <a:off x="7841492" y="6332522"/>
            <a:ext cx="4020671" cy="268940"/>
          </a:xfrm>
          <a:prstGeom prst="rect">
            <a:avLst/>
          </a:prstGeom>
        </p:spPr>
        <p:txBody>
          <a:bodyPr vert="horz" lIns="91440" tIns="45720" rIns="91440" bIns="45720" rtlCol="0" anchor="ctr"/>
          <a:lstStyle>
            <a:defPPr>
              <a:defRPr lang="en-US"/>
            </a:defPPr>
            <a:lvl1pPr marL="0" algn="r" defTabSz="914400" rtl="0" eaLnBrk="1" latinLnBrk="0" hangingPunct="1">
              <a:defRPr sz="900" kern="1200" baseline="0">
                <a:solidFill>
                  <a:schemeClr val="tx1">
                    <a:tint val="75000"/>
                  </a:schemeClr>
                </a:solidFill>
                <a:latin typeface="Acherus Grotesque Light"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2017 • Virginia Tech • All Rights Reserved</a:t>
            </a:r>
            <a:endParaRPr lang="en-US" dirty="0"/>
          </a:p>
        </p:txBody>
      </p:sp>
      <p:sp>
        <p:nvSpPr>
          <p:cNvPr id="4" name="Date Placeholder 3">
            <a:extLst>
              <a:ext uri="{FF2B5EF4-FFF2-40B4-BE49-F238E27FC236}">
                <a16:creationId xmlns:a16="http://schemas.microsoft.com/office/drawing/2014/main" id="{0CBD97B2-8873-4EB8-9EEE-38137E72B1E8}"/>
              </a:ext>
            </a:extLst>
          </p:cNvPr>
          <p:cNvSpPr>
            <a:spLocks noGrp="1"/>
          </p:cNvSpPr>
          <p:nvPr>
            <p:ph type="dt" sz="half" idx="10"/>
          </p:nvPr>
        </p:nvSpPr>
        <p:spPr/>
        <p:txBody>
          <a:bodyPr/>
          <a:lstStyle/>
          <a:p>
            <a:r>
              <a:rPr lang="en-US" dirty="0"/>
              <a:t>4/26/2019</a:t>
            </a:r>
          </a:p>
        </p:txBody>
      </p:sp>
      <p:sp>
        <p:nvSpPr>
          <p:cNvPr id="5" name="Slide Number Placeholder 4">
            <a:extLst>
              <a:ext uri="{FF2B5EF4-FFF2-40B4-BE49-F238E27FC236}">
                <a16:creationId xmlns:a16="http://schemas.microsoft.com/office/drawing/2014/main" id="{8BE1EEBB-0F69-4191-95F7-EAA6113A4038}"/>
              </a:ext>
            </a:extLst>
          </p:cNvPr>
          <p:cNvSpPr>
            <a:spLocks noGrp="1"/>
          </p:cNvSpPr>
          <p:nvPr>
            <p:ph type="sldNum" sz="quarter" idx="12"/>
          </p:nvPr>
        </p:nvSpPr>
        <p:spPr/>
        <p:txBody>
          <a:bodyPr/>
          <a:lstStyle/>
          <a:p>
            <a:fld id="{F13255C3-EC6F-3E44-8738-BCB40BBB5A07}" type="slidenum">
              <a:rPr lang="en-US" smtClean="0"/>
              <a:t>24</a:t>
            </a:fld>
            <a:endParaRPr lang="en-US"/>
          </a:p>
        </p:txBody>
      </p:sp>
      <p:graphicFrame>
        <p:nvGraphicFramePr>
          <p:cNvPr id="13" name="Content Placeholder 12">
            <a:extLst>
              <a:ext uri="{FF2B5EF4-FFF2-40B4-BE49-F238E27FC236}">
                <a16:creationId xmlns:a16="http://schemas.microsoft.com/office/drawing/2014/main" id="{EB37D88D-EDB6-406B-B2BB-00035A856FEA}"/>
              </a:ext>
            </a:extLst>
          </p:cNvPr>
          <p:cNvGraphicFramePr>
            <a:graphicFrameLocks noGrp="1"/>
          </p:cNvGraphicFramePr>
          <p:nvPr>
            <p:ph idx="1"/>
          </p:nvPr>
        </p:nvGraphicFramePr>
        <p:xfrm>
          <a:off x="2986881" y="2031032"/>
          <a:ext cx="6218238" cy="43624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F0E6A42-9C06-4C86-9EA4-3B3B16C99B7F}"/>
              </a:ext>
            </a:extLst>
          </p:cNvPr>
          <p:cNvSpPr txBox="1"/>
          <p:nvPr/>
        </p:nvSpPr>
        <p:spPr>
          <a:xfrm>
            <a:off x="5817605" y="3767640"/>
            <a:ext cx="840509" cy="369332"/>
          </a:xfrm>
          <a:prstGeom prst="rect">
            <a:avLst/>
          </a:prstGeom>
          <a:noFill/>
          <a:ln>
            <a:noFill/>
          </a:ln>
        </p:spPr>
        <p:txBody>
          <a:bodyPr wrap="square" rtlCol="0">
            <a:spAutoFit/>
          </a:bodyPr>
          <a:lstStyle/>
          <a:p>
            <a:pPr algn="ctr"/>
            <a:r>
              <a:rPr lang="en-US" dirty="0">
                <a:solidFill>
                  <a:schemeClr val="bg1"/>
                </a:solidFill>
              </a:rPr>
              <a:t>BOV</a:t>
            </a:r>
          </a:p>
        </p:txBody>
      </p:sp>
      <p:sp>
        <p:nvSpPr>
          <p:cNvPr id="8" name="TextBox 7">
            <a:extLst>
              <a:ext uri="{FF2B5EF4-FFF2-40B4-BE49-F238E27FC236}">
                <a16:creationId xmlns:a16="http://schemas.microsoft.com/office/drawing/2014/main" id="{BC78C807-4969-46CE-A950-CE7CB202664E}"/>
              </a:ext>
            </a:extLst>
          </p:cNvPr>
          <p:cNvSpPr txBox="1"/>
          <p:nvPr/>
        </p:nvSpPr>
        <p:spPr>
          <a:xfrm>
            <a:off x="5817605" y="4972985"/>
            <a:ext cx="840509" cy="369332"/>
          </a:xfrm>
          <a:prstGeom prst="rect">
            <a:avLst/>
          </a:prstGeom>
          <a:noFill/>
          <a:ln>
            <a:noFill/>
          </a:ln>
        </p:spPr>
        <p:txBody>
          <a:bodyPr wrap="square" rtlCol="0">
            <a:spAutoFit/>
          </a:bodyPr>
          <a:lstStyle/>
          <a:p>
            <a:pPr algn="ctr"/>
            <a:r>
              <a:rPr lang="en-US" dirty="0">
                <a:solidFill>
                  <a:schemeClr val="bg1"/>
                </a:solidFill>
              </a:rPr>
              <a:t>State</a:t>
            </a:r>
          </a:p>
        </p:txBody>
      </p:sp>
      <p:sp>
        <p:nvSpPr>
          <p:cNvPr id="9" name="TextBox 8">
            <a:extLst>
              <a:ext uri="{FF2B5EF4-FFF2-40B4-BE49-F238E27FC236}">
                <a16:creationId xmlns:a16="http://schemas.microsoft.com/office/drawing/2014/main" id="{D60DAE1C-44C0-4717-8AC8-F45C9DEE4B6A}"/>
              </a:ext>
            </a:extLst>
          </p:cNvPr>
          <p:cNvSpPr txBox="1"/>
          <p:nvPr/>
        </p:nvSpPr>
        <p:spPr>
          <a:xfrm>
            <a:off x="3426691" y="2911771"/>
            <a:ext cx="840509" cy="369332"/>
          </a:xfrm>
          <a:prstGeom prst="rect">
            <a:avLst/>
          </a:prstGeom>
          <a:noFill/>
          <a:ln>
            <a:noFill/>
          </a:ln>
        </p:spPr>
        <p:txBody>
          <a:bodyPr wrap="square" rtlCol="0">
            <a:spAutoFit/>
          </a:bodyPr>
          <a:lstStyle/>
          <a:p>
            <a:r>
              <a:rPr lang="en-US" dirty="0">
                <a:solidFill>
                  <a:schemeClr val="accent3">
                    <a:lumMod val="50000"/>
                  </a:schemeClr>
                </a:solidFill>
              </a:rPr>
              <a:t>Private</a:t>
            </a:r>
          </a:p>
        </p:txBody>
      </p:sp>
      <p:cxnSp>
        <p:nvCxnSpPr>
          <p:cNvPr id="10" name="Straight Connector 9">
            <a:extLst>
              <a:ext uri="{FF2B5EF4-FFF2-40B4-BE49-F238E27FC236}">
                <a16:creationId xmlns:a16="http://schemas.microsoft.com/office/drawing/2014/main" id="{E0E7484B-E37C-4B53-A373-9D4B7C36C604}"/>
              </a:ext>
            </a:extLst>
          </p:cNvPr>
          <p:cNvCxnSpPr>
            <a:stCxn id="9" idx="3"/>
          </p:cNvCxnSpPr>
          <p:nvPr/>
        </p:nvCxnSpPr>
        <p:spPr>
          <a:xfrm flipV="1">
            <a:off x="4267200" y="3094067"/>
            <a:ext cx="849745" cy="237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19F324A-641A-4302-9E2D-3C4F4C700985}"/>
              </a:ext>
            </a:extLst>
          </p:cNvPr>
          <p:cNvSpPr txBox="1"/>
          <p:nvPr/>
        </p:nvSpPr>
        <p:spPr>
          <a:xfrm>
            <a:off x="8183364" y="5449893"/>
            <a:ext cx="840509" cy="369332"/>
          </a:xfrm>
          <a:prstGeom prst="rect">
            <a:avLst/>
          </a:prstGeom>
          <a:noFill/>
          <a:ln>
            <a:noFill/>
          </a:ln>
        </p:spPr>
        <p:txBody>
          <a:bodyPr wrap="square" rtlCol="0">
            <a:spAutoFit/>
          </a:bodyPr>
          <a:lstStyle/>
          <a:p>
            <a:r>
              <a:rPr lang="en-US" dirty="0">
                <a:solidFill>
                  <a:schemeClr val="accent3">
                    <a:lumMod val="50000"/>
                  </a:schemeClr>
                </a:solidFill>
              </a:rPr>
              <a:t>VT</a:t>
            </a:r>
          </a:p>
        </p:txBody>
      </p:sp>
      <p:cxnSp>
        <p:nvCxnSpPr>
          <p:cNvPr id="12" name="Straight Connector 11">
            <a:extLst>
              <a:ext uri="{FF2B5EF4-FFF2-40B4-BE49-F238E27FC236}">
                <a16:creationId xmlns:a16="http://schemas.microsoft.com/office/drawing/2014/main" id="{AF091C8D-4D99-4114-ADDA-62CA6E1B5A1B}"/>
              </a:ext>
            </a:extLst>
          </p:cNvPr>
          <p:cNvCxnSpPr>
            <a:cxnSpLocks/>
          </p:cNvCxnSpPr>
          <p:nvPr/>
        </p:nvCxnSpPr>
        <p:spPr>
          <a:xfrm flipH="1" flipV="1">
            <a:off x="7379746" y="5634559"/>
            <a:ext cx="803618" cy="62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2678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807344-A2BA-454D-81E4-FFF38AFED4BD}"/>
              </a:ext>
            </a:extLst>
          </p:cNvPr>
          <p:cNvSpPr>
            <a:spLocks noGrp="1"/>
          </p:cNvSpPr>
          <p:nvPr>
            <p:ph type="ftr" sz="quarter" idx="11"/>
          </p:nvPr>
        </p:nvSpPr>
        <p:spPr/>
        <p:txBody>
          <a:bodyPr/>
          <a:lstStyle/>
          <a:p>
            <a:r>
              <a:rPr lang="en-US"/>
              <a:t>Copyright 2017 • Virginia Tech • All Rights Reserved</a:t>
            </a:r>
          </a:p>
        </p:txBody>
      </p:sp>
      <p:sp>
        <p:nvSpPr>
          <p:cNvPr id="3" name="Slide Number Placeholder 2">
            <a:extLst>
              <a:ext uri="{FF2B5EF4-FFF2-40B4-BE49-F238E27FC236}">
                <a16:creationId xmlns:a16="http://schemas.microsoft.com/office/drawing/2014/main" id="{CE1CA9DC-380B-4AA1-9F38-250957DC9C0A}"/>
              </a:ext>
            </a:extLst>
          </p:cNvPr>
          <p:cNvSpPr>
            <a:spLocks noGrp="1"/>
          </p:cNvSpPr>
          <p:nvPr>
            <p:ph type="sldNum" sz="quarter" idx="12"/>
          </p:nvPr>
        </p:nvSpPr>
        <p:spPr/>
        <p:txBody>
          <a:bodyPr/>
          <a:lstStyle/>
          <a:p>
            <a:fld id="{F13255C3-EC6F-3E44-8738-BCB40BBB5A07}" type="slidenum">
              <a:rPr lang="en-US" smtClean="0"/>
              <a:t>25</a:t>
            </a:fld>
            <a:endParaRPr lang="en-US"/>
          </a:p>
        </p:txBody>
      </p:sp>
      <p:sp>
        <p:nvSpPr>
          <p:cNvPr id="4" name="Rectangle 3">
            <a:extLst>
              <a:ext uri="{FF2B5EF4-FFF2-40B4-BE49-F238E27FC236}">
                <a16:creationId xmlns:a16="http://schemas.microsoft.com/office/drawing/2014/main" id="{984D8A8F-03BE-4C49-8E99-B4D090CA9AB4}"/>
              </a:ext>
            </a:extLst>
          </p:cNvPr>
          <p:cNvSpPr/>
          <p:nvPr/>
        </p:nvSpPr>
        <p:spPr>
          <a:xfrm>
            <a:off x="0" y="0"/>
            <a:ext cx="12285785" cy="6951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277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CC27077-11F0-476E-BF54-FAD496F0846B}"/>
              </a:ext>
            </a:extLst>
          </p:cNvPr>
          <p:cNvSpPr>
            <a:spLocks noGrp="1"/>
          </p:cNvSpPr>
          <p:nvPr>
            <p:ph type="title"/>
          </p:nvPr>
        </p:nvSpPr>
        <p:spPr>
          <a:xfrm>
            <a:off x="-167780" y="83891"/>
            <a:ext cx="11316426" cy="1669408"/>
          </a:xfrm>
        </p:spPr>
        <p:txBody>
          <a:bodyPr>
            <a:noAutofit/>
          </a:bodyPr>
          <a:lstStyle/>
          <a:p>
            <a:r>
              <a:rPr lang="en-US" sz="3700" dirty="0">
                <a:solidFill>
                  <a:srgbClr val="306266"/>
                </a:solidFill>
              </a:rPr>
              <a:t>Agile Business Education for Workforce Agility</a:t>
            </a:r>
          </a:p>
        </p:txBody>
      </p:sp>
      <p:sp>
        <p:nvSpPr>
          <p:cNvPr id="4" name="Content Placeholder 3"/>
          <p:cNvSpPr>
            <a:spLocks noGrp="1"/>
          </p:cNvSpPr>
          <p:nvPr>
            <p:ph idx="1"/>
          </p:nvPr>
        </p:nvSpPr>
        <p:spPr>
          <a:xfrm>
            <a:off x="380526" y="1523409"/>
            <a:ext cx="4867879" cy="5334591"/>
          </a:xfrm>
        </p:spPr>
        <p:txBody>
          <a:bodyPr>
            <a:normAutofit/>
          </a:bodyPr>
          <a:lstStyle/>
          <a:p>
            <a:pPr lvl="1"/>
            <a:endParaRPr lang="en-US" b="1" dirty="0"/>
          </a:p>
          <a:p>
            <a:endParaRPr lang="en-US" b="1"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3866A0C7-0262-493E-B682-6084BE118DEB}"/>
              </a:ext>
            </a:extLst>
          </p:cNvPr>
          <p:cNvSpPr txBox="1"/>
          <p:nvPr/>
        </p:nvSpPr>
        <p:spPr>
          <a:xfrm>
            <a:off x="916356" y="5743639"/>
            <a:ext cx="3736723" cy="646331"/>
          </a:xfrm>
          <a:prstGeom prst="rect">
            <a:avLst/>
          </a:prstGeom>
          <a:noFill/>
        </p:spPr>
        <p:txBody>
          <a:bodyPr wrap="square" rtlCol="0">
            <a:spAutoFit/>
          </a:bodyPr>
          <a:lstStyle/>
          <a:p>
            <a:pPr algn="ctr"/>
            <a:r>
              <a:rPr lang="en-US" b="1" dirty="0"/>
              <a:t>The Six Cs of Deep Learning</a:t>
            </a:r>
          </a:p>
          <a:p>
            <a:pPr algn="ctr"/>
            <a:r>
              <a:rPr lang="en-US" b="1" dirty="0"/>
              <a:t>(</a:t>
            </a:r>
            <a:r>
              <a:rPr lang="en-US" b="1" dirty="0" err="1"/>
              <a:t>Fullan</a:t>
            </a:r>
            <a:r>
              <a:rPr lang="en-US" b="1" dirty="0"/>
              <a:t> &amp; Scott 2014)</a:t>
            </a:r>
          </a:p>
        </p:txBody>
      </p:sp>
      <p:pic>
        <p:nvPicPr>
          <p:cNvPr id="8" name="Picture 7"/>
          <p:cNvPicPr>
            <a:picLocks noChangeAspect="1"/>
          </p:cNvPicPr>
          <p:nvPr/>
        </p:nvPicPr>
        <p:blipFill>
          <a:blip r:embed="rId3"/>
          <a:stretch>
            <a:fillRect/>
          </a:stretch>
        </p:blipFill>
        <p:spPr>
          <a:xfrm>
            <a:off x="619557" y="1554089"/>
            <a:ext cx="4330323" cy="4220230"/>
          </a:xfrm>
          <a:prstGeom prst="rect">
            <a:avLst/>
          </a:prstGeom>
        </p:spPr>
      </p:pic>
      <p:sp>
        <p:nvSpPr>
          <p:cNvPr id="11" name="TextBox 10">
            <a:extLst>
              <a:ext uri="{FF2B5EF4-FFF2-40B4-BE49-F238E27FC236}">
                <a16:creationId xmlns:a16="http://schemas.microsoft.com/office/drawing/2014/main" id="{3866A0C7-0262-493E-B682-6084BE118DEB}"/>
              </a:ext>
            </a:extLst>
          </p:cNvPr>
          <p:cNvSpPr txBox="1"/>
          <p:nvPr/>
        </p:nvSpPr>
        <p:spPr>
          <a:xfrm>
            <a:off x="5903222" y="5743638"/>
            <a:ext cx="3736723" cy="646331"/>
          </a:xfrm>
          <a:prstGeom prst="rect">
            <a:avLst/>
          </a:prstGeom>
          <a:noFill/>
        </p:spPr>
        <p:txBody>
          <a:bodyPr wrap="square" rtlCol="0">
            <a:spAutoFit/>
          </a:bodyPr>
          <a:lstStyle/>
          <a:p>
            <a:pPr algn="ctr"/>
            <a:r>
              <a:rPr lang="en-US" b="1" dirty="0"/>
              <a:t>The Modern Classroom</a:t>
            </a:r>
          </a:p>
          <a:p>
            <a:pPr algn="ctr"/>
            <a:r>
              <a:rPr lang="en-US" b="1" dirty="0"/>
              <a:t>(</a:t>
            </a:r>
            <a:r>
              <a:rPr lang="en-US" b="1" dirty="0" err="1"/>
              <a:t>Fullan</a:t>
            </a:r>
            <a:r>
              <a:rPr lang="en-US" b="1" dirty="0"/>
              <a:t> &amp; Scott 2014)</a:t>
            </a:r>
          </a:p>
        </p:txBody>
      </p:sp>
      <p:pic>
        <p:nvPicPr>
          <p:cNvPr id="12" name="Picture 11"/>
          <p:cNvPicPr>
            <a:picLocks noChangeAspect="1"/>
          </p:cNvPicPr>
          <p:nvPr/>
        </p:nvPicPr>
        <p:blipFill rotWithShape="1">
          <a:blip r:embed="rId4"/>
          <a:srcRect l="1928" r="1387"/>
          <a:stretch/>
        </p:blipFill>
        <p:spPr>
          <a:xfrm>
            <a:off x="4707290" y="1359216"/>
            <a:ext cx="7104184" cy="4258690"/>
          </a:xfrm>
          <a:prstGeom prst="rect">
            <a:avLst/>
          </a:prstGeom>
        </p:spPr>
      </p:pic>
    </p:spTree>
    <p:extLst>
      <p:ext uri="{BB962C8B-B14F-4D97-AF65-F5344CB8AC3E}">
        <p14:creationId xmlns:p14="http://schemas.microsoft.com/office/powerpoint/2010/main" val="286552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4921" y="1587765"/>
            <a:ext cx="6389491" cy="2714604"/>
          </a:xfrm>
        </p:spPr>
        <p:txBody>
          <a:bodyPr>
            <a:noAutofit/>
          </a:bodyPr>
          <a:lstStyle/>
          <a:p>
            <a:r>
              <a:rPr lang="en-US" sz="4000" dirty="0"/>
              <a:t>A Vision for Community Banking in the Face of Disruptive Change</a:t>
            </a:r>
          </a:p>
        </p:txBody>
      </p:sp>
      <p:sp>
        <p:nvSpPr>
          <p:cNvPr id="4" name="Content Placeholder 3"/>
          <p:cNvSpPr>
            <a:spLocks noGrp="1"/>
          </p:cNvSpPr>
          <p:nvPr>
            <p:ph type="body" idx="1"/>
          </p:nvPr>
        </p:nvSpPr>
        <p:spPr/>
        <p:txBody>
          <a:bodyPr>
            <a:normAutofit fontScale="92500" lnSpcReduction="20000"/>
          </a:bodyPr>
          <a:lstStyle/>
          <a:p>
            <a:pPr lvl="1"/>
            <a:r>
              <a:rPr lang="en-US" sz="2400" b="1" dirty="0"/>
              <a:t>Mike Clarke, (Former) CEO, Access National Bank</a:t>
            </a:r>
          </a:p>
          <a:p>
            <a:pPr lvl="1"/>
            <a:endParaRPr lang="en-US" b="1" dirty="0"/>
          </a:p>
          <a:p>
            <a:endParaRPr lang="en-US" b="1" dirty="0"/>
          </a:p>
          <a:p>
            <a:endParaRPr lang="en-US" dirty="0"/>
          </a:p>
          <a:p>
            <a:endParaRPr lang="en-US" dirty="0"/>
          </a:p>
          <a:p>
            <a:endParaRPr lang="en-US" dirty="0"/>
          </a:p>
        </p:txBody>
      </p:sp>
      <p:pic>
        <p:nvPicPr>
          <p:cNvPr id="8" name="Picture 7" descr="PAMPLIN_PMS_Maroon.eps">
            <a:extLst>
              <a:ext uri="{FF2B5EF4-FFF2-40B4-BE49-F238E27FC236}">
                <a16:creationId xmlns:a16="http://schemas.microsoft.com/office/drawing/2014/main" id="{065EB730-9850-4EF6-9068-562C57185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805" y="5649048"/>
            <a:ext cx="2715357" cy="569482"/>
          </a:xfrm>
          <a:prstGeom prst="rect">
            <a:avLst/>
          </a:prstGeom>
        </p:spPr>
      </p:pic>
      <p:pic>
        <p:nvPicPr>
          <p:cNvPr id="7" name="Picture 2" descr="Image result for zig zag motion images">
            <a:extLst>
              <a:ext uri="{FF2B5EF4-FFF2-40B4-BE49-F238E27FC236}">
                <a16:creationId xmlns:a16="http://schemas.microsoft.com/office/drawing/2014/main" id="{2E5D09A8-BD53-494D-9572-724265C5A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5593"/>
          <a:stretch/>
        </p:blipFill>
        <p:spPr bwMode="auto">
          <a:xfrm flipH="1">
            <a:off x="8500474" y="1870972"/>
            <a:ext cx="2926080" cy="2905297"/>
          </a:xfrm>
          <a:prstGeom prst="flowChartConnector">
            <a:avLst/>
          </a:prstGeom>
          <a:noFill/>
          <a:ln w="57150">
            <a:solidFill>
              <a:srgbClr val="D84A0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9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9EC3-3B40-49E4-9E42-2619864E4256}"/>
              </a:ext>
            </a:extLst>
          </p:cNvPr>
          <p:cNvSpPr>
            <a:spLocks noGrp="1"/>
          </p:cNvSpPr>
          <p:nvPr>
            <p:ph type="title"/>
          </p:nvPr>
        </p:nvSpPr>
        <p:spPr/>
        <p:txBody>
          <a:bodyPr>
            <a:normAutofit/>
          </a:bodyPr>
          <a:lstStyle/>
          <a:p>
            <a:r>
              <a:rPr lang="en-US" dirty="0">
                <a:solidFill>
                  <a:srgbClr val="306266"/>
                </a:solidFill>
              </a:rPr>
              <a:t>Changing landscape</a:t>
            </a:r>
          </a:p>
        </p:txBody>
      </p:sp>
      <p:sp>
        <p:nvSpPr>
          <p:cNvPr id="3" name="Content Placeholder 2">
            <a:extLst>
              <a:ext uri="{FF2B5EF4-FFF2-40B4-BE49-F238E27FC236}">
                <a16:creationId xmlns:a16="http://schemas.microsoft.com/office/drawing/2014/main" id="{FB8F6F33-285E-4EEE-B217-B7E01A966713}"/>
              </a:ext>
            </a:extLst>
          </p:cNvPr>
          <p:cNvSpPr>
            <a:spLocks noGrp="1"/>
          </p:cNvSpPr>
          <p:nvPr>
            <p:ph idx="1"/>
          </p:nvPr>
        </p:nvSpPr>
        <p:spPr>
          <a:xfrm>
            <a:off x="1117105" y="1838584"/>
            <a:ext cx="9664993" cy="4888005"/>
          </a:xfrm>
        </p:spPr>
        <p:txBody>
          <a:bodyPr>
            <a:normAutofit fontScale="92500" lnSpcReduction="20000"/>
          </a:bodyPr>
          <a:lstStyle/>
          <a:p>
            <a:pPr>
              <a:spcAft>
                <a:spcPts val="1200"/>
              </a:spcAft>
            </a:pPr>
            <a:r>
              <a:rPr lang="en-US" dirty="0"/>
              <a:t>High barrier of entry (regulatory approval, capital)</a:t>
            </a:r>
          </a:p>
          <a:p>
            <a:pPr>
              <a:spcAft>
                <a:spcPts val="1200"/>
              </a:spcAft>
            </a:pPr>
            <a:r>
              <a:rPr lang="en-US" dirty="0"/>
              <a:t>Rising cost of playing the game (overhead)</a:t>
            </a:r>
          </a:p>
          <a:p>
            <a:pPr>
              <a:spcAft>
                <a:spcPts val="1200"/>
              </a:spcAft>
            </a:pPr>
            <a:r>
              <a:rPr lang="en-US" dirty="0"/>
              <a:t>Number of players decline by 75% over life cycle (18,000 – 4,500)</a:t>
            </a:r>
          </a:p>
          <a:p>
            <a:pPr>
              <a:spcAft>
                <a:spcPts val="1200"/>
              </a:spcAft>
            </a:pPr>
            <a:r>
              <a:rPr lang="en-US" dirty="0"/>
              <a:t>Top 6 players control 85% of the market</a:t>
            </a:r>
          </a:p>
          <a:p>
            <a:pPr>
              <a:spcAft>
                <a:spcPts val="1200"/>
              </a:spcAft>
            </a:pPr>
            <a:r>
              <a:rPr lang="en-US" dirty="0"/>
              <a:t>Gross profit margins decline 40% over 20-years (5% - 3%)</a:t>
            </a:r>
          </a:p>
          <a:p>
            <a:pPr>
              <a:spcAft>
                <a:spcPts val="1200"/>
              </a:spcAft>
            </a:pPr>
            <a:r>
              <a:rPr lang="en-US" dirty="0"/>
              <a:t>Required capital will rise 50% over the next 20-years</a:t>
            </a:r>
          </a:p>
          <a:p>
            <a:pPr>
              <a:spcAft>
                <a:spcPts val="1200"/>
              </a:spcAft>
            </a:pPr>
            <a:r>
              <a:rPr lang="en-US" dirty="0"/>
              <a:t>Alternative public investments generate 20 – 30%      returns</a:t>
            </a:r>
          </a:p>
          <a:p>
            <a:endParaRPr lang="en-US" dirty="0"/>
          </a:p>
        </p:txBody>
      </p:sp>
      <p:sp>
        <p:nvSpPr>
          <p:cNvPr id="5" name="Slide Number Placeholder 4">
            <a:extLst>
              <a:ext uri="{FF2B5EF4-FFF2-40B4-BE49-F238E27FC236}">
                <a16:creationId xmlns:a16="http://schemas.microsoft.com/office/drawing/2014/main" id="{E56FE465-D208-42F5-8450-1B08DCEFF6A6}"/>
              </a:ext>
            </a:extLst>
          </p:cNvPr>
          <p:cNvSpPr>
            <a:spLocks noGrp="1"/>
          </p:cNvSpPr>
          <p:nvPr>
            <p:ph type="sldNum" sz="quarter" idx="12"/>
          </p:nvPr>
        </p:nvSpPr>
        <p:spPr/>
        <p:txBody>
          <a:bodyPr/>
          <a:lstStyle/>
          <a:p>
            <a:fld id="{F13255C3-EC6F-3E44-8738-BCB40BBB5A07}" type="slidenum">
              <a:rPr lang="en-US" smtClean="0"/>
              <a:t>5</a:t>
            </a:fld>
            <a:endParaRPr lang="en-US" dirty="0"/>
          </a:p>
        </p:txBody>
      </p:sp>
    </p:spTree>
    <p:extLst>
      <p:ext uri="{BB962C8B-B14F-4D97-AF65-F5344CB8AC3E}">
        <p14:creationId xmlns:p14="http://schemas.microsoft.com/office/powerpoint/2010/main" val="398267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364694"/>
            <a:ext cx="10993119" cy="1107996"/>
          </a:xfrm>
        </p:spPr>
        <p:txBody>
          <a:bodyPr>
            <a:noAutofit/>
          </a:bodyPr>
          <a:lstStyle/>
          <a:p>
            <a:r>
              <a:rPr lang="en-US" sz="3600" dirty="0">
                <a:solidFill>
                  <a:srgbClr val="306266"/>
                </a:solidFill>
              </a:rPr>
              <a:t>Access National Bank: 	</a:t>
            </a:r>
            <a:r>
              <a:rPr lang="en-US" sz="3600" dirty="0"/>
              <a:t>Mission and Vision</a:t>
            </a:r>
          </a:p>
        </p:txBody>
      </p:sp>
      <p:sp>
        <p:nvSpPr>
          <p:cNvPr id="4" name="Content Placeholder 3"/>
          <p:cNvSpPr>
            <a:spLocks noGrp="1"/>
          </p:cNvSpPr>
          <p:nvPr>
            <p:ph idx="1"/>
          </p:nvPr>
        </p:nvSpPr>
        <p:spPr/>
        <p:txBody>
          <a:bodyPr>
            <a:normAutofit/>
          </a:bodyPr>
          <a:lstStyle/>
          <a:p>
            <a:pPr lvl="1"/>
            <a:endParaRPr lang="en-US" b="1" dirty="0"/>
          </a:p>
          <a:p>
            <a:endParaRPr lang="en-US" b="1"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6B36C4C3-63B1-448B-94FC-8E5EC990F74B}"/>
              </a:ext>
            </a:extLst>
          </p:cNvPr>
          <p:cNvSpPr txBox="1">
            <a:spLocks/>
          </p:cNvSpPr>
          <p:nvPr/>
        </p:nvSpPr>
        <p:spPr>
          <a:xfrm>
            <a:off x="1117105" y="1912017"/>
            <a:ext cx="9751403" cy="4327288"/>
          </a:xfrm>
          <a:prstGeom prst="rect">
            <a:avLst/>
          </a:prstGeom>
          <a:noFill/>
          <a:ln w="12700">
            <a:noFill/>
          </a:ln>
        </p:spPr>
        <p:txBody>
          <a:bodyPr vert="horz" lIns="274320" tIns="274320" rIns="365760" bIns="45720" rtlCol="0">
            <a:noAutofit/>
          </a:bodyPr>
          <a:lstStyle>
            <a:lvl1pPr marL="344488" indent="-344488" algn="l" defTabSz="914400" rtl="0" eaLnBrk="1" latinLnBrk="0" hangingPunct="1">
              <a:lnSpc>
                <a:spcPct val="90000"/>
              </a:lnSpc>
              <a:spcBef>
                <a:spcPts val="1000"/>
              </a:spcBef>
              <a:spcAft>
                <a:spcPts val="600"/>
              </a:spcAft>
              <a:buClr>
                <a:srgbClr val="FF6600"/>
              </a:buClr>
              <a:buFont typeface="Wingdings" charset="2"/>
              <a:buChar char="§"/>
              <a:tabLst/>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FF6600"/>
              </a:buClr>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FF6600"/>
              </a:buClr>
              <a:buFont typeface="Wingdings" charset="2"/>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FF6600"/>
              </a:buClr>
              <a:buFont typeface="Wingdings" charset="2"/>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452438" algn="l" defTabSz="914400" rtl="0" eaLnBrk="1" latinLnBrk="0" hangingPunct="1">
              <a:lnSpc>
                <a:spcPct val="90000"/>
              </a:lnSpc>
              <a:spcBef>
                <a:spcPts val="500"/>
              </a:spcBef>
              <a:spcAft>
                <a:spcPts val="600"/>
              </a:spcAft>
              <a:buClr>
                <a:srgbClr val="FF6600"/>
              </a:buClr>
              <a:buFont typeface="Wingdings" charset="2"/>
              <a:buChar char="§"/>
              <a:tabLst>
                <a:tab pos="1828800" algn="l"/>
              </a:tabLst>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en-US" i="1" dirty="0"/>
              <a:t>Our </a:t>
            </a:r>
            <a:r>
              <a:rPr lang="en-US" b="1" i="1" dirty="0"/>
              <a:t>mission</a:t>
            </a:r>
            <a:r>
              <a:rPr lang="en-US" i="1" dirty="0"/>
              <a:t> is to provide on-target and superior financial solutions to the client we serve.</a:t>
            </a:r>
          </a:p>
          <a:p>
            <a:pPr marL="0" indent="0">
              <a:buFont typeface="Wingdings" charset="2"/>
              <a:buNone/>
            </a:pPr>
            <a:r>
              <a:rPr lang="en-US" i="1" dirty="0"/>
              <a:t>All of our endeavors must enrich the interest of our clients, shareholders, associated and communities.</a:t>
            </a:r>
          </a:p>
          <a:p>
            <a:pPr marL="0" indent="0">
              <a:buFont typeface="Wingdings" charset="2"/>
              <a:buNone/>
            </a:pPr>
            <a:r>
              <a:rPr lang="en-US" i="1" dirty="0"/>
              <a:t>Our </a:t>
            </a:r>
            <a:r>
              <a:rPr lang="en-US" b="1" i="1" dirty="0"/>
              <a:t>vision</a:t>
            </a:r>
            <a:r>
              <a:rPr lang="en-US" i="1" dirty="0"/>
              <a:t> is to be the leading provider of banking services to affluent individuals, middle market businesses and associated professionals with a geographic focus on the Washington DC MSA. </a:t>
            </a:r>
          </a:p>
        </p:txBody>
      </p:sp>
    </p:spTree>
    <p:extLst>
      <p:ext uri="{BB962C8B-B14F-4D97-AF65-F5344CB8AC3E}">
        <p14:creationId xmlns:p14="http://schemas.microsoft.com/office/powerpoint/2010/main" val="357036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7634" y="1935138"/>
            <a:ext cx="9729658" cy="4396741"/>
          </a:xfrm>
        </p:spPr>
        <p:txBody>
          <a:bodyPr>
            <a:noAutofit/>
          </a:bodyPr>
          <a:lstStyle/>
          <a:p>
            <a:r>
              <a:rPr lang="en-US" sz="2500" dirty="0">
                <a:latin typeface="Arial" panose="020B0604020202020204" pitchFamily="34" charset="0"/>
              </a:rPr>
              <a:t>Targeted client selection</a:t>
            </a:r>
          </a:p>
          <a:p>
            <a:r>
              <a:rPr lang="en-US" sz="2500" dirty="0">
                <a:latin typeface="Arial" panose="020B0604020202020204" pitchFamily="34" charset="0"/>
              </a:rPr>
              <a:t>Personalize account management</a:t>
            </a:r>
          </a:p>
          <a:p>
            <a:r>
              <a:rPr lang="en-US" sz="2500" dirty="0">
                <a:latin typeface="Arial" panose="020B0604020202020204" pitchFamily="34" charset="0"/>
              </a:rPr>
              <a:t>Automate / self-help routine service</a:t>
            </a:r>
          </a:p>
          <a:p>
            <a:r>
              <a:rPr lang="en-US" sz="2500" dirty="0">
                <a:latin typeface="Arial" panose="020B0604020202020204" pitchFamily="34" charset="0"/>
              </a:rPr>
              <a:t>Reduce foot traffic in branches</a:t>
            </a:r>
          </a:p>
          <a:p>
            <a:r>
              <a:rPr lang="en-US" sz="2500" dirty="0">
                <a:latin typeface="Arial" panose="020B0604020202020204" pitchFamily="34" charset="0"/>
              </a:rPr>
              <a:t>Reduce staff &amp; improve professional caliber</a:t>
            </a:r>
          </a:p>
          <a:p>
            <a:r>
              <a:rPr lang="en-US" sz="2500" dirty="0">
                <a:latin typeface="Arial" panose="020B0604020202020204" pitchFamily="34" charset="0"/>
              </a:rPr>
              <a:t>Avoid elevated risk or weak profit margins</a:t>
            </a:r>
          </a:p>
          <a:p>
            <a:r>
              <a:rPr lang="en-US" sz="2500" dirty="0">
                <a:latin typeface="Arial" panose="020B0604020202020204" pitchFamily="34" charset="0"/>
              </a:rPr>
              <a:t>Clearly communicate competencies in product and         industry (clarity about what we avoid)</a:t>
            </a:r>
          </a:p>
        </p:txBody>
      </p:sp>
      <p:sp>
        <p:nvSpPr>
          <p:cNvPr id="5" name="Title 1"/>
          <p:cNvSpPr txBox="1">
            <a:spLocks/>
          </p:cNvSpPr>
          <p:nvPr/>
        </p:nvSpPr>
        <p:spPr>
          <a:xfrm>
            <a:off x="0" y="940639"/>
            <a:ext cx="11481967" cy="661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rgbClr val="306266"/>
                </a:solidFill>
                <a:latin typeface="Trebuchet MS" panose="020B0603020202020204" pitchFamily="34" charset="0"/>
                <a:ea typeface="Georgia" charset="0"/>
                <a:cs typeface="Georgia" charset="0"/>
              </a:rPr>
              <a:t>A Challenge to Banking Conventions - circa 1999 </a:t>
            </a:r>
            <a:br>
              <a:rPr lang="en-US" sz="3200" b="1" dirty="0">
                <a:solidFill>
                  <a:srgbClr val="660000"/>
                </a:solidFill>
                <a:latin typeface="Trebuchet MS" panose="020B0603020202020204" pitchFamily="34" charset="0"/>
                <a:ea typeface="Georgia" charset="0"/>
                <a:cs typeface="Georgia" charset="0"/>
              </a:rPr>
            </a:br>
            <a:r>
              <a:rPr lang="en-US" sz="3200" b="1" dirty="0">
                <a:latin typeface="Trebuchet MS" panose="020B0603020202020204" pitchFamily="34" charset="0"/>
              </a:rPr>
              <a:t>Design a better client experience!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noProof="0" dirty="0">
              <a:ln>
                <a:noFill/>
              </a:ln>
              <a:solidFill>
                <a:srgbClr val="660000"/>
              </a:solidFill>
              <a:effectLst/>
              <a:uLnTx/>
              <a:uFillTx/>
              <a:latin typeface="Arial" panose="020B0604020202020204" pitchFamily="34" charset="0"/>
              <a:ea typeface="Calibri" charset="0"/>
              <a:cs typeface="Calibri" charset="0"/>
              <a:sym typeface="Arial"/>
            </a:endParaRPr>
          </a:p>
        </p:txBody>
      </p:sp>
      <p:sp>
        <p:nvSpPr>
          <p:cNvPr id="2" name="Slide Number Placeholder 1">
            <a:extLst>
              <a:ext uri="{FF2B5EF4-FFF2-40B4-BE49-F238E27FC236}">
                <a16:creationId xmlns:a16="http://schemas.microsoft.com/office/drawing/2014/main" id="{8C5A6CB8-26A6-458B-9282-DE6094D26162}"/>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7</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5433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72257"/>
            <a:ext cx="10993119" cy="1107996"/>
          </a:xfrm>
        </p:spPr>
        <p:txBody>
          <a:bodyPr>
            <a:noAutofit/>
          </a:bodyPr>
          <a:lstStyle/>
          <a:p>
            <a:r>
              <a:rPr lang="en-US" sz="3600" dirty="0">
                <a:solidFill>
                  <a:srgbClr val="306266"/>
                </a:solidFill>
              </a:rPr>
              <a:t>Community Banking: Crises and Setbacks</a:t>
            </a:r>
          </a:p>
        </p:txBody>
      </p:sp>
      <p:sp>
        <p:nvSpPr>
          <p:cNvPr id="4" name="Content Placeholder 3"/>
          <p:cNvSpPr>
            <a:spLocks noGrp="1"/>
          </p:cNvSpPr>
          <p:nvPr>
            <p:ph idx="1"/>
          </p:nvPr>
        </p:nvSpPr>
        <p:spPr/>
        <p:txBody>
          <a:bodyPr>
            <a:normAutofit/>
          </a:bodyPr>
          <a:lstStyle/>
          <a:p>
            <a:pPr lvl="1"/>
            <a:endParaRPr lang="en-US" b="1" dirty="0"/>
          </a:p>
          <a:p>
            <a:endParaRPr lang="en-US" b="1"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6B36C4C3-63B1-448B-94FC-8E5EC990F74B}"/>
              </a:ext>
            </a:extLst>
          </p:cNvPr>
          <p:cNvSpPr txBox="1">
            <a:spLocks/>
          </p:cNvSpPr>
          <p:nvPr/>
        </p:nvSpPr>
        <p:spPr>
          <a:xfrm>
            <a:off x="1117105" y="1912017"/>
            <a:ext cx="9751403" cy="4327288"/>
          </a:xfrm>
          <a:prstGeom prst="rect">
            <a:avLst/>
          </a:prstGeom>
          <a:noFill/>
          <a:ln w="12700">
            <a:noFill/>
          </a:ln>
        </p:spPr>
        <p:txBody>
          <a:bodyPr vert="horz" lIns="274320" tIns="274320" rIns="365760" bIns="45720" rtlCol="0">
            <a:noAutofit/>
          </a:bodyPr>
          <a:lstStyle>
            <a:lvl1pPr marL="344488" indent="-344488" algn="l" defTabSz="914400" rtl="0" eaLnBrk="1" latinLnBrk="0" hangingPunct="1">
              <a:lnSpc>
                <a:spcPct val="90000"/>
              </a:lnSpc>
              <a:spcBef>
                <a:spcPts val="1000"/>
              </a:spcBef>
              <a:spcAft>
                <a:spcPts val="600"/>
              </a:spcAft>
              <a:buClr>
                <a:srgbClr val="FF6600"/>
              </a:buClr>
              <a:buFont typeface="Wingdings" charset="2"/>
              <a:buChar char="§"/>
              <a:tabLst/>
              <a:defRPr sz="28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FF6600"/>
              </a:buClr>
              <a:buFont typeface="Wingdings" charset="2"/>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FF6600"/>
              </a:buClr>
              <a:buFont typeface="Wingdings" charset="2"/>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FF6600"/>
              </a:buClr>
              <a:buFont typeface="Wingdings" charset="2"/>
              <a:buChar char="§"/>
              <a:defRPr sz="1800" kern="1200" baseline="0">
                <a:solidFill>
                  <a:schemeClr val="tx1"/>
                </a:solidFill>
                <a:latin typeface="Arial" panose="020B0604020202020204" pitchFamily="34" charset="0"/>
                <a:ea typeface="+mn-ea"/>
                <a:cs typeface="Arial" panose="020B0604020202020204" pitchFamily="34" charset="0"/>
              </a:defRPr>
            </a:lvl4pPr>
            <a:lvl5pPr marL="2057400" indent="-452438" algn="l" defTabSz="914400" rtl="0" eaLnBrk="1" latinLnBrk="0" hangingPunct="1">
              <a:lnSpc>
                <a:spcPct val="90000"/>
              </a:lnSpc>
              <a:spcBef>
                <a:spcPts val="500"/>
              </a:spcBef>
              <a:spcAft>
                <a:spcPts val="600"/>
              </a:spcAft>
              <a:buClr>
                <a:srgbClr val="FF6600"/>
              </a:buClr>
              <a:buFont typeface="Wingdings" charset="2"/>
              <a:buChar char="§"/>
              <a:tabLst>
                <a:tab pos="1828800" algn="l"/>
              </a:tabLst>
              <a:defRPr sz="18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3F787D"/>
              </a:buClr>
              <a:buFont typeface="Wingdings" panose="05000000000000000000" pitchFamily="2" charset="2"/>
              <a:buChar char="§"/>
            </a:pPr>
            <a:r>
              <a:rPr lang="en-US" dirty="0"/>
              <a:t>What we need is a good recession!</a:t>
            </a:r>
          </a:p>
          <a:p>
            <a:pPr marL="0" indent="0">
              <a:buClr>
                <a:srgbClr val="3F787D"/>
              </a:buClr>
              <a:buNone/>
            </a:pPr>
            <a:r>
              <a:rPr lang="en-US" sz="2400" dirty="0"/>
              <a:t>				nearly 500 banks fail – why?</a:t>
            </a:r>
          </a:p>
          <a:p>
            <a:pPr>
              <a:buClr>
                <a:srgbClr val="3F787D"/>
              </a:buClr>
              <a:buFont typeface="Wingdings" panose="05000000000000000000" pitchFamily="2" charset="2"/>
              <a:buChar char="§"/>
            </a:pPr>
            <a:r>
              <a:rPr lang="en-US" dirty="0"/>
              <a:t>Government bail out TARP – the court of public opinion</a:t>
            </a:r>
          </a:p>
          <a:p>
            <a:pPr>
              <a:buClr>
                <a:srgbClr val="3F787D"/>
              </a:buClr>
              <a:buFont typeface="Wingdings" panose="05000000000000000000" pitchFamily="2" charset="2"/>
              <a:buChar char="§"/>
            </a:pPr>
            <a:r>
              <a:rPr lang="en-US" dirty="0"/>
              <a:t>Adversity tests everyone and purges the weak</a:t>
            </a:r>
          </a:p>
          <a:p>
            <a:pPr>
              <a:buClr>
                <a:srgbClr val="3F787D"/>
              </a:buClr>
              <a:buFont typeface="Wingdings" panose="05000000000000000000" pitchFamily="2" charset="2"/>
              <a:buChar char="§"/>
            </a:pPr>
            <a:r>
              <a:rPr lang="en-US" dirty="0"/>
              <a:t>Be weary of unaligned stakeholders</a:t>
            </a:r>
          </a:p>
          <a:p>
            <a:pPr>
              <a:buClr>
                <a:srgbClr val="3F787D"/>
              </a:buClr>
              <a:buFont typeface="Wingdings" panose="05000000000000000000" pitchFamily="2" charset="2"/>
              <a:buChar char="§"/>
            </a:pPr>
            <a:r>
              <a:rPr lang="en-US" dirty="0"/>
              <a:t>Adversity offers an opportunity to strengthen plans/ resolve</a:t>
            </a:r>
          </a:p>
          <a:p>
            <a:pPr marL="0" indent="0">
              <a:buFont typeface="Wingdings" charset="2"/>
              <a:buNone/>
            </a:pPr>
            <a:r>
              <a:rPr lang="en-US" dirty="0"/>
              <a:t> </a:t>
            </a:r>
          </a:p>
        </p:txBody>
      </p:sp>
    </p:spTree>
    <p:extLst>
      <p:ext uri="{BB962C8B-B14F-4D97-AF65-F5344CB8AC3E}">
        <p14:creationId xmlns:p14="http://schemas.microsoft.com/office/powerpoint/2010/main" val="166366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1269" y="1908763"/>
            <a:ext cx="9642577" cy="3851516"/>
          </a:xfrm>
        </p:spPr>
        <p:txBody>
          <a:bodyPr>
            <a:noAutofit/>
          </a:bodyPr>
          <a:lstStyle/>
          <a:p>
            <a:r>
              <a:rPr lang="en-US" dirty="0">
                <a:latin typeface="Arial" panose="020B0604020202020204" pitchFamily="34" charset="0"/>
              </a:rPr>
              <a:t>Most believe sales is evil or beneath them </a:t>
            </a:r>
          </a:p>
          <a:p>
            <a:r>
              <a:rPr lang="en-US" dirty="0">
                <a:latin typeface="Arial" panose="020B0604020202020204" pitchFamily="34" charset="0"/>
              </a:rPr>
              <a:t>Ability to sell should be trait #1</a:t>
            </a:r>
          </a:p>
          <a:p>
            <a:r>
              <a:rPr lang="en-US" dirty="0">
                <a:latin typeface="Arial" panose="020B0604020202020204" pitchFamily="34" charset="0"/>
              </a:rPr>
              <a:t>Those that generate revenue make more money!</a:t>
            </a:r>
          </a:p>
          <a:p>
            <a:r>
              <a:rPr lang="en-US" dirty="0">
                <a:latin typeface="Arial" panose="020B0604020202020204" pitchFamily="34" charset="0"/>
              </a:rPr>
              <a:t>Everyone sells – products, ideas</a:t>
            </a:r>
          </a:p>
          <a:p>
            <a:r>
              <a:rPr lang="en-US" dirty="0">
                <a:latin typeface="Arial" panose="020B0604020202020204" pitchFamily="34" charset="0"/>
              </a:rPr>
              <a:t>Let me show you I can sell (even when you don’t expect it)</a:t>
            </a:r>
          </a:p>
          <a:p>
            <a:r>
              <a:rPr lang="en-US" dirty="0">
                <a:latin typeface="Arial" panose="020B0604020202020204" pitchFamily="34" charset="0"/>
              </a:rPr>
              <a:t>Am I selling or helping?  (now you need me!)</a:t>
            </a:r>
          </a:p>
        </p:txBody>
      </p:sp>
      <p:sp>
        <p:nvSpPr>
          <p:cNvPr id="5" name="Title 1"/>
          <p:cNvSpPr txBox="1">
            <a:spLocks/>
          </p:cNvSpPr>
          <p:nvPr/>
        </p:nvSpPr>
        <p:spPr>
          <a:xfrm>
            <a:off x="0" y="542186"/>
            <a:ext cx="11481967" cy="661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i="1" dirty="0">
                <a:solidFill>
                  <a:srgbClr val="306266"/>
                </a:solidFill>
                <a:latin typeface="Trebuchet MS" panose="020B0603020202020204" pitchFamily="34" charset="0"/>
                <a:ea typeface="Georgia" charset="0"/>
                <a:cs typeface="Georgia" charset="0"/>
              </a:rPr>
              <a:t>Never Give Up on Marketing and Sales</a:t>
            </a:r>
            <a:endParaRPr kumimoji="0" lang="en-US" sz="4000" i="1" u="none" strike="noStrike" kern="1200" cap="none" spc="0" normalizeH="0" noProof="0" dirty="0">
              <a:ln>
                <a:noFill/>
              </a:ln>
              <a:solidFill>
                <a:srgbClr val="306266"/>
              </a:solidFill>
              <a:effectLst/>
              <a:uLnTx/>
              <a:uFillTx/>
              <a:latin typeface="Trebuchet MS" panose="020B0603020202020204" pitchFamily="34" charset="0"/>
              <a:ea typeface="Calibri" charset="0"/>
              <a:cs typeface="Calibri" charset="0"/>
              <a:sym typeface="Arial"/>
            </a:endParaRPr>
          </a:p>
        </p:txBody>
      </p:sp>
      <p:sp>
        <p:nvSpPr>
          <p:cNvPr id="2" name="Slide Number Placeholder 1">
            <a:extLst>
              <a:ext uri="{FF2B5EF4-FFF2-40B4-BE49-F238E27FC236}">
                <a16:creationId xmlns:a16="http://schemas.microsoft.com/office/drawing/2014/main" id="{11E7916C-9FD8-4F8E-8F99-66CCA10A4DF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9</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69106398"/>
      </p:ext>
    </p:extLst>
  </p:cSld>
  <p:clrMapOvr>
    <a:masterClrMapping/>
  </p:clrMapOvr>
</p:sld>
</file>

<file path=ppt/theme/theme1.xml><?xml version="1.0" encoding="utf-8"?>
<a:theme xmlns:a="http://schemas.openxmlformats.org/drawingml/2006/main" name="NewV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8916EC7-7FEC-AF43-BDB0-3DE6AE6A861F}" vid="{2559EE01-5818-5544-9433-FD3C9859E5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NewVT.thmx</Template>
  <TotalTime>191</TotalTime>
  <Words>3757</Words>
  <Application>Microsoft Office PowerPoint</Application>
  <PresentationFormat>Widescreen</PresentationFormat>
  <Paragraphs>309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Acherus Grotesque Bold</vt:lpstr>
      <vt:lpstr>Acherus Grotesque Light</vt:lpstr>
      <vt:lpstr>Arial</vt:lpstr>
      <vt:lpstr>Arial (Body)</vt:lpstr>
      <vt:lpstr>Calibri</vt:lpstr>
      <vt:lpstr>Times New Roman</vt:lpstr>
      <vt:lpstr>Trebuchet MS</vt:lpstr>
      <vt:lpstr>Wingdings</vt:lpstr>
      <vt:lpstr>NewVT</vt:lpstr>
      <vt:lpstr>Agility and Vision for Rapid, Lasting Change in Business and Business Schools </vt:lpstr>
      <vt:lpstr>Agile Leadership for Long-Lasting Change</vt:lpstr>
      <vt:lpstr>Agile Business Education for Workforce Agility</vt:lpstr>
      <vt:lpstr>A Vision for Community Banking in the Face of Disruptive Change</vt:lpstr>
      <vt:lpstr>Changing landscape</vt:lpstr>
      <vt:lpstr>Access National Bank:  Mission and Vision</vt:lpstr>
      <vt:lpstr>PowerPoint Presentation</vt:lpstr>
      <vt:lpstr>Community Banking: Crises and Setbacks</vt:lpstr>
      <vt:lpstr>PowerPoint Presentation</vt:lpstr>
      <vt:lpstr>Stick with the Vision; Change the Details</vt:lpstr>
      <vt:lpstr>Transforming the b-school at VT</vt:lpstr>
      <vt:lpstr>Pamplin Hall</vt:lpstr>
      <vt:lpstr>The Business Learning Community</vt:lpstr>
      <vt:lpstr>PowerPoint Presentation</vt:lpstr>
      <vt:lpstr>The Business Learning Community</vt:lpstr>
      <vt:lpstr>Instant high priority—until …</vt:lpstr>
      <vt:lpstr>Global Business &amp; Analytics Complex</vt:lpstr>
      <vt:lpstr>GBAC</vt:lpstr>
      <vt:lpstr>GBAC as a Catalyst</vt:lpstr>
      <vt:lpstr> </vt:lpstr>
      <vt:lpstr>PowerPoint Presentation</vt:lpstr>
      <vt:lpstr>Can we do it? GBAC Committed and Required</vt:lpstr>
      <vt:lpstr>Can we do it? GBAC Committed and Required</vt:lpstr>
      <vt:lpstr>Can we do it? GBAC Committed and Required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Robinson</dc:creator>
  <cp:lastModifiedBy>Booth, Sara</cp:lastModifiedBy>
  <cp:revision>32</cp:revision>
  <cp:lastPrinted>2019-07-05T12:50:29Z</cp:lastPrinted>
  <dcterms:created xsi:type="dcterms:W3CDTF">2018-01-19T22:16:37Z</dcterms:created>
  <dcterms:modified xsi:type="dcterms:W3CDTF">2019-07-05T14:22:57Z</dcterms:modified>
</cp:coreProperties>
</file>