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7" r:id="rId2"/>
    <p:sldId id="297" r:id="rId3"/>
    <p:sldId id="259" r:id="rId4"/>
    <p:sldId id="260" r:id="rId5"/>
    <p:sldId id="261" r:id="rId6"/>
    <p:sldId id="264" r:id="rId7"/>
    <p:sldId id="305" r:id="rId8"/>
    <p:sldId id="301" r:id="rId9"/>
    <p:sldId id="302" r:id="rId10"/>
    <p:sldId id="303" r:id="rId11"/>
    <p:sldId id="316" r:id="rId12"/>
    <p:sldId id="321" r:id="rId13"/>
    <p:sldId id="311" r:id="rId14"/>
    <p:sldId id="266" r:id="rId15"/>
    <p:sldId id="314" r:id="rId16"/>
    <p:sldId id="276" r:id="rId17"/>
    <p:sldId id="315" r:id="rId18"/>
    <p:sldId id="309" r:id="rId19"/>
    <p:sldId id="310" r:id="rId20"/>
    <p:sldId id="277" r:id="rId21"/>
    <p:sldId id="278" r:id="rId22"/>
    <p:sldId id="279" r:id="rId23"/>
    <p:sldId id="317" r:id="rId24"/>
    <p:sldId id="281" r:id="rId25"/>
    <p:sldId id="282" r:id="rId26"/>
    <p:sldId id="283" r:id="rId27"/>
    <p:sldId id="318" r:id="rId28"/>
    <p:sldId id="306" r:id="rId29"/>
    <p:sldId id="308" r:id="rId30"/>
    <p:sldId id="319" r:id="rId31"/>
    <p:sldId id="289" r:id="rId32"/>
    <p:sldId id="296" r:id="rId33"/>
    <p:sldId id="291" r:id="rId34"/>
    <p:sldId id="313" r:id="rId35"/>
    <p:sldId id="32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235"/>
    <p:restoredTop sz="71552"/>
  </p:normalViewPr>
  <p:slideViewPr>
    <p:cSldViewPr snapToGrid="0" snapToObjects="1">
      <p:cViewPr>
        <p:scale>
          <a:sx n="88" d="100"/>
          <a:sy n="88" d="100"/>
        </p:scale>
        <p:origin x="14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7C593C-115F-E041-ACD7-B90EEE26389D}" type="doc">
      <dgm:prSet loTypeId="urn:microsoft.com/office/officeart/2005/8/layout/arrow5" loCatId="" qsTypeId="urn:microsoft.com/office/officeart/2005/8/quickstyle/simple4" qsCatId="simple" csTypeId="urn:microsoft.com/office/officeart/2005/8/colors/accent1_2" csCatId="accent1" phldr="1"/>
      <dgm:spPr/>
      <dgm:t>
        <a:bodyPr/>
        <a:lstStyle/>
        <a:p>
          <a:endParaRPr lang="en-US"/>
        </a:p>
      </dgm:t>
    </dgm:pt>
    <dgm:pt modelId="{A593179F-D002-C240-A365-B607C5922BFE}">
      <dgm:prSet phldrT="[Text]"/>
      <dgm:spPr/>
      <dgm:t>
        <a:bodyPr/>
        <a:lstStyle/>
        <a:p>
          <a:r>
            <a:rPr lang="en-US" dirty="0" smtClean="0"/>
            <a:t>BUSINESS</a:t>
          </a:r>
          <a:endParaRPr lang="en-US" dirty="0"/>
        </a:p>
      </dgm:t>
    </dgm:pt>
    <dgm:pt modelId="{32E0BE74-CD71-E74F-BAE1-8B184FDBC354}" type="parTrans" cxnId="{F9D7A603-8548-9043-8EC0-A81210E4776F}">
      <dgm:prSet/>
      <dgm:spPr/>
      <dgm:t>
        <a:bodyPr/>
        <a:lstStyle/>
        <a:p>
          <a:endParaRPr lang="en-US"/>
        </a:p>
      </dgm:t>
    </dgm:pt>
    <dgm:pt modelId="{5FA9DE25-120A-A946-ADC3-9622CC59DD6B}" type="sibTrans" cxnId="{F9D7A603-8548-9043-8EC0-A81210E4776F}">
      <dgm:prSet/>
      <dgm:spPr/>
      <dgm:t>
        <a:bodyPr/>
        <a:lstStyle/>
        <a:p>
          <a:endParaRPr lang="en-US"/>
        </a:p>
      </dgm:t>
    </dgm:pt>
    <dgm:pt modelId="{A0DCC41C-06C4-4246-A159-6F49D17F7A4E}">
      <dgm:prSet phldrT="[Text]"/>
      <dgm:spPr/>
      <dgm:t>
        <a:bodyPr/>
        <a:lstStyle/>
        <a:p>
          <a:r>
            <a:rPr lang="en-US" dirty="0" smtClean="0"/>
            <a:t>SOCIETY </a:t>
          </a:r>
          <a:endParaRPr lang="en-US" dirty="0"/>
        </a:p>
      </dgm:t>
    </dgm:pt>
    <dgm:pt modelId="{064A3F3D-5B75-A74E-8FB4-4FCFC71FEBAA}" type="parTrans" cxnId="{9E67946C-85EA-714B-A4ED-5ADED2A06B1B}">
      <dgm:prSet/>
      <dgm:spPr/>
      <dgm:t>
        <a:bodyPr/>
        <a:lstStyle/>
        <a:p>
          <a:endParaRPr lang="en-US"/>
        </a:p>
      </dgm:t>
    </dgm:pt>
    <dgm:pt modelId="{B276CE57-F601-BE4E-959E-8B33672CA4C3}" type="sibTrans" cxnId="{9E67946C-85EA-714B-A4ED-5ADED2A06B1B}">
      <dgm:prSet/>
      <dgm:spPr/>
      <dgm:t>
        <a:bodyPr/>
        <a:lstStyle/>
        <a:p>
          <a:endParaRPr lang="en-US"/>
        </a:p>
      </dgm:t>
    </dgm:pt>
    <dgm:pt modelId="{8BE12C5A-3C68-FC48-ADE5-1FB3A1877654}" type="pres">
      <dgm:prSet presAssocID="{277C593C-115F-E041-ACD7-B90EEE26389D}" presName="diagram" presStyleCnt="0">
        <dgm:presLayoutVars>
          <dgm:dir/>
          <dgm:resizeHandles val="exact"/>
        </dgm:presLayoutVars>
      </dgm:prSet>
      <dgm:spPr/>
      <dgm:t>
        <a:bodyPr/>
        <a:lstStyle/>
        <a:p>
          <a:endParaRPr lang="en-US"/>
        </a:p>
      </dgm:t>
    </dgm:pt>
    <dgm:pt modelId="{7859EE3A-55CC-3F44-93EA-31D86AF6DAE1}" type="pres">
      <dgm:prSet presAssocID="{A593179F-D002-C240-A365-B607C5922BFE}" presName="arrow" presStyleLbl="node1" presStyleIdx="0" presStyleCnt="2" custRadScaleRad="94972" custRadScaleInc="3946">
        <dgm:presLayoutVars>
          <dgm:bulletEnabled val="1"/>
        </dgm:presLayoutVars>
      </dgm:prSet>
      <dgm:spPr/>
      <dgm:t>
        <a:bodyPr/>
        <a:lstStyle/>
        <a:p>
          <a:endParaRPr lang="en-US"/>
        </a:p>
      </dgm:t>
    </dgm:pt>
    <dgm:pt modelId="{E1ED5672-95C1-C945-BA3B-1764589A622F}" type="pres">
      <dgm:prSet presAssocID="{A0DCC41C-06C4-4246-A159-6F49D17F7A4E}" presName="arrow" presStyleLbl="node1" presStyleIdx="1" presStyleCnt="2" custRadScaleRad="266879" custRadScaleInc="-37096">
        <dgm:presLayoutVars>
          <dgm:bulletEnabled val="1"/>
        </dgm:presLayoutVars>
      </dgm:prSet>
      <dgm:spPr/>
      <dgm:t>
        <a:bodyPr/>
        <a:lstStyle/>
        <a:p>
          <a:endParaRPr lang="en-US"/>
        </a:p>
      </dgm:t>
    </dgm:pt>
  </dgm:ptLst>
  <dgm:cxnLst>
    <dgm:cxn modelId="{9E67946C-85EA-714B-A4ED-5ADED2A06B1B}" srcId="{277C593C-115F-E041-ACD7-B90EEE26389D}" destId="{A0DCC41C-06C4-4246-A159-6F49D17F7A4E}" srcOrd="1" destOrd="0" parTransId="{064A3F3D-5B75-A74E-8FB4-4FCFC71FEBAA}" sibTransId="{B276CE57-F601-BE4E-959E-8B33672CA4C3}"/>
    <dgm:cxn modelId="{410B73D8-F9FF-824C-B218-C202933D6E4D}" type="presOf" srcId="{A593179F-D002-C240-A365-B607C5922BFE}" destId="{7859EE3A-55CC-3F44-93EA-31D86AF6DAE1}" srcOrd="0" destOrd="0" presId="urn:microsoft.com/office/officeart/2005/8/layout/arrow5"/>
    <dgm:cxn modelId="{F9D7A603-8548-9043-8EC0-A81210E4776F}" srcId="{277C593C-115F-E041-ACD7-B90EEE26389D}" destId="{A593179F-D002-C240-A365-B607C5922BFE}" srcOrd="0" destOrd="0" parTransId="{32E0BE74-CD71-E74F-BAE1-8B184FDBC354}" sibTransId="{5FA9DE25-120A-A946-ADC3-9622CC59DD6B}"/>
    <dgm:cxn modelId="{75A8EA01-954B-FF43-ABA8-249C02111D8B}" type="presOf" srcId="{A0DCC41C-06C4-4246-A159-6F49D17F7A4E}" destId="{E1ED5672-95C1-C945-BA3B-1764589A622F}" srcOrd="0" destOrd="0" presId="urn:microsoft.com/office/officeart/2005/8/layout/arrow5"/>
    <dgm:cxn modelId="{3CCEFA5F-30A8-C440-AD22-F87ADD52BCA0}" type="presOf" srcId="{277C593C-115F-E041-ACD7-B90EEE26389D}" destId="{8BE12C5A-3C68-FC48-ADE5-1FB3A1877654}" srcOrd="0" destOrd="0" presId="urn:microsoft.com/office/officeart/2005/8/layout/arrow5"/>
    <dgm:cxn modelId="{AA628C82-A4D6-B94A-A6D4-0DA7BB2F8707}" type="presParOf" srcId="{8BE12C5A-3C68-FC48-ADE5-1FB3A1877654}" destId="{7859EE3A-55CC-3F44-93EA-31D86AF6DAE1}" srcOrd="0" destOrd="0" presId="urn:microsoft.com/office/officeart/2005/8/layout/arrow5"/>
    <dgm:cxn modelId="{F57ED426-A36D-C54B-8118-F8975A333B9D}" type="presParOf" srcId="{8BE12C5A-3C68-FC48-ADE5-1FB3A1877654}" destId="{E1ED5672-95C1-C945-BA3B-1764589A622F}"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59EE3A-55CC-3F44-93EA-31D86AF6DAE1}">
      <dsp:nvSpPr>
        <dsp:cNvPr id="0" name=""/>
        <dsp:cNvSpPr/>
      </dsp:nvSpPr>
      <dsp:spPr>
        <a:xfrm rot="16200000">
          <a:off x="246682" y="0"/>
          <a:ext cx="3732609" cy="3732609"/>
        </a:xfrm>
        <a:prstGeom prst="downArrow">
          <a:avLst>
            <a:gd name="adj1" fmla="val 50000"/>
            <a:gd name="adj2" fmla="val 35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4264" tIns="334264" rIns="334264" bIns="334264" numCol="1" spcCol="1270" anchor="ctr" anchorCtr="0">
          <a:noAutofit/>
        </a:bodyPr>
        <a:lstStyle/>
        <a:p>
          <a:pPr lvl="0" algn="ctr" defTabSz="2089150">
            <a:lnSpc>
              <a:spcPct val="90000"/>
            </a:lnSpc>
            <a:spcBef>
              <a:spcPct val="0"/>
            </a:spcBef>
            <a:spcAft>
              <a:spcPct val="35000"/>
            </a:spcAft>
          </a:pPr>
          <a:r>
            <a:rPr lang="en-US" sz="4700" kern="1200" dirty="0" smtClean="0"/>
            <a:t>BUSINESS</a:t>
          </a:r>
          <a:endParaRPr lang="en-US" sz="4700" kern="1200" dirty="0"/>
        </a:p>
      </dsp:txBody>
      <dsp:txXfrm rot="5400000">
        <a:off x="246683" y="933151"/>
        <a:ext cx="3079402" cy="1866305"/>
      </dsp:txXfrm>
    </dsp:sp>
    <dsp:sp modelId="{E1ED5672-95C1-C945-BA3B-1764589A622F}">
      <dsp:nvSpPr>
        <dsp:cNvPr id="0" name=""/>
        <dsp:cNvSpPr/>
      </dsp:nvSpPr>
      <dsp:spPr>
        <a:xfrm rot="5400000">
          <a:off x="8459390" y="0"/>
          <a:ext cx="3732609" cy="3732609"/>
        </a:xfrm>
        <a:prstGeom prst="downArrow">
          <a:avLst>
            <a:gd name="adj1" fmla="val 50000"/>
            <a:gd name="adj2" fmla="val 35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4264" tIns="334264" rIns="334264" bIns="334264" numCol="1" spcCol="1270" anchor="ctr" anchorCtr="0">
          <a:noAutofit/>
        </a:bodyPr>
        <a:lstStyle/>
        <a:p>
          <a:pPr lvl="0" algn="ctr" defTabSz="2089150">
            <a:lnSpc>
              <a:spcPct val="90000"/>
            </a:lnSpc>
            <a:spcBef>
              <a:spcPct val="0"/>
            </a:spcBef>
            <a:spcAft>
              <a:spcPct val="35000"/>
            </a:spcAft>
          </a:pPr>
          <a:r>
            <a:rPr lang="en-US" sz="4700" kern="1200" dirty="0" smtClean="0"/>
            <a:t>SOCIETY </a:t>
          </a:r>
          <a:endParaRPr lang="en-US" sz="4700" kern="1200" dirty="0"/>
        </a:p>
      </dsp:txBody>
      <dsp:txXfrm rot="-5400000">
        <a:off x="9112598" y="933152"/>
        <a:ext cx="3079402" cy="1866305"/>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6B506C-8991-7D4D-A6B9-8CCB03969F40}" type="datetimeFigureOut">
              <a:rPr lang="en-US" smtClean="0"/>
              <a:t>11/23/15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876BFE-AD87-4F45-8EE9-15879F8AA69A}" type="slidenum">
              <a:rPr lang="en-US" smtClean="0"/>
              <a:t>‹#›</a:t>
            </a:fld>
            <a:endParaRPr lang="en-US"/>
          </a:p>
        </p:txBody>
      </p:sp>
    </p:spTree>
    <p:extLst>
      <p:ext uri="{BB962C8B-B14F-4D97-AF65-F5344CB8AC3E}">
        <p14:creationId xmlns:p14="http://schemas.microsoft.com/office/powerpoint/2010/main" val="1742035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876BFE-AD87-4F45-8EE9-15879F8AA69A}" type="slidenum">
              <a:rPr lang="en-US" smtClean="0"/>
              <a:t>2</a:t>
            </a:fld>
            <a:endParaRPr lang="en-US"/>
          </a:p>
        </p:txBody>
      </p:sp>
    </p:spTree>
    <p:extLst>
      <p:ext uri="{BB962C8B-B14F-4D97-AF65-F5344CB8AC3E}">
        <p14:creationId xmlns:p14="http://schemas.microsoft.com/office/powerpoint/2010/main" val="1291319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Uber</a:t>
            </a:r>
            <a:r>
              <a:rPr lang="en-US" dirty="0" smtClean="0"/>
              <a:t> is a lead headliner in the</a:t>
            </a:r>
            <a:r>
              <a:rPr lang="en-US" baseline="0" dirty="0" smtClean="0"/>
              <a:t> “sharing” or “gig” economy. What is also true is that </a:t>
            </a:r>
            <a:r>
              <a:rPr lang="en-US" baseline="0" dirty="0" err="1" smtClean="0"/>
              <a:t>Uber</a:t>
            </a:r>
            <a:r>
              <a:rPr lang="en-US" baseline="0" dirty="0" smtClean="0"/>
              <a:t> is pursuing a business model that is coming directly in conflict with employment laws. </a:t>
            </a:r>
            <a:r>
              <a:rPr lang="en-US" baseline="0" dirty="0" err="1" smtClean="0"/>
              <a:t>Uber</a:t>
            </a:r>
            <a:r>
              <a:rPr lang="en-US" baseline="0" dirty="0" smtClean="0"/>
              <a:t> argues that it is a technology and not an employer. Employment laws that were adopted after the industrial revolution . . . Will society . . . </a:t>
            </a:r>
            <a:endParaRPr lang="en-US" dirty="0" smtClean="0"/>
          </a:p>
          <a:p>
            <a:r>
              <a:rPr lang="en-US" dirty="0" smtClean="0"/>
              <a:t>http://</a:t>
            </a:r>
            <a:r>
              <a:rPr lang="en-US" dirty="0" err="1" smtClean="0"/>
              <a:t>money.cnn.com</a:t>
            </a:r>
            <a:r>
              <a:rPr lang="en-US" dirty="0" smtClean="0"/>
              <a:t>/2015/09/24/technology/lawsuit-</a:t>
            </a:r>
            <a:r>
              <a:rPr lang="en-US" dirty="0" err="1" smtClean="0"/>
              <a:t>grubhub</a:t>
            </a:r>
            <a:r>
              <a:rPr lang="en-US" dirty="0" smtClean="0"/>
              <a:t>-</a:t>
            </a:r>
            <a:r>
              <a:rPr lang="en-US" dirty="0" err="1" smtClean="0"/>
              <a:t>doordash</a:t>
            </a:r>
            <a:r>
              <a:rPr lang="en-US" dirty="0" smtClean="0"/>
              <a:t>-caviar/ </a:t>
            </a:r>
          </a:p>
          <a:p>
            <a:r>
              <a:rPr lang="en-US" dirty="0" smtClean="0"/>
              <a:t>http://</a:t>
            </a:r>
            <a:r>
              <a:rPr lang="en-US" dirty="0" err="1" smtClean="0"/>
              <a:t>www.businessinsider.com</a:t>
            </a:r>
            <a:r>
              <a:rPr lang="en-US" dirty="0" smtClean="0"/>
              <a:t>/uber-class-action-suit-hinges-on-shower-order-2015-9</a:t>
            </a:r>
          </a:p>
          <a:p>
            <a:pPr marL="0" indent="0">
              <a:buNone/>
            </a:pPr>
            <a:r>
              <a:rPr lang="en-US" dirty="0" smtClean="0"/>
              <a:t>http://</a:t>
            </a:r>
            <a:r>
              <a:rPr lang="en-US" dirty="0" err="1" smtClean="0"/>
              <a:t>www.chicagotribune.com</a:t>
            </a:r>
            <a:r>
              <a:rPr lang="en-US" dirty="0" smtClean="0"/>
              <a:t>/news/opinion/editorials/ct-uber-ride-sharing-employees-edit-0915-20150914-story.html New way to work? </a:t>
            </a:r>
          </a:p>
          <a:p>
            <a:pPr marL="0" indent="0">
              <a:buNone/>
            </a:pPr>
            <a:r>
              <a:rPr lang="en-US" dirty="0" smtClean="0"/>
              <a:t>Is it beneficial for society?</a:t>
            </a:r>
            <a:br>
              <a:rPr lang="en-US" dirty="0" smtClean="0"/>
            </a:br>
            <a:endParaRPr lang="en-US" dirty="0" smtClean="0"/>
          </a:p>
          <a:p>
            <a:pPr marL="0" indent="0">
              <a:buNone/>
            </a:pPr>
            <a:r>
              <a:rPr lang="en-US" dirty="0" smtClean="0"/>
              <a:t>minimum wage overtime, worker's compensation insurance, and the right to unionize</a:t>
            </a:r>
          </a:p>
          <a:p>
            <a:pPr marL="0" indent="0">
              <a:buNone/>
            </a:pPr>
            <a:endParaRPr lang="en-US" dirty="0" smtClean="0"/>
          </a:p>
          <a:p>
            <a:pPr marL="0" indent="0">
              <a:buNone/>
            </a:pPr>
            <a:r>
              <a:rPr lang="en-US" dirty="0" smtClean="0"/>
              <a:t>An important forum for deciding these issues: the courts. </a:t>
            </a:r>
          </a:p>
          <a:p>
            <a:pPr marL="0" indent="0">
              <a:buNone/>
            </a:pPr>
            <a:endParaRPr lang="en-US" dirty="0" smtClean="0"/>
          </a:p>
          <a:p>
            <a:pPr marL="0" indent="0">
              <a:buNone/>
            </a:pPr>
            <a:r>
              <a:rPr lang="en-US" dirty="0" smtClean="0"/>
              <a:t>Extraordinarily important issues for </a:t>
            </a:r>
            <a:r>
              <a:rPr lang="en-US" dirty="0" err="1" smtClean="0"/>
              <a:t>Uber</a:t>
            </a:r>
            <a:r>
              <a:rPr lang="en-US" dirty="0" smtClean="0"/>
              <a:t>. </a:t>
            </a:r>
          </a:p>
          <a:p>
            <a:endParaRPr lang="en-US" dirty="0"/>
          </a:p>
        </p:txBody>
      </p:sp>
      <p:sp>
        <p:nvSpPr>
          <p:cNvPr id="4" name="Slide Number Placeholder 3"/>
          <p:cNvSpPr>
            <a:spLocks noGrp="1"/>
          </p:cNvSpPr>
          <p:nvPr>
            <p:ph type="sldNum" sz="quarter" idx="10"/>
          </p:nvPr>
        </p:nvSpPr>
        <p:spPr/>
        <p:txBody>
          <a:bodyPr/>
          <a:lstStyle/>
          <a:p>
            <a:fld id="{A3E879DE-1598-E342-B28C-C62FEB19DD1E}" type="slidenum">
              <a:rPr lang="en-US" smtClean="0"/>
              <a:t>14</a:t>
            </a:fld>
            <a:endParaRPr lang="en-US"/>
          </a:p>
        </p:txBody>
      </p:sp>
    </p:spTree>
    <p:extLst>
      <p:ext uri="{BB962C8B-B14F-4D97-AF65-F5344CB8AC3E}">
        <p14:creationId xmlns:p14="http://schemas.microsoft.com/office/powerpoint/2010/main" val="636948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not only legal</a:t>
            </a:r>
            <a:r>
              <a:rPr lang="en-US" baseline="0" dirty="0" smtClean="0"/>
              <a:t> questions but ethical and social responsibility questions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 tenacious opponent who has fought hard to enforce worker protections that, she says, many employers would like to erode”</a:t>
            </a:r>
          </a:p>
          <a:p>
            <a:endParaRPr lang="en-US" dirty="0"/>
          </a:p>
        </p:txBody>
      </p:sp>
      <p:sp>
        <p:nvSpPr>
          <p:cNvPr id="4" name="Slide Number Placeholder 3"/>
          <p:cNvSpPr>
            <a:spLocks noGrp="1"/>
          </p:cNvSpPr>
          <p:nvPr>
            <p:ph type="sldNum" sz="quarter" idx="10"/>
          </p:nvPr>
        </p:nvSpPr>
        <p:spPr/>
        <p:txBody>
          <a:bodyPr/>
          <a:lstStyle/>
          <a:p>
            <a:fld id="{95876BFE-AD87-4F45-8EE9-15879F8AA69A}" type="slidenum">
              <a:rPr lang="en-US" smtClean="0"/>
              <a:t>15</a:t>
            </a:fld>
            <a:endParaRPr lang="en-US"/>
          </a:p>
        </p:txBody>
      </p:sp>
    </p:spTree>
    <p:extLst>
      <p:ext uri="{BB962C8B-B14F-4D97-AF65-F5344CB8AC3E}">
        <p14:creationId xmlns:p14="http://schemas.microsoft.com/office/powerpoint/2010/main" val="2044082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www.reuters.com</a:t>
            </a:r>
            <a:r>
              <a:rPr lang="en-US" dirty="0" smtClean="0"/>
              <a:t>/article/2015/09/02/uber-tech-brazil-idUSL1N1181R720150902</a:t>
            </a:r>
          </a:p>
          <a:p>
            <a:r>
              <a:rPr lang="en-US" dirty="0" smtClean="0"/>
              <a:t>http://</a:t>
            </a:r>
            <a:r>
              <a:rPr lang="en-US" dirty="0" err="1" smtClean="0"/>
              <a:t>www.nytimes.com</a:t>
            </a:r>
            <a:r>
              <a:rPr lang="en-US" dirty="0" smtClean="0"/>
              <a:t>/2015/09/23/technology/french-law-that-banned-uberpop-service-survives-legal-challenge.html?_r=0</a:t>
            </a:r>
          </a:p>
          <a:p>
            <a:endParaRPr lang="en-US" dirty="0" smtClean="0"/>
          </a:p>
          <a:p>
            <a:r>
              <a:rPr lang="en-US" dirty="0" smtClean="0"/>
              <a:t>http://</a:t>
            </a:r>
            <a:r>
              <a:rPr lang="en-US" dirty="0" err="1" smtClean="0"/>
              <a:t>www.wsj.com</a:t>
            </a:r>
            <a:r>
              <a:rPr lang="en-US" dirty="0" smtClean="0"/>
              <a:t>/articles/french-constitutional-council-rejects-uber-appeal-of-transport-law-banning-uberpop-1442941357</a:t>
            </a:r>
          </a:p>
          <a:p>
            <a:r>
              <a:rPr lang="en-US" dirty="0" smtClean="0"/>
              <a:t>https://</a:t>
            </a:r>
            <a:r>
              <a:rPr lang="en-US" dirty="0" err="1" smtClean="0"/>
              <a:t>www.google.com</a:t>
            </a:r>
            <a:r>
              <a:rPr lang="en-US" dirty="0" smtClean="0"/>
              <a:t>/#q=</a:t>
            </a:r>
            <a:r>
              <a:rPr lang="en-US" dirty="0" err="1" smtClean="0"/>
              <a:t>germany+and+uber&amp;tbs</a:t>
            </a:r>
            <a:r>
              <a:rPr lang="en-US" dirty="0" smtClean="0"/>
              <a:t>=</a:t>
            </a:r>
            <a:r>
              <a:rPr lang="en-US" dirty="0" err="1" smtClean="0"/>
              <a:t>qdr:m</a:t>
            </a:r>
            <a:endParaRPr lang="en-US" dirty="0" smtClean="0"/>
          </a:p>
          <a:p>
            <a:r>
              <a:rPr lang="en-US" dirty="0" smtClean="0"/>
              <a:t>“Modernity is innovation, the quality of service, the sharing economy,” said Bernard </a:t>
            </a:r>
            <a:r>
              <a:rPr lang="en-US" dirty="0" err="1" smtClean="0"/>
              <a:t>Cazeneuve</a:t>
            </a:r>
            <a:r>
              <a:rPr lang="en-US" dirty="0" smtClean="0"/>
              <a:t>, France’s interior minister, after the anti-</a:t>
            </a:r>
            <a:r>
              <a:rPr lang="en-US" dirty="0" err="1" smtClean="0"/>
              <a:t>Uber</a:t>
            </a:r>
            <a:r>
              <a:rPr lang="en-US" dirty="0" smtClean="0"/>
              <a:t> demonstrations in July. “It is not black-market jobs and clandestine work organized against the rule of law by </a:t>
            </a:r>
            <a:r>
              <a:rPr lang="en-US" dirty="0" err="1" smtClean="0"/>
              <a:t>Uber</a:t>
            </a:r>
            <a:r>
              <a:rPr lang="en-US" dirty="0" smtClean="0"/>
              <a:t>.”</a:t>
            </a:r>
          </a:p>
          <a:p>
            <a:endParaRPr lang="en-US" dirty="0" smtClean="0"/>
          </a:p>
          <a:p>
            <a:r>
              <a:rPr lang="en-US" dirty="0" err="1" smtClean="0"/>
              <a:t>Uberpop</a:t>
            </a:r>
            <a:r>
              <a:rPr lang="en-US" baseline="0" dirty="0" smtClean="0"/>
              <a:t> uses professionally unlicensed drivers </a:t>
            </a:r>
          </a:p>
          <a:p>
            <a:pPr marL="0" indent="0">
              <a:buNone/>
            </a:pPr>
            <a:r>
              <a:rPr lang="en-US" b="1" dirty="0" smtClean="0">
                <a:solidFill>
                  <a:srgbClr val="FF0000"/>
                </a:solidFill>
              </a:rPr>
              <a:t>Brazil</a:t>
            </a:r>
            <a:r>
              <a:rPr lang="en-US" b="1" dirty="0" smtClean="0"/>
              <a:t>'s president says </a:t>
            </a:r>
            <a:r>
              <a:rPr lang="en-US" b="1" dirty="0" err="1" smtClean="0"/>
              <a:t>Uber</a:t>
            </a:r>
            <a:r>
              <a:rPr lang="en-US" b="1" dirty="0" smtClean="0"/>
              <a:t> costs jobs, needs regulation</a:t>
            </a:r>
          </a:p>
          <a:p>
            <a:pPr marL="0" indent="0">
              <a:buNone/>
            </a:pPr>
            <a:endParaRPr lang="en-US" b="1" dirty="0" smtClean="0"/>
          </a:p>
          <a:p>
            <a:pPr marL="0" indent="0">
              <a:buNone/>
            </a:pPr>
            <a:r>
              <a:rPr lang="en-US" b="1" dirty="0" smtClean="0">
                <a:solidFill>
                  <a:srgbClr val="FF0000"/>
                </a:solidFill>
              </a:rPr>
              <a:t>French</a:t>
            </a:r>
            <a:r>
              <a:rPr lang="en-US" b="1" dirty="0" smtClean="0"/>
              <a:t> Constitutional Council Rejects </a:t>
            </a:r>
            <a:r>
              <a:rPr lang="en-US" b="1" dirty="0" err="1" smtClean="0"/>
              <a:t>Uber</a:t>
            </a:r>
            <a:r>
              <a:rPr lang="en-US" b="1" dirty="0" smtClean="0"/>
              <a:t> Appeal of Law Banning </a:t>
            </a:r>
            <a:r>
              <a:rPr lang="en-US" b="1" dirty="0" err="1" smtClean="0"/>
              <a:t>Uberpop</a:t>
            </a:r>
            <a:endParaRPr lang="en-US" b="1" dirty="0" smtClean="0"/>
          </a:p>
          <a:p>
            <a:pPr marL="0" indent="0">
              <a:buNone/>
            </a:pPr>
            <a:r>
              <a:rPr lang="en-US" b="1" dirty="0" smtClean="0"/>
              <a:t>	Executives arrested</a:t>
            </a:r>
          </a:p>
          <a:p>
            <a:pPr marL="0" indent="0">
              <a:buNone/>
            </a:pPr>
            <a:endParaRPr lang="en-US" b="1" dirty="0" smtClean="0"/>
          </a:p>
          <a:p>
            <a:pPr marL="0" indent="0">
              <a:buNone/>
            </a:pPr>
            <a:r>
              <a:rPr lang="en-US" b="1" dirty="0" smtClean="0">
                <a:solidFill>
                  <a:srgbClr val="FF0000"/>
                </a:solidFill>
              </a:rPr>
              <a:t>Germany</a:t>
            </a:r>
            <a:r>
              <a:rPr lang="en-US" b="1" dirty="0" smtClean="0"/>
              <a:t>: banned in some cities</a:t>
            </a:r>
          </a:p>
          <a:p>
            <a:pPr marL="0" indent="0">
              <a:buNone/>
            </a:pPr>
            <a:endParaRPr lang="en-US" b="1" dirty="0" smtClean="0"/>
          </a:p>
          <a:p>
            <a:pPr marL="0" indent="0">
              <a:buNone/>
            </a:pPr>
            <a:r>
              <a:rPr lang="en-US" b="1" dirty="0" smtClean="0">
                <a:solidFill>
                  <a:srgbClr val="FF0000"/>
                </a:solidFill>
              </a:rPr>
              <a:t>Spain and European Court of Justice!</a:t>
            </a:r>
          </a:p>
          <a:p>
            <a:pPr marL="0" indent="0">
              <a:buNone/>
            </a:pPr>
            <a:endParaRPr lang="en-US" b="1" dirty="0" smtClean="0"/>
          </a:p>
          <a:p>
            <a:pPr marL="0" indent="0">
              <a:buNone/>
            </a:pPr>
            <a:r>
              <a:rPr lang="en-US" b="1" dirty="0" smtClean="0">
                <a:solidFill>
                  <a:srgbClr val="FF0000"/>
                </a:solidFill>
              </a:rPr>
              <a:t>India</a:t>
            </a:r>
            <a:r>
              <a:rPr lang="en-US" b="1" dirty="0" smtClean="0"/>
              <a:t>: safety concerns, driver</a:t>
            </a:r>
          </a:p>
          <a:p>
            <a:pPr marL="0" indent="0">
              <a:buNone/>
            </a:pPr>
            <a:r>
              <a:rPr lang="en-US" b="1" dirty="0" smtClean="0"/>
              <a:t>found guilty of rape </a:t>
            </a:r>
          </a:p>
          <a:p>
            <a:endParaRPr lang="en-US" dirty="0"/>
          </a:p>
        </p:txBody>
      </p:sp>
      <p:sp>
        <p:nvSpPr>
          <p:cNvPr id="4" name="Slide Number Placeholder 3"/>
          <p:cNvSpPr>
            <a:spLocks noGrp="1"/>
          </p:cNvSpPr>
          <p:nvPr>
            <p:ph type="sldNum" sz="quarter" idx="10"/>
          </p:nvPr>
        </p:nvSpPr>
        <p:spPr/>
        <p:txBody>
          <a:bodyPr/>
          <a:lstStyle/>
          <a:p>
            <a:fld id="{A3E879DE-1598-E342-B28C-C62FEB19DD1E}" type="slidenum">
              <a:rPr lang="en-US" smtClean="0"/>
              <a:t>16</a:t>
            </a:fld>
            <a:endParaRPr lang="en-US"/>
          </a:p>
        </p:txBody>
      </p:sp>
    </p:spTree>
    <p:extLst>
      <p:ext uri="{BB962C8B-B14F-4D97-AF65-F5344CB8AC3E}">
        <p14:creationId xmlns:p14="http://schemas.microsoft.com/office/powerpoint/2010/main" val="948050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Does </a:t>
            </a:r>
            <a:r>
              <a:rPr lang="en-US" dirty="0" err="1" smtClean="0"/>
              <a:t>Uber</a:t>
            </a:r>
            <a:r>
              <a:rPr lang="en-US" dirty="0" smtClean="0"/>
              <a:t> understand the </a:t>
            </a:r>
            <a:endParaRPr lang="en-US" dirty="0"/>
          </a:p>
        </p:txBody>
      </p:sp>
      <p:sp>
        <p:nvSpPr>
          <p:cNvPr id="4" name="Slide Number Placeholder 3"/>
          <p:cNvSpPr>
            <a:spLocks noGrp="1"/>
          </p:cNvSpPr>
          <p:nvPr>
            <p:ph type="sldNum" sz="quarter" idx="10"/>
          </p:nvPr>
        </p:nvSpPr>
        <p:spPr/>
        <p:txBody>
          <a:bodyPr/>
          <a:lstStyle/>
          <a:p>
            <a:fld id="{95876BFE-AD87-4F45-8EE9-15879F8AA69A}" type="slidenum">
              <a:rPr lang="en-US" smtClean="0"/>
              <a:t>17</a:t>
            </a:fld>
            <a:endParaRPr lang="en-US"/>
          </a:p>
        </p:txBody>
      </p:sp>
    </p:spTree>
    <p:extLst>
      <p:ext uri="{BB962C8B-B14F-4D97-AF65-F5344CB8AC3E}">
        <p14:creationId xmlns:p14="http://schemas.microsoft.com/office/powerpoint/2010/main" val="2025251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https://</a:t>
            </a:r>
            <a:r>
              <a:rPr lang="en-US" dirty="0" err="1" smtClean="0"/>
              <a:t>pando.com</a:t>
            </a:r>
            <a:r>
              <a:rPr lang="en-US" dirty="0" smtClean="0"/>
              <a:t>/2015/01/12/ubers-current-legal-battles-could-lock-it-out-of-nearly-half-the-worlds-gdp/</a:t>
            </a:r>
            <a:endParaRPr lang="en-US" dirty="0"/>
          </a:p>
        </p:txBody>
      </p:sp>
      <p:sp>
        <p:nvSpPr>
          <p:cNvPr id="4" name="Slide Number Placeholder 3"/>
          <p:cNvSpPr>
            <a:spLocks noGrp="1"/>
          </p:cNvSpPr>
          <p:nvPr>
            <p:ph type="sldNum" sz="quarter" idx="10"/>
          </p:nvPr>
        </p:nvSpPr>
        <p:spPr/>
        <p:txBody>
          <a:bodyPr/>
          <a:lstStyle/>
          <a:p>
            <a:fld id="{A3E879DE-1598-E342-B28C-C62FEB19DD1E}" type="slidenum">
              <a:rPr lang="en-US" smtClean="0"/>
              <a:t>19</a:t>
            </a:fld>
            <a:endParaRPr lang="en-US"/>
          </a:p>
        </p:txBody>
      </p:sp>
    </p:spTree>
    <p:extLst>
      <p:ext uri="{BB962C8B-B14F-4D97-AF65-F5344CB8AC3E}">
        <p14:creationId xmlns:p14="http://schemas.microsoft.com/office/powerpoint/2010/main" val="446340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Tesla’s story is a 360 turn from </a:t>
            </a:r>
            <a:r>
              <a:rPr lang="en-US" dirty="0" err="1" smtClean="0"/>
              <a:t>Uber’s</a:t>
            </a:r>
            <a:r>
              <a:rPr lang="en-US" dirty="0" smtClean="0"/>
              <a:t> intentional and direct challenge to laws. Tesla is,</a:t>
            </a:r>
            <a:r>
              <a:rPr lang="en-US" baseline="0" dirty="0" smtClean="0"/>
              <a:t> instead, challenging established business models for leveraging legal property rights as valuable assets.</a:t>
            </a:r>
            <a:endParaRPr lang="en-US" dirty="0" smtClean="0"/>
          </a:p>
          <a:p>
            <a:endParaRPr lang="en-US" dirty="0" smtClean="0"/>
          </a:p>
          <a:p>
            <a:r>
              <a:rPr lang="en-US" dirty="0" smtClean="0"/>
              <a:t>http://</a:t>
            </a:r>
            <a:r>
              <a:rPr lang="en-US" dirty="0" err="1" smtClean="0"/>
              <a:t>www.teslamotors.com</a:t>
            </a:r>
            <a:r>
              <a:rPr lang="en-US" dirty="0" smtClean="0"/>
              <a:t>/blog/all-our-patent-are-belong-you</a:t>
            </a:r>
          </a:p>
          <a:p>
            <a:endParaRPr lang="en-US" dirty="0" smtClean="0"/>
          </a:p>
          <a:p>
            <a:r>
              <a:rPr lang="en-US" dirty="0" smtClean="0"/>
              <a:t>https://</a:t>
            </a:r>
            <a:r>
              <a:rPr lang="en-US" dirty="0" err="1" smtClean="0"/>
              <a:t>www.techdirt.com</a:t>
            </a:r>
            <a:r>
              <a:rPr lang="en-US" dirty="0" smtClean="0"/>
              <a:t>/articles/20150217/06182930052/elon-musk-clarifies-that-teslas-patents-really-are-free-investor-absolutely-freaks-out.shtml</a:t>
            </a:r>
          </a:p>
          <a:p>
            <a:r>
              <a:rPr lang="en-US" dirty="0" smtClean="0"/>
              <a:t>http://</a:t>
            </a:r>
            <a:r>
              <a:rPr lang="en-US" dirty="0" err="1" smtClean="0"/>
              <a:t>www.forbes.com</a:t>
            </a:r>
            <a:r>
              <a:rPr lang="en-US" dirty="0" smtClean="0"/>
              <a:t>/sites/</a:t>
            </a:r>
            <a:r>
              <a:rPr lang="en-US" dirty="0" err="1" smtClean="0"/>
              <a:t>realspin</a:t>
            </a:r>
            <a:r>
              <a:rPr lang="en-US" dirty="0" smtClean="0"/>
              <a:t>/2014/07/17/rethinking-patent-enforcement-tesla-did-what/</a:t>
            </a:r>
            <a:endParaRPr lang="en-US" dirty="0"/>
          </a:p>
        </p:txBody>
      </p:sp>
      <p:sp>
        <p:nvSpPr>
          <p:cNvPr id="4" name="Slide Number Placeholder 3"/>
          <p:cNvSpPr>
            <a:spLocks noGrp="1"/>
          </p:cNvSpPr>
          <p:nvPr>
            <p:ph type="sldNum" sz="quarter" idx="10"/>
          </p:nvPr>
        </p:nvSpPr>
        <p:spPr/>
        <p:txBody>
          <a:bodyPr/>
          <a:lstStyle/>
          <a:p>
            <a:fld id="{A3E879DE-1598-E342-B28C-C62FEB19DD1E}" type="slidenum">
              <a:rPr lang="en-US" smtClean="0"/>
              <a:t>20</a:t>
            </a:fld>
            <a:endParaRPr lang="en-US"/>
          </a:p>
        </p:txBody>
      </p:sp>
    </p:spTree>
    <p:extLst>
      <p:ext uri="{BB962C8B-B14F-4D97-AF65-F5344CB8AC3E}">
        <p14:creationId xmlns:p14="http://schemas.microsoft.com/office/powerpoint/2010/main" val="181187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Tesla is (basically) giving away its legal property, its patents</a:t>
            </a:r>
            <a:r>
              <a:rPr lang="en-US" baseline="0" dirty="0" smtClean="0"/>
              <a:t> rather than vigorously protecting them under the law. </a:t>
            </a:r>
            <a:endParaRPr lang="en-US" dirty="0" smtClean="0"/>
          </a:p>
          <a:p>
            <a:endParaRPr lang="en-US" dirty="0" smtClean="0"/>
          </a:p>
          <a:p>
            <a:r>
              <a:rPr lang="en-US" dirty="0" smtClean="0"/>
              <a:t>https://</a:t>
            </a:r>
            <a:r>
              <a:rPr lang="en-US" dirty="0" err="1" smtClean="0"/>
              <a:t>hbr.org</a:t>
            </a:r>
            <a:r>
              <a:rPr lang="en-US" dirty="0" smtClean="0"/>
              <a:t>/2014/07/</a:t>
            </a:r>
            <a:r>
              <a:rPr lang="en-US" dirty="0" err="1" smtClean="0"/>
              <a:t>elon</a:t>
            </a:r>
            <a:r>
              <a:rPr lang="en-US" dirty="0" smtClean="0"/>
              <a:t>-</a:t>
            </a:r>
            <a:r>
              <a:rPr lang="en-US" dirty="0" err="1" smtClean="0"/>
              <a:t>musks</a:t>
            </a:r>
            <a:r>
              <a:rPr lang="en-US" dirty="0" smtClean="0"/>
              <a:t>-patent-decision-reflects-three-strategic-truths </a:t>
            </a:r>
          </a:p>
          <a:p>
            <a:r>
              <a:rPr lang="en-US" dirty="0" smtClean="0"/>
              <a:t>http://</a:t>
            </a:r>
            <a:r>
              <a:rPr lang="en-US" dirty="0" err="1" smtClean="0"/>
              <a:t>www.fool.com</a:t>
            </a:r>
            <a:r>
              <a:rPr lang="en-US" dirty="0" smtClean="0"/>
              <a:t>/investing/general/2015/09/27/tesla-</a:t>
            </a:r>
            <a:r>
              <a:rPr lang="en-US" dirty="0" err="1" smtClean="0"/>
              <a:t>ceo</a:t>
            </a:r>
            <a:r>
              <a:rPr lang="en-US" dirty="0" smtClean="0"/>
              <a:t>-</a:t>
            </a:r>
            <a:r>
              <a:rPr lang="en-US" dirty="0" err="1" smtClean="0"/>
              <a:t>elon</a:t>
            </a:r>
            <a:r>
              <a:rPr lang="en-US" dirty="0" smtClean="0"/>
              <a:t>-musk-on-electric-competition-</a:t>
            </a:r>
            <a:r>
              <a:rPr lang="en-US" dirty="0" err="1" smtClean="0"/>
              <a:t>im</a:t>
            </a:r>
            <a:r>
              <a:rPr lang="en-US" dirty="0" smtClean="0"/>
              <a:t>-</a:t>
            </a:r>
            <a:r>
              <a:rPr lang="en-US" dirty="0" err="1" smtClean="0"/>
              <a:t>gla.aspx</a:t>
            </a:r>
            <a:endParaRPr lang="en-US" dirty="0" smtClean="0"/>
          </a:p>
          <a:p>
            <a:r>
              <a:rPr lang="en-US" dirty="0" smtClean="0"/>
              <a:t>http://</a:t>
            </a:r>
            <a:r>
              <a:rPr lang="en-US" dirty="0" err="1" smtClean="0"/>
              <a:t>www.mondaq.com</a:t>
            </a:r>
            <a:r>
              <a:rPr lang="en-US" dirty="0" smtClean="0"/>
              <a:t>/</a:t>
            </a:r>
            <a:r>
              <a:rPr lang="en-US" dirty="0" err="1" smtClean="0"/>
              <a:t>australia</a:t>
            </a:r>
            <a:r>
              <a:rPr lang="en-US" dirty="0" smtClean="0"/>
              <a:t>/x/432414/Patent/Google+Tesla+patent+pooling+and+trolls+a+brief+history+of+patents+or+free+competition </a:t>
            </a:r>
          </a:p>
          <a:p>
            <a:endParaRPr lang="en-US" dirty="0" smtClean="0"/>
          </a:p>
          <a:p>
            <a:r>
              <a:rPr lang="en-US" dirty="0" smtClean="0"/>
              <a:t>“Why</a:t>
            </a:r>
            <a:r>
              <a:rPr lang="en-US" baseline="0" dirty="0" smtClean="0"/>
              <a:t> Tesla gave away its patents,: http://</a:t>
            </a:r>
            <a:r>
              <a:rPr lang="en-US" baseline="0" dirty="0" err="1" smtClean="0"/>
              <a:t>ipfrontline.com</a:t>
            </a:r>
            <a:r>
              <a:rPr lang="en-US" baseline="0" dirty="0" smtClean="0"/>
              <a:t>/2015/07/why-tesla-gave-away-its-patents/</a:t>
            </a:r>
            <a:endParaRPr lang="en-US" dirty="0"/>
          </a:p>
        </p:txBody>
      </p:sp>
      <p:sp>
        <p:nvSpPr>
          <p:cNvPr id="4" name="Slide Number Placeholder 3"/>
          <p:cNvSpPr>
            <a:spLocks noGrp="1"/>
          </p:cNvSpPr>
          <p:nvPr>
            <p:ph type="sldNum" sz="quarter" idx="10"/>
          </p:nvPr>
        </p:nvSpPr>
        <p:spPr/>
        <p:txBody>
          <a:bodyPr/>
          <a:lstStyle/>
          <a:p>
            <a:fld id="{A3E879DE-1598-E342-B28C-C62FEB19DD1E}" type="slidenum">
              <a:rPr lang="en-US" smtClean="0"/>
              <a:t>21</a:t>
            </a:fld>
            <a:endParaRPr lang="en-US"/>
          </a:p>
        </p:txBody>
      </p:sp>
    </p:spTree>
    <p:extLst>
      <p:ext uri="{BB962C8B-B14F-4D97-AF65-F5344CB8AC3E}">
        <p14:creationId xmlns:p14="http://schemas.microsoft.com/office/powerpoint/2010/main" val="366464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a:t>
            </a:r>
            <a:r>
              <a:rPr lang="en-US" baseline="0" dirty="0" smtClean="0"/>
              <a:t> the key to progress a collective innovation? Will this type of business strategy that combines with nuanced legal strategy lead the way in the future? Will this fundamentally change the way that businesses innovate? How society chooses to define ownership? </a:t>
            </a:r>
          </a:p>
          <a:p>
            <a:endParaRPr lang="en-US" baseline="0" dirty="0" smtClean="0"/>
          </a:p>
          <a:p>
            <a:r>
              <a:rPr lang="en-US" dirty="0" smtClean="0"/>
              <a:t>https://</a:t>
            </a:r>
            <a:r>
              <a:rPr lang="en-US" dirty="0" err="1" smtClean="0"/>
              <a:t>www.bcgperspectives.com</a:t>
            </a:r>
            <a:r>
              <a:rPr lang="en-US" dirty="0" smtClean="0"/>
              <a:t>/content/articles/</a:t>
            </a:r>
            <a:r>
              <a:rPr lang="en-US" dirty="0" err="1" smtClean="0"/>
              <a:t>business_unit_strategy_growth_teslas_gambit</a:t>
            </a:r>
            <a:r>
              <a:rPr lang="en-US" dirty="0" smtClean="0"/>
              <a:t>/ </a:t>
            </a:r>
          </a:p>
          <a:p>
            <a:endParaRPr lang="en-US" dirty="0"/>
          </a:p>
        </p:txBody>
      </p:sp>
      <p:sp>
        <p:nvSpPr>
          <p:cNvPr id="4" name="Slide Number Placeholder 3"/>
          <p:cNvSpPr>
            <a:spLocks noGrp="1"/>
          </p:cNvSpPr>
          <p:nvPr>
            <p:ph type="sldNum" sz="quarter" idx="10"/>
          </p:nvPr>
        </p:nvSpPr>
        <p:spPr/>
        <p:txBody>
          <a:bodyPr/>
          <a:lstStyle/>
          <a:p>
            <a:fld id="{D9C24F84-A613-3B46-BFA0-1F5737B5CA45}" type="slidenum">
              <a:rPr lang="en-US" smtClean="0"/>
              <a:t>22</a:t>
            </a:fld>
            <a:endParaRPr lang="en-US"/>
          </a:p>
        </p:txBody>
      </p:sp>
    </p:spTree>
    <p:extLst>
      <p:ext uri="{BB962C8B-B14F-4D97-AF65-F5344CB8AC3E}">
        <p14:creationId xmlns:p14="http://schemas.microsoft.com/office/powerpoint/2010/main" val="268010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t>
            </a:r>
            <a:r>
              <a:rPr lang="en-US" baseline="0" dirty="0" smtClean="0"/>
              <a:t> </a:t>
            </a:r>
            <a:r>
              <a:rPr lang="en-US" dirty="0" smtClean="0"/>
              <a:t>could a fund</a:t>
            </a:r>
            <a:r>
              <a:rPr lang="en-US" baseline="0" dirty="0" smtClean="0"/>
              <a:t> raising company?</a:t>
            </a:r>
            <a:endParaRPr lang="en-US" dirty="0"/>
          </a:p>
        </p:txBody>
      </p:sp>
      <p:sp>
        <p:nvSpPr>
          <p:cNvPr id="4" name="Slide Number Placeholder 3"/>
          <p:cNvSpPr>
            <a:spLocks noGrp="1"/>
          </p:cNvSpPr>
          <p:nvPr>
            <p:ph type="sldNum" sz="quarter" idx="10"/>
          </p:nvPr>
        </p:nvSpPr>
        <p:spPr/>
        <p:txBody>
          <a:bodyPr/>
          <a:lstStyle/>
          <a:p>
            <a:fld id="{D9C24F84-A613-3B46-BFA0-1F5737B5CA45}" type="slidenum">
              <a:rPr lang="en-US" smtClean="0"/>
              <a:t>24</a:t>
            </a:fld>
            <a:endParaRPr lang="en-US"/>
          </a:p>
        </p:txBody>
      </p:sp>
    </p:spTree>
    <p:extLst>
      <p:ext uri="{BB962C8B-B14F-4D97-AF65-F5344CB8AC3E}">
        <p14:creationId xmlns:p14="http://schemas.microsoft.com/office/powerpoint/2010/main" val="1395042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Their choice as a fundamentally</a:t>
            </a:r>
            <a:r>
              <a:rPr lang="en-US" baseline="0" dirty="0" smtClean="0"/>
              <a:t> different way for their business to relate to society. It is FOR PROFIT, but also will deliver a benefit to society. BY LAW. </a:t>
            </a:r>
            <a:endParaRPr lang="en-US" dirty="0" smtClean="0"/>
          </a:p>
          <a:p>
            <a:r>
              <a:rPr lang="en-US" dirty="0" smtClean="0"/>
              <a:t>http://</a:t>
            </a:r>
            <a:r>
              <a:rPr lang="en-US" dirty="0" err="1" smtClean="0"/>
              <a:t>smallbiztrends.com</a:t>
            </a:r>
            <a:r>
              <a:rPr lang="en-US" dirty="0" smtClean="0"/>
              <a:t>/2015/10/</a:t>
            </a:r>
            <a:r>
              <a:rPr lang="en-US" dirty="0" err="1" smtClean="0"/>
              <a:t>kickstarter</a:t>
            </a:r>
            <a:r>
              <a:rPr lang="en-US" dirty="0" smtClean="0"/>
              <a:t>-public-benefit-</a:t>
            </a:r>
            <a:r>
              <a:rPr lang="en-US" dirty="0" err="1" smtClean="0"/>
              <a:t>corporation.html</a:t>
            </a:r>
            <a:r>
              <a:rPr lang="en-US" dirty="0" smtClean="0"/>
              <a:t> </a:t>
            </a:r>
          </a:p>
          <a:p>
            <a:r>
              <a:rPr lang="en-US" dirty="0" smtClean="0"/>
              <a:t>http://</a:t>
            </a:r>
            <a:r>
              <a:rPr lang="en-US" dirty="0" err="1" smtClean="0"/>
              <a:t>www.natlawreview.com</a:t>
            </a:r>
            <a:r>
              <a:rPr lang="en-US" dirty="0" smtClean="0"/>
              <a:t>/article/benefit-corporation-files-initial-public-offering</a:t>
            </a:r>
          </a:p>
          <a:p>
            <a:r>
              <a:rPr lang="en-US" dirty="0" smtClean="0"/>
              <a:t>http://</a:t>
            </a:r>
            <a:r>
              <a:rPr lang="en-US" dirty="0" err="1" smtClean="0"/>
              <a:t>www.lexology.com</a:t>
            </a:r>
            <a:r>
              <a:rPr lang="en-US" dirty="0" smtClean="0"/>
              <a:t>/library/</a:t>
            </a:r>
            <a:r>
              <a:rPr lang="en-US" dirty="0" err="1" smtClean="0"/>
              <a:t>detail.aspx?g</a:t>
            </a:r>
            <a:r>
              <a:rPr lang="en-US" dirty="0" smtClean="0"/>
              <a:t>=83614a4a-df34-434c-982d-3f5bd35b7aca</a:t>
            </a:r>
            <a:endParaRPr lang="en-US" dirty="0"/>
          </a:p>
        </p:txBody>
      </p:sp>
      <p:sp>
        <p:nvSpPr>
          <p:cNvPr id="4" name="Slide Number Placeholder 3"/>
          <p:cNvSpPr>
            <a:spLocks noGrp="1"/>
          </p:cNvSpPr>
          <p:nvPr>
            <p:ph type="sldNum" sz="quarter" idx="10"/>
          </p:nvPr>
        </p:nvSpPr>
        <p:spPr/>
        <p:txBody>
          <a:bodyPr/>
          <a:lstStyle/>
          <a:p>
            <a:fld id="{D9C24F84-A613-3B46-BFA0-1F5737B5CA45}" type="slidenum">
              <a:rPr lang="en-US" smtClean="0"/>
              <a:t>25</a:t>
            </a:fld>
            <a:endParaRPr lang="en-US"/>
          </a:p>
        </p:txBody>
      </p:sp>
    </p:spTree>
    <p:extLst>
      <p:ext uri="{BB962C8B-B14F-4D97-AF65-F5344CB8AC3E}">
        <p14:creationId xmlns:p14="http://schemas.microsoft.com/office/powerpoint/2010/main" val="587632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what does that innovation bring? Fundamental changes in society, and</a:t>
            </a:r>
            <a:r>
              <a:rPr lang="en-US" baseline="0" dirty="0" smtClean="0"/>
              <a:t> how new businesses  and in the nature of work. </a:t>
            </a:r>
            <a:endParaRPr lang="en-US" dirty="0" smtClean="0"/>
          </a:p>
          <a:p>
            <a:endParaRPr lang="en-US" dirty="0" smtClean="0"/>
          </a:p>
          <a:p>
            <a:r>
              <a:rPr lang="en-US" dirty="0" smtClean="0"/>
              <a:t>http://</a:t>
            </a:r>
            <a:r>
              <a:rPr lang="en-US" dirty="0" err="1" smtClean="0"/>
              <a:t>www.psmag.com</a:t>
            </a:r>
            <a:r>
              <a:rPr lang="en-US" dirty="0" smtClean="0"/>
              <a:t>/business-economics/making-it-work-a-closer-look-at-the-gig-economy</a:t>
            </a:r>
            <a:endParaRPr lang="en-US" dirty="0"/>
          </a:p>
        </p:txBody>
      </p:sp>
      <p:sp>
        <p:nvSpPr>
          <p:cNvPr id="4" name="Slide Number Placeholder 3"/>
          <p:cNvSpPr>
            <a:spLocks noGrp="1"/>
          </p:cNvSpPr>
          <p:nvPr>
            <p:ph type="sldNum" sz="quarter" idx="10"/>
          </p:nvPr>
        </p:nvSpPr>
        <p:spPr/>
        <p:txBody>
          <a:bodyPr/>
          <a:lstStyle/>
          <a:p>
            <a:fld id="{D9C24F84-A613-3B46-BFA0-1F5737B5CA45}" type="slidenum">
              <a:rPr lang="en-US" smtClean="0"/>
              <a:t>3</a:t>
            </a:fld>
            <a:endParaRPr lang="en-US"/>
          </a:p>
        </p:txBody>
      </p:sp>
    </p:spTree>
    <p:extLst>
      <p:ext uri="{BB962C8B-B14F-4D97-AF65-F5344CB8AC3E}">
        <p14:creationId xmlns:p14="http://schemas.microsoft.com/office/powerpoint/2010/main" val="6663268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still early to tell, but some predict huge changes.</a:t>
            </a:r>
            <a:r>
              <a:rPr lang="en-US" baseline="0" dirty="0" smtClean="0"/>
              <a:t> A legal form of business that connects/embeds  corporate responsibility to society. </a:t>
            </a:r>
            <a:endParaRPr lang="en-US" dirty="0"/>
          </a:p>
        </p:txBody>
      </p:sp>
      <p:sp>
        <p:nvSpPr>
          <p:cNvPr id="4" name="Slide Number Placeholder 3"/>
          <p:cNvSpPr>
            <a:spLocks noGrp="1"/>
          </p:cNvSpPr>
          <p:nvPr>
            <p:ph type="sldNum" sz="quarter" idx="10"/>
          </p:nvPr>
        </p:nvSpPr>
        <p:spPr/>
        <p:txBody>
          <a:bodyPr/>
          <a:lstStyle/>
          <a:p>
            <a:fld id="{D9C24F84-A613-3B46-BFA0-1F5737B5CA45}" type="slidenum">
              <a:rPr lang="en-US" smtClean="0"/>
              <a:t>26</a:t>
            </a:fld>
            <a:endParaRPr lang="en-US"/>
          </a:p>
        </p:txBody>
      </p:sp>
    </p:spTree>
    <p:extLst>
      <p:ext uri="{BB962C8B-B14F-4D97-AF65-F5344CB8AC3E}">
        <p14:creationId xmlns:p14="http://schemas.microsoft.com/office/powerpoint/2010/main" val="9440957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Business challenges law to change society</a:t>
            </a:r>
          </a:p>
          <a:p>
            <a:pPr lvl="1"/>
            <a:r>
              <a:rPr lang="en-US" dirty="0" smtClean="0"/>
              <a:t>UBER</a:t>
            </a:r>
          </a:p>
          <a:p>
            <a:endParaRPr lang="en-US" dirty="0" smtClean="0"/>
          </a:p>
          <a:p>
            <a:r>
              <a:rPr lang="en-US" dirty="0" smtClean="0"/>
              <a:t>Business changes legal  strategy to change society</a:t>
            </a:r>
          </a:p>
          <a:p>
            <a:pPr lvl="1"/>
            <a:r>
              <a:rPr lang="en-US" dirty="0" smtClean="0"/>
              <a:t>TESLA</a:t>
            </a:r>
          </a:p>
          <a:p>
            <a:pPr lvl="1"/>
            <a:endParaRPr lang="en-US" dirty="0" smtClean="0"/>
          </a:p>
          <a:p>
            <a:r>
              <a:rPr lang="en-US" dirty="0" smtClean="0"/>
              <a:t>Business, Society and Laws Evolve together for Sustainable Innovation </a:t>
            </a:r>
          </a:p>
          <a:p>
            <a:pPr lvl="1"/>
            <a:r>
              <a:rPr lang="en-US" dirty="0" smtClean="0"/>
              <a:t>KICKSTARTER</a:t>
            </a:r>
          </a:p>
          <a:p>
            <a:endParaRPr lang="en-US" dirty="0"/>
          </a:p>
        </p:txBody>
      </p:sp>
      <p:sp>
        <p:nvSpPr>
          <p:cNvPr id="4" name="Slide Number Placeholder 3"/>
          <p:cNvSpPr>
            <a:spLocks noGrp="1"/>
          </p:cNvSpPr>
          <p:nvPr>
            <p:ph type="sldNum" sz="quarter" idx="10"/>
          </p:nvPr>
        </p:nvSpPr>
        <p:spPr/>
        <p:txBody>
          <a:bodyPr/>
          <a:lstStyle/>
          <a:p>
            <a:fld id="{95876BFE-AD87-4F45-8EE9-15879F8AA69A}" type="slidenum">
              <a:rPr lang="en-US" smtClean="0"/>
              <a:t>28</a:t>
            </a:fld>
            <a:endParaRPr lang="en-US"/>
          </a:p>
        </p:txBody>
      </p:sp>
    </p:spTree>
    <p:extLst>
      <p:ext uri="{BB962C8B-B14F-4D97-AF65-F5344CB8AC3E}">
        <p14:creationId xmlns:p14="http://schemas.microsoft.com/office/powerpoint/2010/main" val="4824177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sz="1200" kern="1200" dirty="0" smtClean="0">
                <a:solidFill>
                  <a:schemeClr val="tx1"/>
                </a:solidFill>
                <a:effectLst/>
                <a:latin typeface="+mn-lt"/>
                <a:ea typeface="+mn-ea"/>
                <a:cs typeface="+mn-cs"/>
              </a:rPr>
              <a:t>managerial actions will affect so</a:t>
            </a:r>
          </a:p>
          <a:p>
            <a:r>
              <a:rPr lang="en-US" sz="1200" kern="1200" dirty="0" err="1" smtClean="0">
                <a:solidFill>
                  <a:schemeClr val="tx1"/>
                </a:solidFill>
                <a:effectLst/>
                <a:latin typeface="+mn-lt"/>
                <a:ea typeface="+mn-ea"/>
                <a:cs typeface="+mn-cs"/>
              </a:rPr>
              <a:t>ciety</a:t>
            </a:r>
            <a:r>
              <a:rPr lang="en-US" sz="1200" kern="1200" dirty="0" smtClean="0">
                <a:solidFill>
                  <a:schemeClr val="tx1"/>
                </a:solidFill>
                <a:effectLst/>
                <a:latin typeface="+mn-lt"/>
                <a:ea typeface="+mn-ea"/>
                <a:cs typeface="+mn-cs"/>
              </a:rPr>
              <a:t> and the law and how the law is </a:t>
            </a:r>
          </a:p>
          <a:p>
            <a:r>
              <a:rPr lang="en-US" sz="1200" kern="1200" dirty="0" smtClean="0">
                <a:solidFill>
                  <a:schemeClr val="tx1"/>
                </a:solidFill>
                <a:effectLst/>
                <a:latin typeface="+mn-lt"/>
                <a:ea typeface="+mn-ea"/>
                <a:cs typeface="+mn-cs"/>
              </a:rPr>
              <a:t>interpreted and applied over time. </a:t>
            </a:r>
          </a:p>
          <a:p>
            <a:endParaRPr lang="en-US" dirty="0"/>
          </a:p>
        </p:txBody>
      </p:sp>
      <p:sp>
        <p:nvSpPr>
          <p:cNvPr id="4" name="Slide Number Placeholder 3"/>
          <p:cNvSpPr>
            <a:spLocks noGrp="1"/>
          </p:cNvSpPr>
          <p:nvPr>
            <p:ph type="sldNum" sz="quarter" idx="10"/>
          </p:nvPr>
        </p:nvSpPr>
        <p:spPr/>
        <p:txBody>
          <a:bodyPr/>
          <a:lstStyle/>
          <a:p>
            <a:fld id="{95876BFE-AD87-4F45-8EE9-15879F8AA69A}" type="slidenum">
              <a:rPr lang="en-US" smtClean="0"/>
              <a:t>29</a:t>
            </a:fld>
            <a:endParaRPr lang="en-US"/>
          </a:p>
        </p:txBody>
      </p:sp>
    </p:spTree>
    <p:extLst>
      <p:ext uri="{BB962C8B-B14F-4D97-AF65-F5344CB8AC3E}">
        <p14:creationId xmlns:p14="http://schemas.microsoft.com/office/powerpoint/2010/main" val="1836208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Robert: I took this out because it</a:t>
            </a:r>
            <a:r>
              <a:rPr lang="en-US" baseline="0" dirty="0" smtClean="0">
                <a:solidFill>
                  <a:srgbClr val="FF0000"/>
                </a:solidFill>
              </a:rPr>
              <a:t> might lead to an unhelpful sidebar discussion of why we need fewer regulations. </a:t>
            </a:r>
            <a:r>
              <a:rPr lang="en-US" dirty="0" smtClean="0">
                <a:solidFill>
                  <a:srgbClr val="FF0000"/>
                </a:solidFill>
              </a:rPr>
              <a:t>Cost of conforming to rules overall - $60-72 billion annually. </a:t>
            </a:r>
          </a:p>
          <a:p>
            <a:endParaRPr lang="en-US" dirty="0"/>
          </a:p>
        </p:txBody>
      </p:sp>
      <p:sp>
        <p:nvSpPr>
          <p:cNvPr id="4" name="Slide Number Placeholder 3"/>
          <p:cNvSpPr>
            <a:spLocks noGrp="1"/>
          </p:cNvSpPr>
          <p:nvPr>
            <p:ph type="sldNum" sz="quarter" idx="10"/>
          </p:nvPr>
        </p:nvSpPr>
        <p:spPr/>
        <p:txBody>
          <a:bodyPr/>
          <a:lstStyle/>
          <a:p>
            <a:fld id="{95876BFE-AD87-4F45-8EE9-15879F8AA69A}" type="slidenum">
              <a:rPr lang="en-US" smtClean="0"/>
              <a:t>32</a:t>
            </a:fld>
            <a:endParaRPr lang="en-US"/>
          </a:p>
        </p:txBody>
      </p:sp>
    </p:spTree>
    <p:extLst>
      <p:ext uri="{BB962C8B-B14F-4D97-AF65-F5344CB8AC3E}">
        <p14:creationId xmlns:p14="http://schemas.microsoft.com/office/powerpoint/2010/main" val="8228906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C24F84-A613-3B46-BFA0-1F5737B5CA45}" type="slidenum">
              <a:rPr lang="en-US" smtClean="0"/>
              <a:t>33</a:t>
            </a:fld>
            <a:endParaRPr lang="en-US"/>
          </a:p>
        </p:txBody>
      </p:sp>
    </p:spTree>
    <p:extLst>
      <p:ext uri="{BB962C8B-B14F-4D97-AF65-F5344CB8AC3E}">
        <p14:creationId xmlns:p14="http://schemas.microsoft.com/office/powerpoint/2010/main" val="372156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thinkprogress.org</a:t>
            </a:r>
            <a:r>
              <a:rPr lang="en-US" dirty="0" smtClean="0"/>
              <a:t>/politics/2015/10/08/3710090/</a:t>
            </a:r>
            <a:r>
              <a:rPr lang="en-US" dirty="0" err="1" smtClean="0"/>
              <a:t>marco</a:t>
            </a:r>
            <a:r>
              <a:rPr lang="en-US" dirty="0" smtClean="0"/>
              <a:t>-</a:t>
            </a:r>
            <a:r>
              <a:rPr lang="en-US" dirty="0" err="1" smtClean="0"/>
              <a:t>rubio</a:t>
            </a:r>
            <a:r>
              <a:rPr lang="en-US" dirty="0" smtClean="0"/>
              <a:t>-gig-economy/</a:t>
            </a:r>
            <a:endParaRPr lang="en-US" dirty="0"/>
          </a:p>
        </p:txBody>
      </p:sp>
      <p:sp>
        <p:nvSpPr>
          <p:cNvPr id="4" name="Slide Number Placeholder 3"/>
          <p:cNvSpPr>
            <a:spLocks noGrp="1"/>
          </p:cNvSpPr>
          <p:nvPr>
            <p:ph type="sldNum" sz="quarter" idx="10"/>
          </p:nvPr>
        </p:nvSpPr>
        <p:spPr/>
        <p:txBody>
          <a:bodyPr/>
          <a:lstStyle/>
          <a:p>
            <a:fld id="{D9C24F84-A613-3B46-BFA0-1F5737B5CA45}" type="slidenum">
              <a:rPr lang="en-US" smtClean="0"/>
              <a:t>4</a:t>
            </a:fld>
            <a:endParaRPr lang="en-US"/>
          </a:p>
        </p:txBody>
      </p:sp>
    </p:spTree>
    <p:extLst>
      <p:ext uri="{BB962C8B-B14F-4D97-AF65-F5344CB8AC3E}">
        <p14:creationId xmlns:p14="http://schemas.microsoft.com/office/powerpoint/2010/main" val="1075563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www.bizedmagazine.com</a:t>
            </a:r>
            <a:r>
              <a:rPr lang="en-US" dirty="0" smtClean="0"/>
              <a:t>/special-coverage/aacsb-deans-conference-2015/</a:t>
            </a:r>
            <a:r>
              <a:rPr lang="en-US" dirty="0" err="1" smtClean="0"/>
              <a:t>bschools</a:t>
            </a:r>
            <a:r>
              <a:rPr lang="en-US" dirty="0" smtClean="0"/>
              <a:t>-stop-teaching-ethics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the future, busi­ness schools will become increasingly important in their communities as they </a:t>
            </a:r>
            <a:r>
              <a:rPr lang="en-US" dirty="0" smtClean="0">
                <a:solidFill>
                  <a:srgbClr val="FF0000"/>
                </a:solidFill>
              </a:rPr>
              <a:t>challenge</a:t>
            </a:r>
            <a:r>
              <a:rPr lang="en-US" dirty="0" smtClean="0"/>
              <a:t> the role of business in society and </a:t>
            </a:r>
            <a:r>
              <a:rPr lang="en-US" dirty="0" smtClean="0">
                <a:solidFill>
                  <a:srgbClr val="FF0000"/>
                </a:solidFill>
              </a:rPr>
              <a:t>reshape expectations </a:t>
            </a:r>
            <a:r>
              <a:rPr lang="en-US" dirty="0" smtClean="0"/>
              <a:t>of manage­ment education. Already, industry looks to business schools for help in </a:t>
            </a:r>
            <a:r>
              <a:rPr lang="en-US" dirty="0" smtClean="0">
                <a:solidFill>
                  <a:srgbClr val="FF0000"/>
                </a:solidFill>
              </a:rPr>
              <a:t>creating</a:t>
            </a:r>
            <a:r>
              <a:rPr lang="en-US" dirty="0" smtClean="0"/>
              <a:t> sustainable economic, social, and envi­ronmental </a:t>
            </a:r>
            <a:r>
              <a:rPr lang="en-US" dirty="0" smtClean="0">
                <a:solidFill>
                  <a:srgbClr val="FF0000"/>
                </a:solidFill>
              </a:rPr>
              <a:t>value</a:t>
            </a:r>
            <a:r>
              <a:rPr lang="en-US" dirty="0" smtClean="0"/>
              <a:t>.”</a:t>
            </a:r>
          </a:p>
          <a:p>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the future, busi­ness schools will become increasingly important in their communities as they </a:t>
            </a:r>
            <a:r>
              <a:rPr lang="en-US" dirty="0" smtClean="0">
                <a:solidFill>
                  <a:srgbClr val="FF0000"/>
                </a:solidFill>
              </a:rPr>
              <a:t>challenge</a:t>
            </a:r>
            <a:r>
              <a:rPr lang="en-US" dirty="0" smtClean="0"/>
              <a:t> the role of business in society and </a:t>
            </a:r>
            <a:r>
              <a:rPr lang="en-US" dirty="0" smtClean="0">
                <a:solidFill>
                  <a:srgbClr val="FF0000"/>
                </a:solidFill>
              </a:rPr>
              <a:t>reshape expectations </a:t>
            </a:r>
            <a:r>
              <a:rPr lang="en-US" dirty="0" smtClean="0"/>
              <a:t>of manage­ment education. Already, industry looks to business schools for help in </a:t>
            </a:r>
            <a:r>
              <a:rPr lang="en-US" dirty="0" smtClean="0">
                <a:solidFill>
                  <a:srgbClr val="FF0000"/>
                </a:solidFill>
              </a:rPr>
              <a:t>creating</a:t>
            </a:r>
            <a:r>
              <a:rPr lang="en-US" dirty="0" smtClean="0"/>
              <a:t> sustainable economic, social, and envi­ronmental </a:t>
            </a:r>
            <a:r>
              <a:rPr lang="en-US" dirty="0" smtClean="0">
                <a:solidFill>
                  <a:srgbClr val="FF0000"/>
                </a:solidFill>
              </a:rPr>
              <a:t>value</a:t>
            </a:r>
            <a:r>
              <a:rPr lang="en-US" dirty="0" smtClean="0"/>
              <a:t>.” http://</a:t>
            </a:r>
            <a:r>
              <a:rPr lang="en-US" dirty="0" err="1" smtClean="0"/>
              <a:t>www.bizedmagazine.com</a:t>
            </a:r>
            <a:r>
              <a:rPr lang="en-US" dirty="0" smtClean="0"/>
              <a:t>/archives/2015/5/features/gazing-forward-glancing-back/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D9C24F84-A613-3B46-BFA0-1F5737B5CA45}" type="slidenum">
              <a:rPr lang="en-US" smtClean="0"/>
              <a:t>5</a:t>
            </a:fld>
            <a:endParaRPr lang="en-US"/>
          </a:p>
        </p:txBody>
      </p:sp>
    </p:spTree>
    <p:extLst>
      <p:ext uri="{BB962C8B-B14F-4D97-AF65-F5344CB8AC3E}">
        <p14:creationId xmlns:p14="http://schemas.microsoft.com/office/powerpoint/2010/main" val="1340179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explore</a:t>
            </a:r>
            <a:r>
              <a:rPr lang="en-US" baseline="0" dirty="0" smtClean="0"/>
              <a:t> these </a:t>
            </a:r>
            <a:r>
              <a:rPr lang="en-US" dirty="0" smtClean="0"/>
              <a:t>connections through</a:t>
            </a:r>
            <a:r>
              <a:rPr lang="en-US" baseline="0" dirty="0" smtClean="0"/>
              <a:t> the stories of three cutting edge companies; technology, change, and </a:t>
            </a:r>
            <a:endParaRPr lang="en-US" dirty="0"/>
          </a:p>
        </p:txBody>
      </p:sp>
      <p:sp>
        <p:nvSpPr>
          <p:cNvPr id="4" name="Slide Number Placeholder 3"/>
          <p:cNvSpPr>
            <a:spLocks noGrp="1"/>
          </p:cNvSpPr>
          <p:nvPr>
            <p:ph type="sldNum" sz="quarter" idx="10"/>
          </p:nvPr>
        </p:nvSpPr>
        <p:spPr/>
        <p:txBody>
          <a:bodyPr/>
          <a:lstStyle/>
          <a:p>
            <a:fld id="{D9C24F84-A613-3B46-BFA0-1F5737B5CA45}" type="slidenum">
              <a:rPr lang="en-US" smtClean="0"/>
              <a:t>6</a:t>
            </a:fld>
            <a:endParaRPr lang="en-US"/>
          </a:p>
        </p:txBody>
      </p:sp>
    </p:spTree>
    <p:extLst>
      <p:ext uri="{BB962C8B-B14F-4D97-AF65-F5344CB8AC3E}">
        <p14:creationId xmlns:p14="http://schemas.microsoft.com/office/powerpoint/2010/main" val="647910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we do it now in our courses. A new way of looking</a:t>
            </a:r>
            <a:r>
              <a:rPr lang="en-US" baseline="0" dirty="0" smtClean="0"/>
              <a:t> at how to teach law, and its integration with business and society. </a:t>
            </a:r>
          </a:p>
          <a:p>
            <a:endParaRPr lang="en-US" baseline="0" dirty="0" smtClean="0"/>
          </a:p>
          <a:p>
            <a:r>
              <a:rPr lang="en-US" baseline="0" dirty="0" smtClean="0"/>
              <a:t>Robert: can you use the law and society quote by  ?? </a:t>
            </a:r>
            <a:r>
              <a:rPr lang="en-US" baseline="0" dirty="0" err="1" smtClean="0"/>
              <a:t>Habermaas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95876BFE-AD87-4F45-8EE9-15879F8AA69A}" type="slidenum">
              <a:rPr lang="en-US" smtClean="0"/>
              <a:t>7</a:t>
            </a:fld>
            <a:endParaRPr lang="en-US"/>
          </a:p>
        </p:txBody>
      </p:sp>
    </p:spTree>
    <p:extLst>
      <p:ext uri="{BB962C8B-B14F-4D97-AF65-F5344CB8AC3E}">
        <p14:creationId xmlns:p14="http://schemas.microsoft.com/office/powerpoint/2010/main" val="2007905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Compare this later to </a:t>
            </a:r>
            <a:r>
              <a:rPr lang="en-US" dirty="0" err="1" smtClean="0"/>
              <a:t>Uber</a:t>
            </a:r>
            <a:endParaRPr lang="en-US" dirty="0"/>
          </a:p>
        </p:txBody>
      </p:sp>
      <p:sp>
        <p:nvSpPr>
          <p:cNvPr id="4" name="Slide Number Placeholder 3"/>
          <p:cNvSpPr>
            <a:spLocks noGrp="1"/>
          </p:cNvSpPr>
          <p:nvPr>
            <p:ph type="sldNum" sz="quarter" idx="10"/>
          </p:nvPr>
        </p:nvSpPr>
        <p:spPr/>
        <p:txBody>
          <a:bodyPr/>
          <a:lstStyle/>
          <a:p>
            <a:fld id="{95876BFE-AD87-4F45-8EE9-15879F8AA69A}" type="slidenum">
              <a:rPr lang="en-US" smtClean="0"/>
              <a:t>8</a:t>
            </a:fld>
            <a:endParaRPr lang="en-US"/>
          </a:p>
        </p:txBody>
      </p:sp>
    </p:spTree>
    <p:extLst>
      <p:ext uri="{BB962C8B-B14F-4D97-AF65-F5344CB8AC3E}">
        <p14:creationId xmlns:p14="http://schemas.microsoft.com/office/powerpoint/2010/main" val="1578716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Compare to Tesla later</a:t>
            </a:r>
            <a:endParaRPr lang="en-US" dirty="0"/>
          </a:p>
        </p:txBody>
      </p:sp>
      <p:sp>
        <p:nvSpPr>
          <p:cNvPr id="4" name="Slide Number Placeholder 3"/>
          <p:cNvSpPr>
            <a:spLocks noGrp="1"/>
          </p:cNvSpPr>
          <p:nvPr>
            <p:ph type="sldNum" sz="quarter" idx="10"/>
          </p:nvPr>
        </p:nvSpPr>
        <p:spPr/>
        <p:txBody>
          <a:bodyPr/>
          <a:lstStyle/>
          <a:p>
            <a:fld id="{95876BFE-AD87-4F45-8EE9-15879F8AA69A}" type="slidenum">
              <a:rPr lang="en-US" smtClean="0"/>
              <a:t>9</a:t>
            </a:fld>
            <a:endParaRPr lang="en-US"/>
          </a:p>
        </p:txBody>
      </p:sp>
    </p:spTree>
    <p:extLst>
      <p:ext uri="{BB962C8B-B14F-4D97-AF65-F5344CB8AC3E}">
        <p14:creationId xmlns:p14="http://schemas.microsoft.com/office/powerpoint/2010/main" val="62299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11/3/15</a:t>
            </a:r>
          </a:p>
          <a:p>
            <a:r>
              <a:rPr lang="en-US" dirty="0" smtClean="0"/>
              <a:t>http://</a:t>
            </a:r>
            <a:r>
              <a:rPr lang="en-US" dirty="0" err="1" smtClean="0"/>
              <a:t>www.wsj.com</a:t>
            </a:r>
            <a:r>
              <a:rPr lang="en-US" dirty="0" smtClean="0"/>
              <a:t>/articles/meet-the-boston-lawyer-whos-putting-uber-on-trial-1446596980?cb=logged0.7340412832195522</a:t>
            </a:r>
            <a:endParaRPr lang="en-US" dirty="0"/>
          </a:p>
        </p:txBody>
      </p:sp>
      <p:sp>
        <p:nvSpPr>
          <p:cNvPr id="4" name="Slide Number Placeholder 3"/>
          <p:cNvSpPr>
            <a:spLocks noGrp="1"/>
          </p:cNvSpPr>
          <p:nvPr>
            <p:ph type="sldNum" sz="quarter" idx="10"/>
          </p:nvPr>
        </p:nvSpPr>
        <p:spPr/>
        <p:txBody>
          <a:bodyPr/>
          <a:lstStyle/>
          <a:p>
            <a:fld id="{95876BFE-AD87-4F45-8EE9-15879F8AA69A}" type="slidenum">
              <a:rPr lang="en-US" smtClean="0"/>
              <a:t>13</a:t>
            </a:fld>
            <a:endParaRPr lang="en-US"/>
          </a:p>
        </p:txBody>
      </p:sp>
    </p:spTree>
    <p:extLst>
      <p:ext uri="{BB962C8B-B14F-4D97-AF65-F5344CB8AC3E}">
        <p14:creationId xmlns:p14="http://schemas.microsoft.com/office/powerpoint/2010/main" val="400000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039D50-96F9-DE42-91DB-08A7640860EB}" type="datetimeFigureOut">
              <a:rPr lang="en-US" smtClean="0"/>
              <a:t>11/23/15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2F1F38-091A-BD4D-99E0-85B7F23E434B}" type="slidenum">
              <a:rPr lang="en-US" smtClean="0"/>
              <a:t>‹#›</a:t>
            </a:fld>
            <a:endParaRPr lang="en-US"/>
          </a:p>
        </p:txBody>
      </p:sp>
    </p:spTree>
    <p:extLst>
      <p:ext uri="{BB962C8B-B14F-4D97-AF65-F5344CB8AC3E}">
        <p14:creationId xmlns:p14="http://schemas.microsoft.com/office/powerpoint/2010/main" val="994244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039D50-96F9-DE42-91DB-08A7640860EB}" type="datetimeFigureOut">
              <a:rPr lang="en-US" smtClean="0"/>
              <a:t>11/23/15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2F1F38-091A-BD4D-99E0-85B7F23E434B}" type="slidenum">
              <a:rPr lang="en-US" smtClean="0"/>
              <a:t>‹#›</a:t>
            </a:fld>
            <a:endParaRPr lang="en-US"/>
          </a:p>
        </p:txBody>
      </p:sp>
    </p:spTree>
    <p:extLst>
      <p:ext uri="{BB962C8B-B14F-4D97-AF65-F5344CB8AC3E}">
        <p14:creationId xmlns:p14="http://schemas.microsoft.com/office/powerpoint/2010/main" val="255168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039D50-96F9-DE42-91DB-08A7640860EB}" type="datetimeFigureOut">
              <a:rPr lang="en-US" smtClean="0"/>
              <a:t>11/23/15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2F1F38-091A-BD4D-99E0-85B7F23E434B}" type="slidenum">
              <a:rPr lang="en-US" smtClean="0"/>
              <a:t>‹#›</a:t>
            </a:fld>
            <a:endParaRPr lang="en-US"/>
          </a:p>
        </p:txBody>
      </p:sp>
    </p:spTree>
    <p:extLst>
      <p:ext uri="{BB962C8B-B14F-4D97-AF65-F5344CB8AC3E}">
        <p14:creationId xmlns:p14="http://schemas.microsoft.com/office/powerpoint/2010/main" val="1029344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039D50-96F9-DE42-91DB-08A7640860EB}" type="datetimeFigureOut">
              <a:rPr lang="en-US" smtClean="0"/>
              <a:t>11/23/15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2F1F38-091A-BD4D-99E0-85B7F23E434B}" type="slidenum">
              <a:rPr lang="en-US" smtClean="0"/>
              <a:t>‹#›</a:t>
            </a:fld>
            <a:endParaRPr lang="en-US"/>
          </a:p>
        </p:txBody>
      </p:sp>
    </p:spTree>
    <p:extLst>
      <p:ext uri="{BB962C8B-B14F-4D97-AF65-F5344CB8AC3E}">
        <p14:creationId xmlns:p14="http://schemas.microsoft.com/office/powerpoint/2010/main" val="2103359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039D50-96F9-DE42-91DB-08A7640860EB}" type="datetimeFigureOut">
              <a:rPr lang="en-US" smtClean="0"/>
              <a:t>11/23/15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2F1F38-091A-BD4D-99E0-85B7F23E434B}" type="slidenum">
              <a:rPr lang="en-US" smtClean="0"/>
              <a:t>‹#›</a:t>
            </a:fld>
            <a:endParaRPr lang="en-US"/>
          </a:p>
        </p:txBody>
      </p:sp>
    </p:spTree>
    <p:extLst>
      <p:ext uri="{BB962C8B-B14F-4D97-AF65-F5344CB8AC3E}">
        <p14:creationId xmlns:p14="http://schemas.microsoft.com/office/powerpoint/2010/main" val="1602873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039D50-96F9-DE42-91DB-08A7640860EB}" type="datetimeFigureOut">
              <a:rPr lang="en-US" smtClean="0"/>
              <a:t>11/23/15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2F1F38-091A-BD4D-99E0-85B7F23E434B}" type="slidenum">
              <a:rPr lang="en-US" smtClean="0"/>
              <a:t>‹#›</a:t>
            </a:fld>
            <a:endParaRPr lang="en-US"/>
          </a:p>
        </p:txBody>
      </p:sp>
    </p:spTree>
    <p:extLst>
      <p:ext uri="{BB962C8B-B14F-4D97-AF65-F5344CB8AC3E}">
        <p14:creationId xmlns:p14="http://schemas.microsoft.com/office/powerpoint/2010/main" val="2137335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039D50-96F9-DE42-91DB-08A7640860EB}" type="datetimeFigureOut">
              <a:rPr lang="en-US" smtClean="0"/>
              <a:t>11/23/15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2F1F38-091A-BD4D-99E0-85B7F23E434B}" type="slidenum">
              <a:rPr lang="en-US" smtClean="0"/>
              <a:t>‹#›</a:t>
            </a:fld>
            <a:endParaRPr lang="en-US"/>
          </a:p>
        </p:txBody>
      </p:sp>
    </p:spTree>
    <p:extLst>
      <p:ext uri="{BB962C8B-B14F-4D97-AF65-F5344CB8AC3E}">
        <p14:creationId xmlns:p14="http://schemas.microsoft.com/office/powerpoint/2010/main" val="1805104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039D50-96F9-DE42-91DB-08A7640860EB}" type="datetimeFigureOut">
              <a:rPr lang="en-US" smtClean="0"/>
              <a:t>11/23/15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2F1F38-091A-BD4D-99E0-85B7F23E434B}" type="slidenum">
              <a:rPr lang="en-US" smtClean="0"/>
              <a:t>‹#›</a:t>
            </a:fld>
            <a:endParaRPr lang="en-US"/>
          </a:p>
        </p:txBody>
      </p:sp>
    </p:spTree>
    <p:extLst>
      <p:ext uri="{BB962C8B-B14F-4D97-AF65-F5344CB8AC3E}">
        <p14:creationId xmlns:p14="http://schemas.microsoft.com/office/powerpoint/2010/main" val="6282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039D50-96F9-DE42-91DB-08A7640860EB}" type="datetimeFigureOut">
              <a:rPr lang="en-US" smtClean="0"/>
              <a:t>11/23/15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2F1F38-091A-BD4D-99E0-85B7F23E434B}" type="slidenum">
              <a:rPr lang="en-US" smtClean="0"/>
              <a:t>‹#›</a:t>
            </a:fld>
            <a:endParaRPr lang="en-US"/>
          </a:p>
        </p:txBody>
      </p:sp>
    </p:spTree>
    <p:extLst>
      <p:ext uri="{BB962C8B-B14F-4D97-AF65-F5344CB8AC3E}">
        <p14:creationId xmlns:p14="http://schemas.microsoft.com/office/powerpoint/2010/main" val="443482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039D50-96F9-DE42-91DB-08A7640860EB}" type="datetimeFigureOut">
              <a:rPr lang="en-US" smtClean="0"/>
              <a:t>11/23/15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2F1F38-091A-BD4D-99E0-85B7F23E434B}" type="slidenum">
              <a:rPr lang="en-US" smtClean="0"/>
              <a:t>‹#›</a:t>
            </a:fld>
            <a:endParaRPr lang="en-US"/>
          </a:p>
        </p:txBody>
      </p:sp>
    </p:spTree>
    <p:extLst>
      <p:ext uri="{BB962C8B-B14F-4D97-AF65-F5344CB8AC3E}">
        <p14:creationId xmlns:p14="http://schemas.microsoft.com/office/powerpoint/2010/main" val="934695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039D50-96F9-DE42-91DB-08A7640860EB}" type="datetimeFigureOut">
              <a:rPr lang="en-US" smtClean="0"/>
              <a:t>11/23/15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2F1F38-091A-BD4D-99E0-85B7F23E434B}" type="slidenum">
              <a:rPr lang="en-US" smtClean="0"/>
              <a:t>‹#›</a:t>
            </a:fld>
            <a:endParaRPr lang="en-US"/>
          </a:p>
        </p:txBody>
      </p:sp>
    </p:spTree>
    <p:extLst>
      <p:ext uri="{BB962C8B-B14F-4D97-AF65-F5344CB8AC3E}">
        <p14:creationId xmlns:p14="http://schemas.microsoft.com/office/powerpoint/2010/main" val="177492290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039D50-96F9-DE42-91DB-08A7640860EB}" type="datetimeFigureOut">
              <a:rPr lang="en-US" smtClean="0"/>
              <a:t>11/23/15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2F1F38-091A-BD4D-99E0-85B7F23E434B}" type="slidenum">
              <a:rPr lang="en-US" smtClean="0"/>
              <a:t>‹#›</a:t>
            </a:fld>
            <a:endParaRPr lang="en-US"/>
          </a:p>
        </p:txBody>
      </p:sp>
    </p:spTree>
    <p:extLst>
      <p:ext uri="{BB962C8B-B14F-4D97-AF65-F5344CB8AC3E}">
        <p14:creationId xmlns:p14="http://schemas.microsoft.com/office/powerpoint/2010/main" val="16023345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money.cnn.com/2015/09/24/technology/lawsuit-grubhub-doordash-caviar/"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fortune.com/2015/09/17/ubernomics/"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s://pando.com/2015/01/12/ubers-current-legal-battles-could-lock-it-out-of-nearly-half-the-worlds-gdp/"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hyperlink" Target="http://www.economist.com/news/leaders/21573104-internet-everything-hire-rise-sharing-economy"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s://hbr.org/2014/07/elon-musks-patent-decision-reflects-three-strategic-truths"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s://www.bcgperspectives.com/content/articles/business_unit_strategy_growth_teslas_gambit"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http://smallbiztrends.com/2015/10/kickstarter-public-benefit-corporation.html"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www.cityam.com/226039/benefit-corporations-are-new-csr-and-will-make-stories-volkswagen-emissions-scandal"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UBER, TESLA and </a:t>
            </a:r>
            <a:r>
              <a:rPr lang="en-US" i="1" dirty="0" smtClean="0"/>
              <a:t>KICKSTARTER: </a:t>
            </a:r>
            <a:br>
              <a:rPr lang="en-US" i="1" dirty="0" smtClean="0"/>
            </a:br>
            <a:r>
              <a:rPr lang="en-US" dirty="0"/>
              <a:t>What’s </a:t>
            </a:r>
            <a:r>
              <a:rPr lang="en-US" dirty="0">
                <a:solidFill>
                  <a:srgbClr val="FF0000"/>
                </a:solidFill>
              </a:rPr>
              <a:t>Law</a:t>
            </a:r>
            <a:r>
              <a:rPr lang="en-US" dirty="0"/>
              <a:t> Got to Do With It?</a:t>
            </a:r>
            <a:br>
              <a:rPr lang="en-US" dirty="0"/>
            </a:br>
            <a:endParaRPr lang="en-US" dirty="0"/>
          </a:p>
        </p:txBody>
      </p:sp>
      <p:sp>
        <p:nvSpPr>
          <p:cNvPr id="3" name="Subtitle 2"/>
          <p:cNvSpPr>
            <a:spLocks noGrp="1"/>
          </p:cNvSpPr>
          <p:nvPr>
            <p:ph type="subTitle" idx="1"/>
          </p:nvPr>
        </p:nvSpPr>
        <p:spPr>
          <a:xfrm>
            <a:off x="1524000" y="3870250"/>
            <a:ext cx="9144000" cy="2488020"/>
          </a:xfrm>
        </p:spPr>
        <p:txBody>
          <a:bodyPr>
            <a:normAutofit/>
          </a:bodyPr>
          <a:lstStyle/>
          <a:p>
            <a:endParaRPr lang="en-US" sz="3200" dirty="0"/>
          </a:p>
          <a:p>
            <a:r>
              <a:rPr lang="en-US" sz="3200" dirty="0" smtClean="0"/>
              <a:t>Dean Robert </a:t>
            </a:r>
            <a:r>
              <a:rPr lang="en-US" sz="3200" dirty="0" err="1" smtClean="0"/>
              <a:t>Sumichrast</a:t>
            </a:r>
            <a:r>
              <a:rPr lang="en-US" sz="3200" dirty="0" smtClean="0"/>
              <a:t>, Virginia Tech</a:t>
            </a:r>
          </a:p>
          <a:p>
            <a:r>
              <a:rPr lang="en-US" sz="3200" dirty="0" smtClean="0"/>
              <a:t>Janine Hiller, Virginia Tech</a:t>
            </a:r>
          </a:p>
          <a:p>
            <a:r>
              <a:rPr lang="en-US" sz="3200" dirty="0" smtClean="0"/>
              <a:t>Robert Bird, University of Connecticut </a:t>
            </a:r>
            <a:endParaRPr lang="en-US" sz="3200" dirty="0"/>
          </a:p>
        </p:txBody>
      </p:sp>
    </p:spTree>
    <p:extLst>
      <p:ext uri="{BB962C8B-B14F-4D97-AF65-F5344CB8AC3E}">
        <p14:creationId xmlns:p14="http://schemas.microsoft.com/office/powerpoint/2010/main" val="687348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Meeting Societal Expectations:</a:t>
            </a:r>
            <a:br>
              <a:rPr lang="en-US" dirty="0" smtClean="0"/>
            </a:br>
            <a:r>
              <a:rPr lang="en-US" dirty="0" smtClean="0"/>
              <a:t>And Going Beyond </a:t>
            </a:r>
            <a:endParaRPr lang="en-US" dirty="0"/>
          </a:p>
        </p:txBody>
      </p:sp>
      <p:sp>
        <p:nvSpPr>
          <p:cNvPr id="3" name="Content Placeholder 2"/>
          <p:cNvSpPr>
            <a:spLocks noGrp="1"/>
          </p:cNvSpPr>
          <p:nvPr>
            <p:ph idx="1"/>
          </p:nvPr>
        </p:nvSpPr>
        <p:spPr>
          <a:xfrm>
            <a:off x="838200" y="1825624"/>
            <a:ext cx="10515600" cy="4806995"/>
          </a:xfrm>
        </p:spPr>
        <p:txBody>
          <a:bodyPr>
            <a:normAutofit/>
          </a:bodyPr>
          <a:lstStyle/>
          <a:p>
            <a:endParaRPr lang="en-US" dirty="0" smtClean="0"/>
          </a:p>
          <a:p>
            <a:r>
              <a:rPr lang="en-US" dirty="0" smtClean="0"/>
              <a:t>Home Depot</a:t>
            </a:r>
          </a:p>
          <a:p>
            <a:pPr lvl="1"/>
            <a:r>
              <a:rPr lang="en-US" u="sng" dirty="0" smtClean="0"/>
              <a:t>Problem</a:t>
            </a:r>
            <a:r>
              <a:rPr lang="en-US" dirty="0" smtClean="0"/>
              <a:t>: Chronic sex segregation that did not respond to society’s demand for equality resulted in class action lawsuit and burdensome consent decree.</a:t>
            </a:r>
          </a:p>
          <a:p>
            <a:pPr lvl="1"/>
            <a:endParaRPr lang="en-US" dirty="0" smtClean="0"/>
          </a:p>
          <a:p>
            <a:pPr lvl="1"/>
            <a:r>
              <a:rPr lang="en-US" u="sng" dirty="0" smtClean="0"/>
              <a:t>Solution:</a:t>
            </a:r>
            <a:r>
              <a:rPr lang="en-US" dirty="0" smtClean="0"/>
              <a:t> Used legal decree to develop automated, personnel hiring information system; uncovered significant underutilization of employee talent and increased employee diversity, retention and morale; system now used voluntarily enterprise wide; ranked Top 50 for multicultural opportunities</a:t>
            </a:r>
            <a:endParaRPr lang="en-US" u="sng" dirty="0" smtClean="0"/>
          </a:p>
          <a:p>
            <a:endParaRPr lang="en-US" dirty="0" smtClean="0"/>
          </a:p>
          <a:p>
            <a:endParaRPr lang="en-US" dirty="0"/>
          </a:p>
          <a:p>
            <a:endParaRPr lang="en-US" dirty="0"/>
          </a:p>
          <a:p>
            <a:endParaRPr lang="en-US" dirty="0" smtClean="0"/>
          </a:p>
          <a:p>
            <a:endParaRPr lang="en-US" dirty="0"/>
          </a:p>
        </p:txBody>
      </p:sp>
      <p:pic>
        <p:nvPicPr>
          <p:cNvPr id="3074" name="Picture 2" descr="http://nest4less.com/media/W1siZiIsIjIwMTUvMDEvMzAvMTYvMjcvMTEvNjU4L0hvbWVfRGVwb3QuanBnIl1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5796" y="221226"/>
            <a:ext cx="2163404" cy="2028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5715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dirty="0" smtClean="0"/>
              <a:t>New Business and Society Questions</a:t>
            </a:r>
            <a:endParaRPr lang="en-US" dirty="0"/>
          </a:p>
        </p:txBody>
      </p:sp>
      <p:sp>
        <p:nvSpPr>
          <p:cNvPr id="5" name="Subtitle 4"/>
          <p:cNvSpPr>
            <a:spLocks noGrp="1"/>
          </p:cNvSpPr>
          <p:nvPr>
            <p:ph type="subTitle" idx="1"/>
          </p:nvPr>
        </p:nvSpPr>
        <p:spPr/>
        <p:txBody>
          <a:bodyPr/>
          <a:lstStyle/>
          <a:p>
            <a:r>
              <a:rPr lang="en-US" dirty="0" err="1" smtClean="0"/>
              <a:t>Uber</a:t>
            </a:r>
            <a:r>
              <a:rPr lang="en-US" dirty="0" smtClean="0"/>
              <a:t>, Tesla, and </a:t>
            </a:r>
            <a:r>
              <a:rPr lang="en-US" dirty="0" err="1" smtClean="0"/>
              <a:t>Kickstarter</a:t>
            </a:r>
            <a:endParaRPr lang="en-US" dirty="0"/>
          </a:p>
        </p:txBody>
      </p:sp>
    </p:spTree>
    <p:extLst>
      <p:ext uri="{BB962C8B-B14F-4D97-AF65-F5344CB8AC3E}">
        <p14:creationId xmlns:p14="http://schemas.microsoft.com/office/powerpoint/2010/main" val="13475842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STORY ONE: </a:t>
            </a:r>
            <a:r>
              <a:rPr lang="en-US" b="1" dirty="0" smtClean="0">
                <a:solidFill>
                  <a:srgbClr val="FF0000"/>
                </a:solidFill>
              </a:rPr>
              <a:t>UBER</a:t>
            </a:r>
            <a:endParaRPr lang="en-US" b="1" dirty="0">
              <a:solidFill>
                <a:srgbClr val="FF0000"/>
              </a:solidFill>
            </a:endParaRP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2090267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“Meet the Boston Lawyer Who’s Putting </a:t>
            </a:r>
            <a:r>
              <a:rPr lang="en-US" dirty="0" err="1" smtClean="0"/>
              <a:t>Uber</a:t>
            </a:r>
            <a:r>
              <a:rPr lang="en-US" dirty="0" smtClean="0"/>
              <a:t> on Trial” </a:t>
            </a:r>
            <a:endParaRPr lang="en-US" dirty="0"/>
          </a:p>
        </p:txBody>
      </p:sp>
      <p:sp>
        <p:nvSpPr>
          <p:cNvPr id="3" name="Content Placeholder 2"/>
          <p:cNvSpPr>
            <a:spLocks noGrp="1"/>
          </p:cNvSpPr>
          <p:nvPr>
            <p:ph idx="1"/>
          </p:nvPr>
        </p:nvSpPr>
        <p:spPr>
          <a:xfrm>
            <a:off x="838200" y="2104571"/>
            <a:ext cx="10515600" cy="4072392"/>
          </a:xfrm>
        </p:spPr>
        <p:txBody>
          <a:bodyPr/>
          <a:lstStyle/>
          <a:p>
            <a:r>
              <a:rPr lang="en-US" dirty="0"/>
              <a:t>11/3/15</a:t>
            </a:r>
          </a:p>
          <a:p>
            <a:r>
              <a:rPr lang="en-US" dirty="0"/>
              <a:t>http://</a:t>
            </a:r>
            <a:r>
              <a:rPr lang="en-US" dirty="0" err="1"/>
              <a:t>www.wsj.com</a:t>
            </a:r>
            <a:r>
              <a:rPr lang="en-US" dirty="0"/>
              <a:t>/articles/meet-the-boston-lawyer-whos-putting-uber-on-trial-1446596980?cb=logged0.7340412832195522</a:t>
            </a:r>
          </a:p>
          <a:p>
            <a:endParaRPr lang="en-US" dirty="0"/>
          </a:p>
        </p:txBody>
      </p:sp>
    </p:spTree>
    <p:extLst>
      <p:ext uri="{BB962C8B-B14F-4D97-AF65-F5344CB8AC3E}">
        <p14:creationId xmlns:p14="http://schemas.microsoft.com/office/powerpoint/2010/main" val="19085188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25475"/>
          </a:xfrm>
        </p:spPr>
        <p:txBody>
          <a:bodyPr>
            <a:normAutofit fontScale="90000"/>
          </a:bodyPr>
          <a:lstStyle/>
          <a:p>
            <a:r>
              <a:rPr lang="en-US" dirty="0" smtClean="0"/>
              <a:t>“</a:t>
            </a:r>
            <a:r>
              <a:rPr lang="en-US" dirty="0" err="1" smtClean="0"/>
              <a:t>Uber</a:t>
            </a:r>
            <a:r>
              <a:rPr lang="en-US" dirty="0" smtClean="0"/>
              <a:t> isn’t the only On-Demand Firm Being Sued”</a:t>
            </a:r>
            <a:endParaRPr lang="en-US" dirty="0"/>
          </a:p>
        </p:txBody>
      </p:sp>
      <p:sp>
        <p:nvSpPr>
          <p:cNvPr id="6" name="Content Placeholder 5"/>
          <p:cNvSpPr txBox="1">
            <a:spLocks noGrp="1"/>
          </p:cNvSpPr>
          <p:nvPr>
            <p:ph idx="1"/>
          </p:nvPr>
        </p:nvSpPr>
        <p:spPr>
          <a:xfrm>
            <a:off x="838200" y="1825625"/>
            <a:ext cx="10515600" cy="4722318"/>
          </a:xfrm>
          <a:prstGeom prst="rect">
            <a:avLst/>
          </a:prstGeom>
          <a:noFill/>
        </p:spPr>
        <p:txBody>
          <a:bodyPr wrap="square" rtlCol="0">
            <a:spAutoFit/>
          </a:bodyPr>
          <a:lstStyle/>
          <a:p>
            <a:r>
              <a:rPr lang="en-US" sz="3600" dirty="0">
                <a:hlinkClick r:id="rId3"/>
              </a:rPr>
              <a:t>http://money.cnn.com/2015/09/24/technology/lawsuit-grubhub-doordash-caviar/</a:t>
            </a:r>
            <a:r>
              <a:rPr lang="en-US" sz="3600" dirty="0"/>
              <a:t> </a:t>
            </a:r>
            <a:endParaRPr lang="en-US" sz="3600" b="1" dirty="0" smtClean="0"/>
          </a:p>
          <a:p>
            <a:endParaRPr lang="en-US" sz="3600" b="1" dirty="0"/>
          </a:p>
          <a:p>
            <a:endParaRPr lang="en-US" sz="3600" b="1" dirty="0" smtClean="0"/>
          </a:p>
          <a:p>
            <a:endParaRPr lang="en-US" sz="3600" b="1" dirty="0"/>
          </a:p>
          <a:p>
            <a:r>
              <a:rPr lang="en-US" sz="3600" b="1" dirty="0" smtClean="0"/>
              <a:t>“What's riding on </a:t>
            </a:r>
            <a:r>
              <a:rPr lang="en-US" sz="3600" b="1" dirty="0" err="1" smtClean="0"/>
              <a:t>Ubers</a:t>
            </a:r>
            <a:r>
              <a:rPr lang="en-US" sz="3600" b="1" dirty="0" smtClean="0"/>
              <a:t> </a:t>
            </a:r>
            <a:r>
              <a:rPr lang="en-US" sz="3600" b="1" dirty="0" smtClean="0"/>
              <a:t>lawsuit? The future of work.”</a:t>
            </a:r>
          </a:p>
          <a:p>
            <a:endParaRPr lang="en-US" sz="3600" dirty="0"/>
          </a:p>
        </p:txBody>
      </p:sp>
    </p:spTree>
    <p:extLst>
      <p:ext uri="{BB962C8B-B14F-4D97-AF65-F5344CB8AC3E}">
        <p14:creationId xmlns:p14="http://schemas.microsoft.com/office/powerpoint/2010/main" val="22736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1332854"/>
            <a:ext cx="10515600" cy="4844109"/>
          </a:xfrm>
        </p:spPr>
        <p:txBody>
          <a:bodyPr/>
          <a:lstStyle/>
          <a:p>
            <a:pPr marL="0" indent="0">
              <a:buNone/>
            </a:pPr>
            <a:endParaRPr lang="en-US" sz="3200" dirty="0" smtClean="0"/>
          </a:p>
          <a:p>
            <a:pPr marL="0" indent="0">
              <a:buNone/>
            </a:pPr>
            <a:r>
              <a:rPr lang="en-US" sz="3200" b="1" dirty="0" smtClean="0">
                <a:solidFill>
                  <a:srgbClr val="FF0000"/>
                </a:solidFill>
              </a:rPr>
              <a:t>“[S]</a:t>
            </a:r>
            <a:r>
              <a:rPr lang="en-US" sz="3200" b="1" dirty="0" err="1" smtClean="0">
                <a:solidFill>
                  <a:srgbClr val="FF0000"/>
                </a:solidFill>
              </a:rPr>
              <a:t>haping</a:t>
            </a:r>
            <a:r>
              <a:rPr lang="en-US" sz="3200" b="1" dirty="0" smtClean="0">
                <a:solidFill>
                  <a:srgbClr val="FF0000"/>
                </a:solidFill>
              </a:rPr>
              <a:t> </a:t>
            </a:r>
            <a:r>
              <a:rPr lang="en-US" sz="3200" b="1" dirty="0">
                <a:solidFill>
                  <a:srgbClr val="FF0000"/>
                </a:solidFill>
              </a:rPr>
              <a:t>the definition of employment in the fast-evolving digital </a:t>
            </a:r>
            <a:r>
              <a:rPr lang="en-US" sz="3200" b="1" dirty="0" smtClean="0">
                <a:solidFill>
                  <a:srgbClr val="FF0000"/>
                </a:solidFill>
              </a:rPr>
              <a:t>economy”</a:t>
            </a:r>
          </a:p>
          <a:p>
            <a:pPr marL="0" indent="0">
              <a:buNone/>
            </a:pPr>
            <a:endParaRPr lang="en-US" sz="3200" b="1" dirty="0">
              <a:solidFill>
                <a:srgbClr val="FF0000"/>
              </a:solidFill>
            </a:endParaRPr>
          </a:p>
          <a:p>
            <a:pPr marL="0" indent="0">
              <a:buNone/>
            </a:pPr>
            <a:r>
              <a:rPr lang="en-US" sz="3200" dirty="0" smtClean="0"/>
              <a:t>“[L]</a:t>
            </a:r>
            <a:r>
              <a:rPr lang="en-US" sz="3200" dirty="0" err="1" smtClean="0"/>
              <a:t>abor</a:t>
            </a:r>
            <a:r>
              <a:rPr lang="en-US" sz="3200" dirty="0" smtClean="0"/>
              <a:t> </a:t>
            </a:r>
            <a:r>
              <a:rPr lang="en-US" sz="3200" dirty="0"/>
              <a:t>laws are adequate to respond to the emergence of an on-demand </a:t>
            </a:r>
            <a:r>
              <a:rPr lang="en-US" sz="3200" dirty="0" smtClean="0"/>
              <a:t>economy”</a:t>
            </a:r>
            <a:endParaRPr lang="en-US" sz="3200" b="1" dirty="0" smtClean="0">
              <a:solidFill>
                <a:srgbClr val="FF0000"/>
              </a:solidFill>
            </a:endParaRPr>
          </a:p>
          <a:p>
            <a:pPr marL="0" indent="0">
              <a:buNone/>
            </a:pPr>
            <a:endParaRPr lang="en-US" sz="3200" b="1" dirty="0">
              <a:solidFill>
                <a:srgbClr val="FF0000"/>
              </a:solidFill>
            </a:endParaRPr>
          </a:p>
          <a:p>
            <a:pPr marL="0" indent="0">
              <a:buNone/>
            </a:pPr>
            <a:endParaRPr lang="en-US" sz="3200" b="1" dirty="0" smtClean="0">
              <a:solidFill>
                <a:srgbClr val="FF0000"/>
              </a:solidFill>
            </a:endParaRPr>
          </a:p>
          <a:p>
            <a:pPr marL="0" indent="0">
              <a:buNone/>
            </a:pPr>
            <a:endParaRPr lang="en-US" sz="3200" b="1" dirty="0" smtClean="0">
              <a:solidFill>
                <a:srgbClr val="FF0000"/>
              </a:solidFill>
            </a:endParaRPr>
          </a:p>
          <a:p>
            <a:pPr marL="0" indent="0">
              <a:buNone/>
            </a:pPr>
            <a:endParaRPr lang="en-US" b="1" dirty="0">
              <a:solidFill>
                <a:srgbClr val="FF0000"/>
              </a:solidFill>
            </a:endParaRPr>
          </a:p>
          <a:p>
            <a:pPr marL="0" indent="0">
              <a:buNone/>
            </a:pPr>
            <a:endParaRPr lang="en-US" b="1" dirty="0">
              <a:solidFill>
                <a:srgbClr val="FF0000"/>
              </a:solidFill>
            </a:endParaRPr>
          </a:p>
          <a:p>
            <a:endParaRPr lang="en-US" dirty="0"/>
          </a:p>
        </p:txBody>
      </p:sp>
    </p:spTree>
    <p:extLst>
      <p:ext uri="{BB962C8B-B14F-4D97-AF65-F5344CB8AC3E}">
        <p14:creationId xmlns:p14="http://schemas.microsoft.com/office/powerpoint/2010/main" val="11058165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Globally and Culturally Relevant Questions  </a:t>
            </a:r>
            <a:endParaRPr lang="en-US" dirty="0"/>
          </a:p>
        </p:txBody>
      </p:sp>
      <p:sp>
        <p:nvSpPr>
          <p:cNvPr id="3" name="Content Placeholder 2"/>
          <p:cNvSpPr>
            <a:spLocks noGrp="1"/>
          </p:cNvSpPr>
          <p:nvPr>
            <p:ph idx="1"/>
          </p:nvPr>
        </p:nvSpPr>
        <p:spPr/>
        <p:txBody>
          <a:bodyPr>
            <a:normAutofit/>
          </a:bodyPr>
          <a:lstStyle/>
          <a:p>
            <a:pPr marL="0" indent="0">
              <a:buNone/>
            </a:pPr>
            <a:endParaRPr lang="en-US" b="1" dirty="0" smtClean="0"/>
          </a:p>
          <a:p>
            <a:pPr marL="0" indent="0">
              <a:buNone/>
            </a:pPr>
            <a:r>
              <a:rPr lang="en-US" dirty="0" smtClean="0"/>
              <a:t>Picture of taxi drivers rioting in France over </a:t>
            </a:r>
            <a:r>
              <a:rPr lang="en-US" dirty="0" err="1" smtClean="0"/>
              <a:t>Uber</a:t>
            </a:r>
            <a:endParaRPr lang="en-US" dirty="0" smtClean="0"/>
          </a:p>
          <a:p>
            <a:pPr marL="0" indent="0">
              <a:buNone/>
            </a:pPr>
            <a:endParaRPr lang="en-US" dirty="0"/>
          </a:p>
          <a:p>
            <a:pPr marL="0" indent="0">
              <a:buNone/>
            </a:pPr>
            <a:r>
              <a:rPr lang="en-US" dirty="0" smtClean="0"/>
              <a:t>Constitutional Court in France declared one </a:t>
            </a:r>
            <a:r>
              <a:rPr lang="en-US" dirty="0" err="1" smtClean="0"/>
              <a:t>Uber</a:t>
            </a:r>
            <a:r>
              <a:rPr lang="en-US" dirty="0" smtClean="0"/>
              <a:t> service illegal</a:t>
            </a:r>
          </a:p>
          <a:p>
            <a:pPr marL="0" indent="0">
              <a:buNone/>
            </a:pPr>
            <a:endParaRPr lang="en-US" dirty="0"/>
          </a:p>
          <a:p>
            <a:pPr marL="0" indent="0">
              <a:buNone/>
            </a:pPr>
            <a:r>
              <a:rPr lang="en-US" dirty="0" smtClean="0"/>
              <a:t>Question referred to the European Court of Justice by Spain </a:t>
            </a:r>
            <a:endParaRPr lang="en-US" dirty="0" smtClean="0"/>
          </a:p>
          <a:p>
            <a:endParaRPr lang="en-US" dirty="0"/>
          </a:p>
        </p:txBody>
      </p:sp>
    </p:spTree>
    <p:extLst>
      <p:ext uri="{BB962C8B-B14F-4D97-AF65-F5344CB8AC3E}">
        <p14:creationId xmlns:p14="http://schemas.microsoft.com/office/powerpoint/2010/main" val="13452113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1122362"/>
            <a:ext cx="9144000" cy="3825195"/>
          </a:xfrm>
        </p:spPr>
        <p:txBody>
          <a:bodyPr>
            <a:normAutofit fontScale="90000"/>
          </a:bodyPr>
          <a:lstStyle/>
          <a:p>
            <a:r>
              <a:rPr lang="en-US" dirty="0" smtClean="0"/>
              <a:t>Is </a:t>
            </a:r>
            <a:r>
              <a:rPr lang="en-US" dirty="0" err="1" smtClean="0"/>
              <a:t>Uber’s</a:t>
            </a:r>
            <a:r>
              <a:rPr lang="en-US" dirty="0" smtClean="0"/>
              <a:t> approach a sustainable </a:t>
            </a:r>
            <a:r>
              <a:rPr lang="en-US" dirty="0"/>
              <a:t>strategy for business in society</a:t>
            </a:r>
            <a:r>
              <a:rPr lang="en-US" dirty="0" smtClean="0"/>
              <a:t>?</a:t>
            </a:r>
            <a:br>
              <a:rPr lang="en-US" dirty="0" smtClean="0"/>
            </a:br>
            <a:r>
              <a:rPr lang="en-US" dirty="0" smtClean="0"/>
              <a:t> </a:t>
            </a:r>
            <a:br>
              <a:rPr lang="en-US" dirty="0" smtClean="0"/>
            </a:br>
            <a:r>
              <a:rPr lang="en-US" dirty="0" smtClean="0"/>
              <a:t>Is it legally </a:t>
            </a:r>
            <a:r>
              <a:rPr lang="en-US" dirty="0"/>
              <a:t>a</a:t>
            </a:r>
            <a:r>
              <a:rPr lang="en-US" dirty="0" smtClean="0"/>
              <a:t>stute? </a:t>
            </a:r>
            <a:br>
              <a:rPr lang="en-US" dirty="0" smtClean="0"/>
            </a:br>
            <a:endParaRPr lang="en-US" dirty="0"/>
          </a:p>
        </p:txBody>
      </p:sp>
      <p:sp>
        <p:nvSpPr>
          <p:cNvPr id="5" name="Subtitle 4"/>
          <p:cNvSpPr>
            <a:spLocks noGrp="1"/>
          </p:cNvSpPr>
          <p:nvPr>
            <p:ph type="subTitle" idx="1"/>
          </p:nvPr>
        </p:nvSpPr>
        <p:spPr>
          <a:xfrm>
            <a:off x="1524000" y="4724400"/>
            <a:ext cx="9144000" cy="1268186"/>
          </a:xfrm>
        </p:spPr>
        <p:txBody>
          <a:bodyPr>
            <a:normAutofit/>
          </a:bodyPr>
          <a:lstStyle/>
          <a:p>
            <a:r>
              <a:rPr lang="en-US" dirty="0" smtClean="0">
                <a:solidFill>
                  <a:srgbClr val="FF0000"/>
                </a:solidFill>
              </a:rPr>
              <a:t>What are the results of a strategy that does not recognize the expectations of society for business?</a:t>
            </a:r>
            <a:endParaRPr lang="en-US" dirty="0">
              <a:solidFill>
                <a:srgbClr val="FF0000"/>
              </a:solidFill>
            </a:endParaRPr>
          </a:p>
        </p:txBody>
      </p:sp>
    </p:spTree>
    <p:extLst>
      <p:ext uri="{BB962C8B-B14F-4D97-AF65-F5344CB8AC3E}">
        <p14:creationId xmlns:p14="http://schemas.microsoft.com/office/powerpoint/2010/main" val="15342302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Importance of legal strategy: employment/labor</a:t>
            </a:r>
            <a:endParaRPr lang="en-US" dirty="0"/>
          </a:p>
        </p:txBody>
      </p:sp>
      <p:sp>
        <p:nvSpPr>
          <p:cNvPr id="2" name="Content Placeholder 1"/>
          <p:cNvSpPr>
            <a:spLocks noGrp="1"/>
          </p:cNvSpPr>
          <p:nvPr>
            <p:ph idx="1"/>
          </p:nvPr>
        </p:nvSpPr>
        <p:spPr/>
        <p:txBody>
          <a:bodyPr/>
          <a:lstStyle/>
          <a:p>
            <a:r>
              <a:rPr lang="en-US" dirty="0" smtClean="0"/>
              <a:t>“How much </a:t>
            </a:r>
            <a:r>
              <a:rPr lang="en-US" dirty="0" err="1" smtClean="0"/>
              <a:t>Uber’s</a:t>
            </a:r>
            <a:r>
              <a:rPr lang="en-US" dirty="0" smtClean="0"/>
              <a:t> Costs could go up:” </a:t>
            </a:r>
          </a:p>
          <a:p>
            <a:pPr marL="0" indent="0">
              <a:buNone/>
            </a:pPr>
            <a:r>
              <a:rPr lang="en-US" dirty="0" smtClean="0">
                <a:hlinkClick r:id="rId2"/>
              </a:rPr>
              <a:t>http</a:t>
            </a:r>
            <a:r>
              <a:rPr lang="en-US" dirty="0">
                <a:hlinkClick r:id="rId2"/>
              </a:rPr>
              <a:t>://fortune.com/2015/09/17/ubernomics</a:t>
            </a:r>
            <a:r>
              <a:rPr lang="en-US" dirty="0" smtClean="0">
                <a:hlinkClick r:id="rId2"/>
              </a:rPr>
              <a:t>/</a:t>
            </a:r>
            <a:r>
              <a:rPr lang="en-US" dirty="0" smtClean="0"/>
              <a:t> </a:t>
            </a:r>
            <a:endParaRPr lang="en-US" dirty="0"/>
          </a:p>
        </p:txBody>
      </p:sp>
    </p:spTree>
    <p:extLst>
      <p:ext uri="{BB962C8B-B14F-4D97-AF65-F5344CB8AC3E}">
        <p14:creationId xmlns:p14="http://schemas.microsoft.com/office/powerpoint/2010/main" val="13436060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err="1" smtClean="0"/>
              <a:t>Uber’s</a:t>
            </a:r>
            <a:r>
              <a:rPr lang="en-US" dirty="0" smtClean="0"/>
              <a:t> Current Legal Battles Could Lock it Out of Nearly Half the World’s GDP” </a:t>
            </a:r>
            <a:endParaRPr lang="en-US" dirty="0"/>
          </a:p>
        </p:txBody>
      </p:sp>
      <p:sp>
        <p:nvSpPr>
          <p:cNvPr id="3" name="Content Placeholder 2"/>
          <p:cNvSpPr>
            <a:spLocks noGrp="1"/>
          </p:cNvSpPr>
          <p:nvPr>
            <p:ph idx="1"/>
          </p:nvPr>
        </p:nvSpPr>
        <p:spPr/>
        <p:txBody>
          <a:bodyPr/>
          <a:lstStyle/>
          <a:p>
            <a:r>
              <a:rPr lang="en-US" dirty="0">
                <a:hlinkClick r:id="rId3"/>
              </a:rPr>
              <a:t>https://pando.com/2015/01/12/ubers-current-legal-battles-could-lock-it-out-of-nearly-half-the-worlds-gdp</a:t>
            </a:r>
            <a:r>
              <a:rPr lang="en-US" dirty="0" smtClean="0">
                <a:hlinkClick r:id="rId3"/>
              </a:rPr>
              <a:t>/</a:t>
            </a:r>
            <a:r>
              <a:rPr lang="en-US" dirty="0" smtClean="0"/>
              <a:t> </a:t>
            </a:r>
            <a:endParaRPr lang="en-US" dirty="0"/>
          </a:p>
          <a:p>
            <a:endParaRPr lang="en-US" dirty="0"/>
          </a:p>
        </p:txBody>
      </p:sp>
    </p:spTree>
    <p:extLst>
      <p:ext uri="{BB962C8B-B14F-4D97-AF65-F5344CB8AC3E}">
        <p14:creationId xmlns:p14="http://schemas.microsoft.com/office/powerpoint/2010/main" val="11117838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35024"/>
          </a:xfrm>
        </p:spPr>
        <p:txBody>
          <a:bodyPr/>
          <a:lstStyle/>
          <a:p>
            <a:r>
              <a:rPr lang="en-US" dirty="0" smtClean="0"/>
              <a:t>CHANGES IN BUSINESS AND SOCIETY</a:t>
            </a:r>
            <a:endParaRPr lang="en-US" dirty="0"/>
          </a:p>
        </p:txBody>
      </p:sp>
      <p:sp>
        <p:nvSpPr>
          <p:cNvPr id="3" name="Content Placeholder 2"/>
          <p:cNvSpPr>
            <a:spLocks noGrp="1"/>
          </p:cNvSpPr>
          <p:nvPr>
            <p:ph idx="1"/>
          </p:nvPr>
        </p:nvSpPr>
        <p:spPr>
          <a:xfrm>
            <a:off x="1335743" y="2057853"/>
            <a:ext cx="10515600" cy="4351338"/>
          </a:xfrm>
        </p:spPr>
        <p:txBody>
          <a:bodyPr/>
          <a:lstStyle/>
          <a:p>
            <a:r>
              <a:rPr lang="en-US" dirty="0" smtClean="0"/>
              <a:t>“The Rise of the </a:t>
            </a:r>
            <a:r>
              <a:rPr lang="en-US" dirty="0"/>
              <a:t>Sharing Economy,” </a:t>
            </a:r>
            <a:r>
              <a:rPr lang="en-US" dirty="0">
                <a:hlinkClick r:id="rId3"/>
              </a:rPr>
              <a:t>http://</a:t>
            </a:r>
            <a:r>
              <a:rPr lang="en-US" dirty="0" smtClean="0">
                <a:hlinkClick r:id="rId3"/>
              </a:rPr>
              <a:t>www.economist.com/news/leaders/21573104-internet-everything-hire-rise-sharing-economy</a:t>
            </a:r>
            <a:r>
              <a:rPr lang="en-US" dirty="0" smtClean="0"/>
              <a:t> </a:t>
            </a:r>
          </a:p>
          <a:p>
            <a:r>
              <a:rPr lang="en-US" dirty="0" smtClean="0"/>
              <a:t>Sustainability image: Society, Economy, Environment</a:t>
            </a:r>
          </a:p>
          <a:p>
            <a:r>
              <a:rPr lang="en-US" dirty="0" smtClean="0"/>
              <a:t>Overarching: Technology</a:t>
            </a:r>
            <a:endParaRPr lang="en-US" dirty="0"/>
          </a:p>
        </p:txBody>
      </p:sp>
    </p:spTree>
    <p:extLst>
      <p:ext uri="{BB962C8B-B14F-4D97-AF65-F5344CB8AC3E}">
        <p14:creationId xmlns:p14="http://schemas.microsoft.com/office/powerpoint/2010/main" val="15986048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Story Two:</a:t>
            </a:r>
            <a:br>
              <a:rPr lang="en-US" dirty="0" smtClean="0"/>
            </a:br>
            <a:r>
              <a:rPr lang="en-US" b="1" dirty="0" smtClean="0">
                <a:solidFill>
                  <a:srgbClr val="FF0000"/>
                </a:solidFill>
              </a:rPr>
              <a:t>TESLA</a:t>
            </a:r>
            <a:endParaRPr lang="en-US" b="1" dirty="0">
              <a:solidFill>
                <a:srgbClr val="FF0000"/>
              </a:solidFill>
            </a:endParaRPr>
          </a:p>
        </p:txBody>
      </p:sp>
      <p:sp>
        <p:nvSpPr>
          <p:cNvPr id="3" name="Subtitle 2"/>
          <p:cNvSpPr>
            <a:spLocks noGrp="1"/>
          </p:cNvSpPr>
          <p:nvPr>
            <p:ph type="subTitle" idx="1"/>
          </p:nvPr>
        </p:nvSpPr>
        <p:spPr/>
        <p:txBody>
          <a:bodyPr>
            <a:normAutofit/>
          </a:bodyPr>
          <a:lstStyle/>
          <a:p>
            <a:endParaRPr lang="en-US" sz="4000" dirty="0"/>
          </a:p>
        </p:txBody>
      </p:sp>
    </p:spTree>
    <p:extLst>
      <p:ext uri="{BB962C8B-B14F-4D97-AF65-F5344CB8AC3E}">
        <p14:creationId xmlns:p14="http://schemas.microsoft.com/office/powerpoint/2010/main" val="9195640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Harvard Business Review: “</a:t>
            </a:r>
            <a:r>
              <a:rPr lang="en-US" dirty="0" err="1" smtClean="0"/>
              <a:t>Elon</a:t>
            </a:r>
            <a:r>
              <a:rPr lang="en-US" dirty="0" smtClean="0"/>
              <a:t> Musk’s Patent Decision Reflects Three Strategic Truths”</a:t>
            </a:r>
            <a:endParaRPr lang="en-US" dirty="0"/>
          </a:p>
        </p:txBody>
      </p:sp>
      <p:sp>
        <p:nvSpPr>
          <p:cNvPr id="3" name="Content Placeholder 2"/>
          <p:cNvSpPr>
            <a:spLocks noGrp="1"/>
          </p:cNvSpPr>
          <p:nvPr>
            <p:ph idx="1"/>
          </p:nvPr>
        </p:nvSpPr>
        <p:spPr/>
        <p:txBody>
          <a:bodyPr/>
          <a:lstStyle/>
          <a:p>
            <a:r>
              <a:rPr lang="en-US" dirty="0">
                <a:hlinkClick r:id="rId3"/>
              </a:rPr>
              <a:t>https://</a:t>
            </a:r>
            <a:r>
              <a:rPr lang="en-US" dirty="0" smtClean="0">
                <a:hlinkClick r:id="rId3"/>
              </a:rPr>
              <a:t>hbr.org/2014/07/elon-musks-patent-decision-reflects-three-strategic-truths</a:t>
            </a:r>
            <a:r>
              <a:rPr lang="en-US" dirty="0" smtClean="0"/>
              <a:t> </a:t>
            </a:r>
          </a:p>
          <a:p>
            <a:endParaRPr lang="en-US" dirty="0"/>
          </a:p>
          <a:p>
            <a:r>
              <a:rPr lang="en-US" dirty="0" smtClean="0"/>
              <a:t> </a:t>
            </a:r>
            <a:endParaRPr lang="en-US" dirty="0"/>
          </a:p>
          <a:p>
            <a:endParaRPr lang="en-US" dirty="0"/>
          </a:p>
        </p:txBody>
      </p:sp>
    </p:spTree>
    <p:extLst>
      <p:ext uri="{BB962C8B-B14F-4D97-AF65-F5344CB8AC3E}">
        <p14:creationId xmlns:p14="http://schemas.microsoft.com/office/powerpoint/2010/main" val="20236144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“Tesla’s Gambit: Aligning IP Strategy With Business Strategy”</a:t>
            </a:r>
            <a:endParaRPr lang="en-US" dirty="0"/>
          </a:p>
        </p:txBody>
      </p:sp>
      <p:sp>
        <p:nvSpPr>
          <p:cNvPr id="3" name="Content Placeholder 2"/>
          <p:cNvSpPr>
            <a:spLocks noGrp="1"/>
          </p:cNvSpPr>
          <p:nvPr>
            <p:ph idx="1"/>
          </p:nvPr>
        </p:nvSpPr>
        <p:spPr/>
        <p:txBody>
          <a:bodyPr/>
          <a:lstStyle/>
          <a:p>
            <a:r>
              <a:rPr lang="en-US" dirty="0">
                <a:hlinkClick r:id="rId3"/>
              </a:rPr>
              <a:t>https://</a:t>
            </a:r>
            <a:r>
              <a:rPr lang="en-US" dirty="0" smtClean="0">
                <a:hlinkClick r:id="rId3"/>
              </a:rPr>
              <a:t>www.bcgperspectives.com/content/articles/business_unit_strategy_growth_teslas_gambit</a:t>
            </a:r>
            <a:r>
              <a:rPr lang="en-US" dirty="0"/>
              <a:t> </a:t>
            </a:r>
            <a:r>
              <a:rPr lang="en-US" dirty="0" smtClean="0"/>
              <a:t> </a:t>
            </a:r>
            <a:endParaRPr lang="en-US" dirty="0"/>
          </a:p>
          <a:p>
            <a:r>
              <a:rPr lang="en-US" dirty="0" smtClean="0"/>
              <a:t> </a:t>
            </a:r>
            <a:endParaRPr lang="en-US" dirty="0"/>
          </a:p>
        </p:txBody>
      </p:sp>
    </p:spTree>
    <p:extLst>
      <p:ext uri="{BB962C8B-B14F-4D97-AF65-F5344CB8AC3E}">
        <p14:creationId xmlns:p14="http://schemas.microsoft.com/office/powerpoint/2010/main" val="15213668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1122362"/>
            <a:ext cx="9144000" cy="3144837"/>
          </a:xfrm>
        </p:spPr>
        <p:txBody>
          <a:bodyPr>
            <a:normAutofit fontScale="90000"/>
          </a:bodyPr>
          <a:lstStyle/>
          <a:p>
            <a:r>
              <a:rPr lang="en-US" dirty="0" smtClean="0"/>
              <a:t>Is Tesla’s approach legally </a:t>
            </a:r>
            <a:r>
              <a:rPr lang="en-US" dirty="0"/>
              <a:t>a</a:t>
            </a:r>
            <a:r>
              <a:rPr lang="en-US" dirty="0" smtClean="0"/>
              <a:t>stute? Is it a sustainable strategy for business in society? </a:t>
            </a:r>
            <a:endParaRPr lang="en-US" dirty="0"/>
          </a:p>
        </p:txBody>
      </p:sp>
      <p:sp>
        <p:nvSpPr>
          <p:cNvPr id="5" name="Subtitle 4"/>
          <p:cNvSpPr>
            <a:spLocks noGrp="1"/>
          </p:cNvSpPr>
          <p:nvPr>
            <p:ph type="subTitle" idx="1"/>
          </p:nvPr>
        </p:nvSpPr>
        <p:spPr>
          <a:xfrm>
            <a:off x="1524000" y="4724400"/>
            <a:ext cx="9144000" cy="533400"/>
          </a:xfrm>
        </p:spPr>
        <p:txBody>
          <a:bodyPr/>
          <a:lstStyle/>
          <a:p>
            <a:endParaRPr lang="en-US"/>
          </a:p>
        </p:txBody>
      </p:sp>
    </p:spTree>
    <p:extLst>
      <p:ext uri="{BB962C8B-B14F-4D97-AF65-F5344CB8AC3E}">
        <p14:creationId xmlns:p14="http://schemas.microsoft.com/office/powerpoint/2010/main" val="2409591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Third Story</a:t>
            </a:r>
            <a:br>
              <a:rPr lang="en-US" dirty="0" smtClean="0"/>
            </a:br>
            <a:r>
              <a:rPr lang="en-US" b="1" dirty="0" smtClean="0">
                <a:solidFill>
                  <a:srgbClr val="FF0000"/>
                </a:solidFill>
              </a:rPr>
              <a:t>KICKSTARTER</a:t>
            </a:r>
            <a:endParaRPr lang="en-US" b="1" dirty="0">
              <a:solidFill>
                <a:srgbClr val="FF0000"/>
              </a:solidFill>
            </a:endParaRPr>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214770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“Crowdfunding Platform </a:t>
            </a:r>
            <a:r>
              <a:rPr lang="en-US" dirty="0" err="1" smtClean="0"/>
              <a:t>Kickstarter</a:t>
            </a:r>
            <a:r>
              <a:rPr lang="en-US" dirty="0" smtClean="0"/>
              <a:t> is Now a Public Benefit Corporation”</a:t>
            </a:r>
            <a:endParaRPr lang="en-US" dirty="0"/>
          </a:p>
        </p:txBody>
      </p:sp>
      <p:sp>
        <p:nvSpPr>
          <p:cNvPr id="3" name="Content Placeholder 2"/>
          <p:cNvSpPr>
            <a:spLocks noGrp="1"/>
          </p:cNvSpPr>
          <p:nvPr>
            <p:ph idx="1"/>
          </p:nvPr>
        </p:nvSpPr>
        <p:spPr/>
        <p:txBody>
          <a:bodyPr/>
          <a:lstStyle/>
          <a:p>
            <a:r>
              <a:rPr lang="en-US" dirty="0">
                <a:hlinkClick r:id="rId3"/>
              </a:rPr>
              <a:t>http://</a:t>
            </a:r>
            <a:r>
              <a:rPr lang="en-US" dirty="0" smtClean="0">
                <a:hlinkClick r:id="rId3"/>
              </a:rPr>
              <a:t>smallbiztrends.com/2015/10/kickstarter-public-benefit-corporation.html</a:t>
            </a:r>
            <a:r>
              <a:rPr lang="en-US" dirty="0" smtClean="0"/>
              <a:t>  </a:t>
            </a:r>
            <a:endParaRPr lang="en-US" dirty="0"/>
          </a:p>
          <a:p>
            <a:endParaRPr lang="en-US" dirty="0"/>
          </a:p>
        </p:txBody>
      </p:sp>
    </p:spTree>
    <p:extLst>
      <p:ext uri="{BB962C8B-B14F-4D97-AF65-F5344CB8AC3E}">
        <p14:creationId xmlns:p14="http://schemas.microsoft.com/office/powerpoint/2010/main" val="3071474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797504"/>
          </a:xfrm>
        </p:spPr>
        <p:txBody>
          <a:bodyPr>
            <a:normAutofit fontScale="90000"/>
          </a:bodyPr>
          <a:lstStyle/>
          <a:p>
            <a:r>
              <a:rPr lang="en-US" dirty="0" smtClean="0"/>
              <a:t>“Benefit Corporations are the New CSR; and Will Make Stories Like the </a:t>
            </a:r>
            <a:r>
              <a:rPr lang="en-US" dirty="0" err="1" smtClean="0"/>
              <a:t>Volkswagon</a:t>
            </a:r>
            <a:r>
              <a:rPr lang="en-US" dirty="0" smtClean="0"/>
              <a:t> Emissions Scandal Unthinkable Relics of a World Long Gone” </a:t>
            </a:r>
            <a:endParaRPr lang="en-US" dirty="0"/>
          </a:p>
        </p:txBody>
      </p:sp>
      <p:sp>
        <p:nvSpPr>
          <p:cNvPr id="3" name="Content Placeholder 2"/>
          <p:cNvSpPr>
            <a:spLocks noGrp="1"/>
          </p:cNvSpPr>
          <p:nvPr>
            <p:ph idx="1"/>
          </p:nvPr>
        </p:nvSpPr>
        <p:spPr>
          <a:xfrm>
            <a:off x="838200" y="2554513"/>
            <a:ext cx="10515600" cy="3622449"/>
          </a:xfrm>
        </p:spPr>
        <p:txBody>
          <a:bodyPr/>
          <a:lstStyle/>
          <a:p>
            <a:r>
              <a:rPr lang="en-US" dirty="0">
                <a:hlinkClick r:id="rId3"/>
              </a:rPr>
              <a:t>http://</a:t>
            </a:r>
            <a:r>
              <a:rPr lang="en-US" dirty="0" smtClean="0">
                <a:hlinkClick r:id="rId3"/>
              </a:rPr>
              <a:t>www.cityam.com/226039/benefit-corporations-are-new-csr-and-will-make-stories-volkswagen-emissions-scandal</a:t>
            </a:r>
            <a:r>
              <a:rPr lang="en-US" dirty="0" smtClean="0"/>
              <a:t> </a:t>
            </a:r>
            <a:endParaRPr lang="en-US" dirty="0"/>
          </a:p>
        </p:txBody>
      </p:sp>
    </p:spTree>
    <p:extLst>
      <p:ext uri="{BB962C8B-B14F-4D97-AF65-F5344CB8AC3E}">
        <p14:creationId xmlns:p14="http://schemas.microsoft.com/office/powerpoint/2010/main" val="16224116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1122362"/>
            <a:ext cx="9144000" cy="3144837"/>
          </a:xfrm>
        </p:spPr>
        <p:txBody>
          <a:bodyPr>
            <a:normAutofit fontScale="90000"/>
          </a:bodyPr>
          <a:lstStyle/>
          <a:p>
            <a:r>
              <a:rPr lang="en-US" dirty="0" smtClean="0"/>
              <a:t>Is </a:t>
            </a:r>
            <a:r>
              <a:rPr lang="en-US" dirty="0" err="1" smtClean="0"/>
              <a:t>Kickstarter’s</a:t>
            </a:r>
            <a:r>
              <a:rPr lang="en-US" dirty="0" smtClean="0"/>
              <a:t> approach legally </a:t>
            </a:r>
            <a:r>
              <a:rPr lang="en-US" dirty="0"/>
              <a:t>a</a:t>
            </a:r>
            <a:r>
              <a:rPr lang="en-US" dirty="0" smtClean="0"/>
              <a:t>stute? Is it a sustainable strategy for business in society? </a:t>
            </a:r>
            <a:endParaRPr lang="en-US" dirty="0"/>
          </a:p>
        </p:txBody>
      </p:sp>
      <p:sp>
        <p:nvSpPr>
          <p:cNvPr id="5" name="Subtitle 4"/>
          <p:cNvSpPr>
            <a:spLocks noGrp="1"/>
          </p:cNvSpPr>
          <p:nvPr>
            <p:ph type="subTitle" idx="1"/>
          </p:nvPr>
        </p:nvSpPr>
        <p:spPr>
          <a:xfrm>
            <a:off x="1524000" y="4724400"/>
            <a:ext cx="9144000" cy="533400"/>
          </a:xfrm>
        </p:spPr>
        <p:txBody>
          <a:bodyPr/>
          <a:lstStyle/>
          <a:p>
            <a:endParaRPr lang="en-US"/>
          </a:p>
        </p:txBody>
      </p:sp>
    </p:spTree>
    <p:extLst>
      <p:ext uri="{BB962C8B-B14F-4D97-AF65-F5344CB8AC3E}">
        <p14:creationId xmlns:p14="http://schemas.microsoft.com/office/powerpoint/2010/main" val="11754465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Imbedding Business and Society Issues in the Legal Environment of Business Course </a:t>
            </a:r>
            <a:endParaRPr lang="en-US" dirty="0"/>
          </a:p>
        </p:txBody>
      </p:sp>
      <p:sp>
        <p:nvSpPr>
          <p:cNvPr id="3" name="Content Placeholder 2"/>
          <p:cNvSpPr>
            <a:spLocks noGrp="1"/>
          </p:cNvSpPr>
          <p:nvPr>
            <p:ph idx="1"/>
          </p:nvPr>
        </p:nvSpPr>
        <p:spPr>
          <a:xfrm>
            <a:off x="838200" y="1930399"/>
            <a:ext cx="10515600" cy="4246563"/>
          </a:xfrm>
        </p:spPr>
        <p:txBody>
          <a:bodyPr>
            <a:normAutofit lnSpcReduction="10000"/>
          </a:bodyPr>
          <a:lstStyle/>
          <a:p>
            <a:r>
              <a:rPr lang="en-US" sz="3200" u="sng" dirty="0" smtClean="0"/>
              <a:t>The Nature of Work</a:t>
            </a:r>
            <a:r>
              <a:rPr lang="en-US" sz="3200" dirty="0" smtClean="0"/>
              <a:t>: </a:t>
            </a:r>
            <a:r>
              <a:rPr lang="en-US" sz="3200" dirty="0" err="1" smtClean="0">
                <a:solidFill>
                  <a:srgbClr val="FF0000"/>
                </a:solidFill>
              </a:rPr>
              <a:t>Uber</a:t>
            </a:r>
            <a:endParaRPr lang="en-US" sz="3200" dirty="0" smtClean="0">
              <a:solidFill>
                <a:srgbClr val="FF0000"/>
              </a:solidFill>
            </a:endParaRPr>
          </a:p>
          <a:p>
            <a:pPr lvl="1"/>
            <a:r>
              <a:rPr lang="en-US" sz="3200" dirty="0" smtClean="0"/>
              <a:t>Agency, Employment, Contracts, Ethics  </a:t>
            </a:r>
          </a:p>
          <a:p>
            <a:pPr marL="457200" lvl="1" indent="0">
              <a:buNone/>
            </a:pPr>
            <a:endParaRPr lang="en-US" sz="3200" dirty="0" smtClean="0"/>
          </a:p>
          <a:p>
            <a:r>
              <a:rPr lang="en-US" sz="3200" u="sng" dirty="0" smtClean="0"/>
              <a:t>The Nature of Innovation and Sustainability</a:t>
            </a:r>
            <a:r>
              <a:rPr lang="en-US" sz="3200" dirty="0" smtClean="0"/>
              <a:t>: </a:t>
            </a:r>
            <a:r>
              <a:rPr lang="en-US" sz="3200" dirty="0" smtClean="0">
                <a:solidFill>
                  <a:srgbClr val="FF0000"/>
                </a:solidFill>
              </a:rPr>
              <a:t>Tesla</a:t>
            </a:r>
          </a:p>
          <a:p>
            <a:pPr lvl="1"/>
            <a:r>
              <a:rPr lang="en-US" sz="3200" dirty="0" smtClean="0"/>
              <a:t>Patents, copyrights</a:t>
            </a:r>
          </a:p>
          <a:p>
            <a:pPr lvl="1"/>
            <a:r>
              <a:rPr lang="en-US" sz="3200" dirty="0" smtClean="0"/>
              <a:t>Property and collaborative innovation</a:t>
            </a:r>
          </a:p>
          <a:p>
            <a:pPr lvl="1"/>
            <a:endParaRPr lang="en-US" sz="3200" dirty="0"/>
          </a:p>
          <a:p>
            <a:r>
              <a:rPr lang="en-US" sz="3200" u="sng" dirty="0" smtClean="0"/>
              <a:t>The Nature of Business</a:t>
            </a:r>
            <a:r>
              <a:rPr lang="en-US" sz="3200" dirty="0" smtClean="0"/>
              <a:t>: </a:t>
            </a:r>
            <a:r>
              <a:rPr lang="en-US" sz="3200" dirty="0" err="1" smtClean="0">
                <a:solidFill>
                  <a:srgbClr val="FF0000"/>
                </a:solidFill>
              </a:rPr>
              <a:t>Kickstarter</a:t>
            </a:r>
            <a:endParaRPr lang="en-US" sz="3200" dirty="0" smtClean="0">
              <a:solidFill>
                <a:srgbClr val="FF0000"/>
              </a:solidFill>
            </a:endParaRPr>
          </a:p>
          <a:p>
            <a:pPr lvl="1"/>
            <a:r>
              <a:rPr lang="en-US" sz="3200" dirty="0" smtClean="0"/>
              <a:t>Benefit corporations, ethics, corporate responsibility </a:t>
            </a:r>
          </a:p>
          <a:p>
            <a:pPr lvl="1"/>
            <a:endParaRPr lang="en-US" dirty="0"/>
          </a:p>
          <a:p>
            <a:endParaRPr lang="en-US" dirty="0"/>
          </a:p>
        </p:txBody>
      </p:sp>
    </p:spTree>
    <p:extLst>
      <p:ext uri="{BB962C8B-B14F-4D97-AF65-F5344CB8AC3E}">
        <p14:creationId xmlns:p14="http://schemas.microsoft.com/office/powerpoint/2010/main" val="84114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0" end="0"/>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nodeType="clickEffect">
                                  <p:stCondLst>
                                    <p:cond delay="0"/>
                                  </p:stCondLst>
                                  <p:iterate type="lt">
                                    <p:tmPct val="4000"/>
                                  </p:iterate>
                                  <p:childTnLst>
                                    <p:set>
                                      <p:cBhvr override="childStyle">
                                        <p:cTn id="10" dur="500" fill="hold"/>
                                        <p:tgtEl>
                                          <p:spTgt spid="3">
                                            <p:txEl>
                                              <p:pRg st="3" end="3"/>
                                            </p:txEl>
                                          </p:spTgt>
                                        </p:tgtEl>
                                        <p:attrNameLst>
                                          <p:attrName>style.textDecorationUnderline</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18" presetClass="emph" presetSubtype="0" fill="hold" nodeType="clickEffect">
                                  <p:stCondLst>
                                    <p:cond delay="0"/>
                                  </p:stCondLst>
                                  <p:iterate type="lt">
                                    <p:tmPct val="4000"/>
                                  </p:iterate>
                                  <p:childTnLst>
                                    <p:set>
                                      <p:cBhvr override="childStyle">
                                        <p:cTn id="14" dur="500" fill="hold"/>
                                        <p:tgtEl>
                                          <p:spTgt spid="3">
                                            <p:txEl>
                                              <p:pRg st="7" end="7"/>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9332"/>
          </a:xfrm>
        </p:spPr>
        <p:txBody>
          <a:bodyPr>
            <a:normAutofit fontScale="90000"/>
          </a:bodyPr>
          <a:lstStyle/>
          <a:p>
            <a:endParaRPr lang="en-US" dirty="0"/>
          </a:p>
        </p:txBody>
      </p:sp>
      <p:sp>
        <p:nvSpPr>
          <p:cNvPr id="3" name="Content Placeholder 2"/>
          <p:cNvSpPr>
            <a:spLocks noGrp="1"/>
          </p:cNvSpPr>
          <p:nvPr>
            <p:ph idx="1"/>
          </p:nvPr>
        </p:nvSpPr>
        <p:spPr>
          <a:xfrm>
            <a:off x="420914" y="203200"/>
            <a:ext cx="10932885" cy="5973764"/>
          </a:xfrm>
        </p:spPr>
        <p:txBody>
          <a:bodyPr>
            <a:normAutofit/>
          </a:bodyPr>
          <a:lstStyle/>
          <a:p>
            <a:pPr indent="0" algn="ctr">
              <a:lnSpc>
                <a:spcPct val="120000"/>
              </a:lnSpc>
              <a:buNone/>
            </a:pPr>
            <a:r>
              <a:rPr lang="en-US" sz="4000" dirty="0" smtClean="0"/>
              <a:t>Legal Knowledge</a:t>
            </a:r>
          </a:p>
          <a:p>
            <a:pPr indent="0" algn="ctr">
              <a:lnSpc>
                <a:spcPct val="120000"/>
              </a:lnSpc>
              <a:buNone/>
            </a:pPr>
            <a:r>
              <a:rPr lang="en-US" sz="4000" dirty="0" smtClean="0"/>
              <a:t>Legal Astuteness</a:t>
            </a:r>
          </a:p>
          <a:p>
            <a:pPr indent="0" algn="ctr">
              <a:lnSpc>
                <a:spcPct val="120000"/>
              </a:lnSpc>
              <a:buNone/>
            </a:pPr>
            <a:r>
              <a:rPr lang="en-US" sz="4000" dirty="0" smtClean="0"/>
              <a:t> Legal Strategy</a:t>
            </a:r>
            <a:endParaRPr lang="en-US" sz="4000" dirty="0"/>
          </a:p>
          <a:p>
            <a:endParaRPr lang="en-US" dirty="0">
              <a:solidFill>
                <a:srgbClr val="FF0000"/>
              </a:solidFill>
            </a:endParaRPr>
          </a:p>
          <a:p>
            <a:endParaRPr lang="en-US" dirty="0" smtClean="0">
              <a:solidFill>
                <a:srgbClr val="FF0000"/>
              </a:solidFill>
            </a:endParaRPr>
          </a:p>
          <a:p>
            <a:endParaRPr lang="en-US" dirty="0">
              <a:solidFill>
                <a:srgbClr val="FF0000"/>
              </a:solidFill>
            </a:endParaRPr>
          </a:p>
          <a:p>
            <a:endParaRPr lang="en-US" dirty="0" smtClean="0">
              <a:solidFill>
                <a:srgbClr val="FF0000"/>
              </a:solidFill>
            </a:endParaRPr>
          </a:p>
        </p:txBody>
      </p:sp>
      <p:graphicFrame>
        <p:nvGraphicFramePr>
          <p:cNvPr id="4" name="Content Placeholder 3"/>
          <p:cNvGraphicFramePr>
            <a:graphicFrameLocks/>
          </p:cNvGraphicFramePr>
          <p:nvPr>
            <p:extLst>
              <p:ext uri="{D42A27DB-BD31-4B8C-83A1-F6EECF244321}">
                <p14:modId xmlns:p14="http://schemas.microsoft.com/office/powerpoint/2010/main" val="1723810686"/>
              </p:ext>
            </p:extLst>
          </p:nvPr>
        </p:nvGraphicFramePr>
        <p:xfrm>
          <a:off x="0" y="3120571"/>
          <a:ext cx="12192000" cy="37374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4615543" y="3994829"/>
            <a:ext cx="3222171" cy="1938992"/>
          </a:xfrm>
          <a:prstGeom prst="rect">
            <a:avLst/>
          </a:prstGeom>
          <a:noFill/>
        </p:spPr>
        <p:txBody>
          <a:bodyPr wrap="square" rtlCol="0">
            <a:spAutoFit/>
          </a:bodyPr>
          <a:lstStyle/>
          <a:p>
            <a:pPr algn="ctr"/>
            <a:r>
              <a:rPr lang="en-US" sz="6000" dirty="0" smtClean="0">
                <a:solidFill>
                  <a:srgbClr val="FF0000"/>
                </a:solidFill>
              </a:rPr>
              <a:t>LAW </a:t>
            </a:r>
          </a:p>
          <a:p>
            <a:pPr algn="ctr"/>
            <a:r>
              <a:rPr lang="en-US" sz="6000" dirty="0" smtClean="0">
                <a:solidFill>
                  <a:srgbClr val="FF0000"/>
                </a:solidFill>
              </a:rPr>
              <a:t>ETHICS</a:t>
            </a:r>
            <a:endParaRPr lang="en-US" sz="6000" dirty="0">
              <a:solidFill>
                <a:srgbClr val="FF0000"/>
              </a:solidFill>
            </a:endParaRPr>
          </a:p>
        </p:txBody>
      </p:sp>
    </p:spTree>
    <p:extLst>
      <p:ext uri="{BB962C8B-B14F-4D97-AF65-F5344CB8AC3E}">
        <p14:creationId xmlns:p14="http://schemas.microsoft.com/office/powerpoint/2010/main" val="1186452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1825624"/>
            <a:ext cx="10515600" cy="4792889"/>
          </a:xfrm>
        </p:spPr>
        <p:txBody>
          <a:bodyPr/>
          <a:lstStyle/>
          <a:p>
            <a:pPr marL="0" indent="0">
              <a:buNone/>
            </a:pPr>
            <a:r>
              <a:rPr lang="en-US" sz="3200" dirty="0"/>
              <a:t>“Gone is the era of the lifetime career, let alone the lifelong job and the economic security that came with it, having been replaced by a </a:t>
            </a:r>
            <a:r>
              <a:rPr lang="en-US" sz="3200" dirty="0">
                <a:solidFill>
                  <a:srgbClr val="FF0000"/>
                </a:solidFill>
              </a:rPr>
              <a:t>new economy </a:t>
            </a:r>
            <a:r>
              <a:rPr lang="en-US" sz="3200" dirty="0"/>
              <a:t>intent on recasting full-time employees into contractors, vendors, </a:t>
            </a:r>
            <a:r>
              <a:rPr lang="en-US" sz="3200" dirty="0" smtClean="0"/>
              <a:t>and temporary workers</a:t>
            </a:r>
            <a:r>
              <a:rPr lang="en-US" sz="3200" dirty="0" smtClean="0"/>
              <a:t>.”</a:t>
            </a:r>
            <a:endParaRPr lang="en-US" sz="3200"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endParaRPr lang="en-US" dirty="0"/>
          </a:p>
          <a:p>
            <a:endParaRPr lang="en-US" dirty="0" smtClean="0"/>
          </a:p>
        </p:txBody>
      </p:sp>
      <p:sp>
        <p:nvSpPr>
          <p:cNvPr id="4" name="Explosion 1 3"/>
          <p:cNvSpPr/>
          <p:nvPr/>
        </p:nvSpPr>
        <p:spPr>
          <a:xfrm>
            <a:off x="2336799" y="1175657"/>
            <a:ext cx="6995886" cy="5442857"/>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The Gig Economy </a:t>
            </a:r>
            <a:endParaRPr lang="en-US" sz="3200" dirty="0"/>
          </a:p>
        </p:txBody>
      </p:sp>
    </p:spTree>
    <p:extLst>
      <p:ext uri="{BB962C8B-B14F-4D97-AF65-F5344CB8AC3E}">
        <p14:creationId xmlns:p14="http://schemas.microsoft.com/office/powerpoint/2010/main" val="112544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INNOVATION AND THEORY: </a:t>
            </a:r>
            <a:r>
              <a:rPr lang="en-US" b="1" dirty="0" smtClean="0">
                <a:solidFill>
                  <a:srgbClr val="FF0000"/>
                </a:solidFill>
              </a:rPr>
              <a:t>LEGAL PATHWAYS</a:t>
            </a:r>
            <a:endParaRPr lang="en-US" b="1" dirty="0">
              <a:solidFill>
                <a:srgbClr val="FF0000"/>
              </a:solidFill>
            </a:endParaRPr>
          </a:p>
        </p:txBody>
      </p:sp>
      <p:sp>
        <p:nvSpPr>
          <p:cNvPr id="5" name="Content Placeholder 4"/>
          <p:cNvSpPr>
            <a:spLocks noGrp="1"/>
          </p:cNvSpPr>
          <p:nvPr>
            <p:ph idx="1"/>
          </p:nvPr>
        </p:nvSpPr>
        <p:spPr/>
        <p:txBody>
          <a:bodyPr>
            <a:normAutofit/>
          </a:bodyPr>
          <a:lstStyle/>
          <a:p>
            <a:r>
              <a:rPr lang="en-US" dirty="0" smtClean="0"/>
              <a:t>AVOIDANCE</a:t>
            </a:r>
          </a:p>
          <a:p>
            <a:endParaRPr lang="en-US" dirty="0"/>
          </a:p>
          <a:p>
            <a:r>
              <a:rPr lang="en-US" dirty="0" smtClean="0"/>
              <a:t>COMPLIANCE</a:t>
            </a:r>
          </a:p>
          <a:p>
            <a:endParaRPr lang="en-US" dirty="0"/>
          </a:p>
          <a:p>
            <a:r>
              <a:rPr lang="en-US" dirty="0" smtClean="0"/>
              <a:t>ADVANTAGE</a:t>
            </a:r>
          </a:p>
          <a:p>
            <a:endParaRPr lang="en-US" dirty="0"/>
          </a:p>
          <a:p>
            <a:r>
              <a:rPr lang="en-US" dirty="0" smtClean="0"/>
              <a:t>TRANSFORMATION </a:t>
            </a:r>
          </a:p>
          <a:p>
            <a:endParaRPr lang="en-US" dirty="0"/>
          </a:p>
        </p:txBody>
      </p:sp>
    </p:spTree>
    <p:extLst>
      <p:ext uri="{BB962C8B-B14F-4D97-AF65-F5344CB8AC3E}">
        <p14:creationId xmlns:p14="http://schemas.microsoft.com/office/powerpoint/2010/main" val="1942739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 calcmode="lin" valueType="num">
                                      <p:cBhvr>
                                        <p:cTn id="14" dur="10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 calcmode="lin" valueType="num">
                                      <p:cBhvr>
                                        <p:cTn id="21" dur="1000" fill="hold"/>
                                        <p:tgtEl>
                                          <p:spTgt spid="5">
                                            <p:txEl>
                                              <p:pRg st="4" end="4"/>
                                            </p:txEl>
                                          </p:spTgt>
                                        </p:tgtEl>
                                        <p:attrNameLst>
                                          <p:attrName>ppt_w</p:attrName>
                                        </p:attrNameLst>
                                      </p:cBhvr>
                                      <p:tavLst>
                                        <p:tav tm="0">
                                          <p:val>
                                            <p:strVal val="#ppt_w*0.70"/>
                                          </p:val>
                                        </p:tav>
                                        <p:tav tm="100000">
                                          <p:val>
                                            <p:strVal val="#ppt_w"/>
                                          </p:val>
                                        </p:tav>
                                      </p:tavLst>
                                    </p:anim>
                                    <p:anim calcmode="lin" valueType="num">
                                      <p:cBhvr>
                                        <p:cTn id="22" dur="1000" fill="hold"/>
                                        <p:tgtEl>
                                          <p:spTgt spid="5">
                                            <p:txEl>
                                              <p:pRg st="4" end="4"/>
                                            </p:txEl>
                                          </p:spTgt>
                                        </p:tgtEl>
                                        <p:attrNameLst>
                                          <p:attrName>ppt_h</p:attrName>
                                        </p:attrNameLst>
                                      </p:cBhvr>
                                      <p:tavLst>
                                        <p:tav tm="0">
                                          <p:val>
                                            <p:strVal val="#ppt_h"/>
                                          </p:val>
                                        </p:tav>
                                        <p:tav tm="100000">
                                          <p:val>
                                            <p:strVal val="#ppt_h"/>
                                          </p:val>
                                        </p:tav>
                                      </p:tavLst>
                                    </p:anim>
                                    <p:animEffect transition="in" filter="fade">
                                      <p:cBhvr>
                                        <p:cTn id="23" dur="10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iterate type="lt">
                                    <p:tmPct val="0"/>
                                  </p:iterate>
                                  <p:childTnLst>
                                    <p:set>
                                      <p:cBhvr>
                                        <p:cTn id="27" dur="1" fill="hold">
                                          <p:stCondLst>
                                            <p:cond delay="0"/>
                                          </p:stCondLst>
                                        </p:cTn>
                                        <p:tgtEl>
                                          <p:spTgt spid="5">
                                            <p:txEl>
                                              <p:pRg st="6" end="6"/>
                                            </p:txEl>
                                          </p:spTgt>
                                        </p:tgtEl>
                                        <p:attrNameLst>
                                          <p:attrName>style.visibility</p:attrName>
                                        </p:attrNameLst>
                                      </p:cBhvr>
                                      <p:to>
                                        <p:strVal val="visible"/>
                                      </p:to>
                                    </p:set>
                                    <p:anim calcmode="lin" valueType="num">
                                      <p:cBhvr>
                                        <p:cTn id="28" dur="1000" fill="hold"/>
                                        <p:tgtEl>
                                          <p:spTgt spid="5">
                                            <p:txEl>
                                              <p:pRg st="6" end="6"/>
                                            </p:txEl>
                                          </p:spTgt>
                                        </p:tgtEl>
                                        <p:attrNameLst>
                                          <p:attrName>ppt_w</p:attrName>
                                        </p:attrNameLst>
                                      </p:cBhvr>
                                      <p:tavLst>
                                        <p:tav tm="0">
                                          <p:val>
                                            <p:strVal val="#ppt_w*0.70"/>
                                          </p:val>
                                        </p:tav>
                                        <p:tav tm="100000">
                                          <p:val>
                                            <p:strVal val="#ppt_w"/>
                                          </p:val>
                                        </p:tav>
                                      </p:tavLst>
                                    </p:anim>
                                    <p:anim calcmode="lin" valueType="num">
                                      <p:cBhvr>
                                        <p:cTn id="29" dur="1000" fill="hold"/>
                                        <p:tgtEl>
                                          <p:spTgt spid="5">
                                            <p:txEl>
                                              <p:pRg st="6" end="6"/>
                                            </p:txEl>
                                          </p:spTgt>
                                        </p:tgtEl>
                                        <p:attrNameLst>
                                          <p:attrName>ppt_h</p:attrName>
                                        </p:attrNameLst>
                                      </p:cBhvr>
                                      <p:tavLst>
                                        <p:tav tm="0">
                                          <p:val>
                                            <p:strVal val="#ppt_h"/>
                                          </p:val>
                                        </p:tav>
                                        <p:tav tm="100000">
                                          <p:val>
                                            <p:strVal val="#ppt_h"/>
                                          </p:val>
                                        </p:tav>
                                      </p:tavLst>
                                    </p:anim>
                                    <p:animEffect transition="in" filter="fade">
                                      <p:cBhvr>
                                        <p:cTn id="30" dur="1000"/>
                                        <p:tgtEl>
                                          <p:spTgt spid="5">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mph" presetSubtype="0" fill="hold" nodeType="clickEffect">
                                  <p:stCondLst>
                                    <p:cond delay="0"/>
                                  </p:stCondLst>
                                  <p:iterate type="lt">
                                    <p:tmPct val="4000"/>
                                  </p:iterate>
                                  <p:childTnLst>
                                    <p:set>
                                      <p:cBhvr override="childStyle">
                                        <p:cTn id="34" dur="500" fill="hold"/>
                                        <p:tgtEl>
                                          <p:spTgt spid="5">
                                            <p:txEl>
                                              <p:pRg st="6" end="6"/>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12800"/>
            <a:ext cx="10515600" cy="877888"/>
          </a:xfrm>
        </p:spPr>
        <p:txBody>
          <a:bodyPr>
            <a:normAutofit fontScale="90000"/>
          </a:bodyPr>
          <a:lstStyle/>
          <a:p>
            <a:r>
              <a:rPr lang="en-US" dirty="0" smtClean="0"/>
              <a:t/>
            </a:r>
            <a:br>
              <a:rPr lang="en-US" dirty="0" smtClean="0"/>
            </a:br>
            <a:r>
              <a:rPr lang="en-US" b="1" dirty="0" smtClean="0">
                <a:solidFill>
                  <a:srgbClr val="FF0000"/>
                </a:solidFill>
              </a:rPr>
              <a:t>IMPACT INTERNALLY</a:t>
            </a:r>
            <a:r>
              <a:rPr lang="en-US" dirty="0" smtClean="0"/>
              <a:t>: ACCREDITATION METRICS</a:t>
            </a:r>
            <a:r>
              <a:rPr lang="en-US" dirty="0"/>
              <a:t/>
            </a:r>
            <a:br>
              <a:rPr lang="en-US" dirty="0"/>
            </a:br>
            <a:r>
              <a:rPr lang="en-US" dirty="0"/>
              <a:t/>
            </a:r>
            <a:br>
              <a:rPr lang="en-US" dirty="0"/>
            </a:br>
            <a:r>
              <a:rPr lang="en-US" dirty="0"/>
              <a:t> </a:t>
            </a:r>
            <a:br>
              <a:rPr lang="en-US" dirty="0"/>
            </a:br>
            <a:endParaRPr lang="en-US" dirty="0"/>
          </a:p>
        </p:txBody>
      </p:sp>
      <p:sp>
        <p:nvSpPr>
          <p:cNvPr id="3" name="Content Placeholder 2"/>
          <p:cNvSpPr>
            <a:spLocks noGrp="1"/>
          </p:cNvSpPr>
          <p:nvPr>
            <p:ph idx="1"/>
          </p:nvPr>
        </p:nvSpPr>
        <p:spPr>
          <a:xfrm>
            <a:off x="838200" y="1436914"/>
            <a:ext cx="10515600" cy="4740049"/>
          </a:xfrm>
        </p:spPr>
        <p:txBody>
          <a:bodyPr>
            <a:normAutofit fontScale="25000" lnSpcReduction="20000"/>
          </a:bodyPr>
          <a:lstStyle/>
          <a:p>
            <a:r>
              <a:rPr lang="en-US" sz="11200" dirty="0" smtClean="0">
                <a:solidFill>
                  <a:srgbClr val="FF0000"/>
                </a:solidFill>
              </a:rPr>
              <a:t>Business Knowledge Areas:</a:t>
            </a:r>
          </a:p>
          <a:p>
            <a:pPr lvl="1"/>
            <a:r>
              <a:rPr lang="en-US" sz="11200" dirty="0" smtClean="0"/>
              <a:t>“Economic</a:t>
            </a:r>
            <a:r>
              <a:rPr lang="en-US" sz="11200" dirty="0"/>
              <a:t>, political, regulatory, legal, technological, and social contexts of organizations </a:t>
            </a:r>
            <a:r>
              <a:rPr lang="en-US" sz="11200" dirty="0" smtClean="0"/>
              <a:t>in </a:t>
            </a:r>
            <a:r>
              <a:rPr lang="en-US" sz="11200" dirty="0"/>
              <a:t>a global </a:t>
            </a:r>
            <a:r>
              <a:rPr lang="en-US" sz="11200" dirty="0" smtClean="0"/>
              <a:t>society”</a:t>
            </a:r>
            <a:endParaRPr lang="en-US" sz="11200" dirty="0"/>
          </a:p>
          <a:p>
            <a:pPr lvl="1"/>
            <a:r>
              <a:rPr lang="en-US" sz="11200" dirty="0" smtClean="0"/>
              <a:t>“Social </a:t>
            </a:r>
            <a:r>
              <a:rPr lang="en-US" sz="11200" dirty="0"/>
              <a:t>responsibility, including sustainability, and ethical behavior and </a:t>
            </a:r>
            <a:r>
              <a:rPr lang="en-US" sz="11200" dirty="0" smtClean="0"/>
              <a:t>approaches </a:t>
            </a:r>
            <a:r>
              <a:rPr lang="en-US" sz="11200" dirty="0"/>
              <a:t>to </a:t>
            </a:r>
            <a:r>
              <a:rPr lang="en-US" sz="11200" dirty="0" smtClean="0"/>
              <a:t>management”</a:t>
            </a:r>
            <a:endParaRPr lang="en-US" sz="11200" dirty="0"/>
          </a:p>
          <a:p>
            <a:pPr lvl="1"/>
            <a:endParaRPr lang="en-US" sz="11200" dirty="0"/>
          </a:p>
          <a:p>
            <a:r>
              <a:rPr lang="en-US" sz="11200" dirty="0" smtClean="0">
                <a:solidFill>
                  <a:srgbClr val="FF0000"/>
                </a:solidFill>
              </a:rPr>
              <a:t>Standard 9 </a:t>
            </a:r>
            <a:r>
              <a:rPr lang="en-US" sz="11200" dirty="0">
                <a:solidFill>
                  <a:srgbClr val="FF0000"/>
                </a:solidFill>
              </a:rPr>
              <a:t>Skills </a:t>
            </a:r>
          </a:p>
          <a:p>
            <a:pPr lvl="1"/>
            <a:r>
              <a:rPr lang="en-US" sz="11200" dirty="0"/>
              <a:t>Identification of ethical issues and ability to address in socially responsible </a:t>
            </a:r>
            <a:r>
              <a:rPr lang="en-US" sz="11200" dirty="0" smtClean="0"/>
              <a:t>manner</a:t>
            </a:r>
            <a:endParaRPr lang="en-US" sz="11200" dirty="0"/>
          </a:p>
          <a:p>
            <a:pPr lvl="1"/>
            <a:r>
              <a:rPr lang="en-US" sz="11200" dirty="0"/>
              <a:t>Analyzing and framing </a:t>
            </a:r>
            <a:r>
              <a:rPr lang="en-US" sz="11200" dirty="0" smtClean="0"/>
              <a:t>problems</a:t>
            </a:r>
            <a:endParaRPr lang="en-US" sz="11200" dirty="0"/>
          </a:p>
          <a:p>
            <a:pPr lvl="1"/>
            <a:r>
              <a:rPr lang="en-US" sz="11200" dirty="0"/>
              <a:t>Application of knowledge to practice </a:t>
            </a:r>
          </a:p>
          <a:p>
            <a:pPr marL="0" indent="0">
              <a:buNone/>
            </a:pPr>
            <a:r>
              <a:rPr lang="en-US" sz="11200" dirty="0"/>
              <a:t> </a:t>
            </a:r>
          </a:p>
          <a:p>
            <a:r>
              <a:rPr lang="en-US" sz="11200" dirty="0">
                <a:solidFill>
                  <a:srgbClr val="FF0000"/>
                </a:solidFill>
              </a:rPr>
              <a:t>Standard </a:t>
            </a:r>
            <a:r>
              <a:rPr lang="en-US" sz="11200" dirty="0" smtClean="0">
                <a:solidFill>
                  <a:srgbClr val="FF0000"/>
                </a:solidFill>
              </a:rPr>
              <a:t>13 active learning</a:t>
            </a:r>
            <a:r>
              <a:rPr lang="en-US" sz="11200" dirty="0" smtClean="0"/>
              <a:t>: </a:t>
            </a:r>
            <a:r>
              <a:rPr lang="en-US" sz="11200" dirty="0"/>
              <a:t>Student Engagement through current business analysis; relationship with business </a:t>
            </a:r>
            <a:r>
              <a:rPr lang="en-US" sz="11200" dirty="0" smtClean="0"/>
              <a:t>practice </a:t>
            </a:r>
            <a:endParaRPr lang="en-US" sz="11200" dirty="0"/>
          </a:p>
          <a:p>
            <a:pPr marL="0" indent="0">
              <a:buNone/>
            </a:pPr>
            <a:r>
              <a:rPr lang="en-US" sz="12800" dirty="0"/>
              <a:t> </a:t>
            </a:r>
          </a:p>
          <a:p>
            <a:pPr marL="0" indent="0">
              <a:buNone/>
            </a:pPr>
            <a:r>
              <a:rPr lang="en-US" sz="5500" dirty="0"/>
              <a:t> </a:t>
            </a:r>
          </a:p>
          <a:p>
            <a:endParaRPr lang="en-US" dirty="0"/>
          </a:p>
        </p:txBody>
      </p:sp>
    </p:spTree>
    <p:extLst>
      <p:ext uri="{BB962C8B-B14F-4D97-AF65-F5344CB8AC3E}">
        <p14:creationId xmlns:p14="http://schemas.microsoft.com/office/powerpoint/2010/main" val="12114222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0000"/>
                </a:solidFill>
              </a:rPr>
              <a:t>IMPACT EXTERNALLY: </a:t>
            </a:r>
            <a:r>
              <a:rPr lang="en-US" dirty="0" smtClean="0"/>
              <a:t>The Value of Legal Knowledge, Legal Astuteness and Legal Strategy </a:t>
            </a:r>
            <a:endParaRPr lang="en-US" dirty="0"/>
          </a:p>
        </p:txBody>
      </p:sp>
      <p:sp>
        <p:nvSpPr>
          <p:cNvPr id="3" name="Content Placeholder 2"/>
          <p:cNvSpPr>
            <a:spLocks noGrp="1"/>
          </p:cNvSpPr>
          <p:nvPr>
            <p:ph idx="1"/>
          </p:nvPr>
        </p:nvSpPr>
        <p:spPr>
          <a:xfrm>
            <a:off x="553792" y="2249714"/>
            <a:ext cx="11153104" cy="4292753"/>
          </a:xfrm>
        </p:spPr>
        <p:txBody>
          <a:bodyPr>
            <a:normAutofit/>
          </a:bodyPr>
          <a:lstStyle/>
          <a:p>
            <a:r>
              <a:rPr lang="en-US" dirty="0" smtClean="0"/>
              <a:t>Legal issues occupy up to 25% of a CEOs time</a:t>
            </a:r>
          </a:p>
          <a:p>
            <a:endParaRPr lang="en-US" dirty="0" smtClean="0"/>
          </a:p>
          <a:p>
            <a:r>
              <a:rPr lang="en-US" dirty="0" smtClean="0"/>
              <a:t>Law ranked in top three most important disciplines by surveyed execs</a:t>
            </a:r>
          </a:p>
          <a:p>
            <a:endParaRPr lang="en-US" dirty="0" smtClean="0"/>
          </a:p>
          <a:p>
            <a:r>
              <a:rPr lang="en-US" dirty="0" smtClean="0"/>
              <a:t>Nearly half of WSJ front-page articles pertain to legal issues</a:t>
            </a:r>
          </a:p>
          <a:p>
            <a:endParaRPr lang="en-US" dirty="0" smtClean="0"/>
          </a:p>
          <a:p>
            <a:r>
              <a:rPr lang="en-US" dirty="0" smtClean="0"/>
              <a:t>Fortune 200 – Average firm litigation cost $115 million, 73%↑ since 2000</a:t>
            </a:r>
          </a:p>
          <a:p>
            <a:endParaRPr lang="en-US" dirty="0" smtClean="0"/>
          </a:p>
          <a:p>
            <a:endParaRPr lang="en-US" dirty="0" smtClean="0"/>
          </a:p>
          <a:p>
            <a:endParaRPr lang="en-US" dirty="0" smtClean="0"/>
          </a:p>
        </p:txBody>
      </p:sp>
    </p:spTree>
    <p:extLst>
      <p:ext uri="{BB962C8B-B14F-4D97-AF65-F5344CB8AC3E}">
        <p14:creationId xmlns:p14="http://schemas.microsoft.com/office/powerpoint/2010/main" val="9852046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ADDITIONAL OPPORTUNITY/IMPACT</a:t>
            </a:r>
            <a:endParaRPr lang="en-US" dirty="0">
              <a:solidFill>
                <a:srgbClr val="FF0000"/>
              </a:solidFill>
            </a:endParaRPr>
          </a:p>
        </p:txBody>
      </p:sp>
      <p:sp>
        <p:nvSpPr>
          <p:cNvPr id="3" name="Content Placeholder 2"/>
          <p:cNvSpPr>
            <a:spLocks noGrp="1"/>
          </p:cNvSpPr>
          <p:nvPr>
            <p:ph idx="1"/>
          </p:nvPr>
        </p:nvSpPr>
        <p:spPr>
          <a:xfrm>
            <a:off x="838200" y="1825625"/>
            <a:ext cx="10515600" cy="4652448"/>
          </a:xfrm>
        </p:spPr>
        <p:txBody>
          <a:bodyPr/>
          <a:lstStyle/>
          <a:p>
            <a:r>
              <a:rPr lang="en-US" dirty="0" smtClean="0"/>
              <a:t>Compliance </a:t>
            </a:r>
          </a:p>
          <a:p>
            <a:pPr lvl="1"/>
            <a:r>
              <a:rPr lang="en-US" dirty="0" smtClean="0"/>
              <a:t>Knowledge of legal rules and implementation practices to ensure set standards</a:t>
            </a:r>
          </a:p>
          <a:p>
            <a:pPr lvl="1"/>
            <a:r>
              <a:rPr lang="en-US" dirty="0" smtClean="0"/>
              <a:t>65% increase in jobs, 30% increase in salary since 2003</a:t>
            </a:r>
          </a:p>
          <a:p>
            <a:pPr lvl="1"/>
            <a:r>
              <a:rPr lang="en-US" dirty="0" smtClean="0"/>
              <a:t>Employment rate higher than national average</a:t>
            </a:r>
          </a:p>
          <a:p>
            <a:pPr lvl="1"/>
            <a:r>
              <a:rPr lang="en-US" dirty="0" smtClean="0"/>
              <a:t>WSJ – “hiring spree” and “battle royal for talent”</a:t>
            </a:r>
          </a:p>
          <a:p>
            <a:pPr lvl="1"/>
            <a:endParaRPr lang="en-US" dirty="0"/>
          </a:p>
          <a:p>
            <a:r>
              <a:rPr lang="en-US" dirty="0" smtClean="0"/>
              <a:t>Augmentation of ‘risk management portfolio’</a:t>
            </a:r>
          </a:p>
          <a:p>
            <a:pPr lvl="1"/>
            <a:r>
              <a:rPr lang="en-US" dirty="0" smtClean="0"/>
              <a:t>Measurement, reduction, and monitoring of risk-related activities in the firm</a:t>
            </a:r>
          </a:p>
          <a:p>
            <a:pPr lvl="1"/>
            <a:r>
              <a:rPr lang="en-US" dirty="0" smtClean="0"/>
              <a:t>Contract risk management, regulatory risk, IP risk, political risk</a:t>
            </a:r>
          </a:p>
          <a:p>
            <a:endParaRPr lang="en-US" dirty="0"/>
          </a:p>
        </p:txBody>
      </p:sp>
    </p:spTree>
    <p:extLst>
      <p:ext uri="{BB962C8B-B14F-4D97-AF65-F5344CB8AC3E}">
        <p14:creationId xmlns:p14="http://schemas.microsoft.com/office/powerpoint/2010/main" val="3733647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CONCLUSION</a:t>
            </a:r>
            <a:endParaRPr lang="en-US" dirty="0"/>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7478448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lstStyle/>
          <a:p>
            <a:r>
              <a:rPr lang="en-US" dirty="0" smtClean="0"/>
              <a:t>Bagley, Constance (2008), </a:t>
            </a:r>
            <a:r>
              <a:rPr lang="en-US" i="1" dirty="0" smtClean="0"/>
              <a:t>Winning Legally: The Value of Legal Astuteness, </a:t>
            </a:r>
            <a:r>
              <a:rPr lang="en-US" u="sng" dirty="0" smtClean="0"/>
              <a:t>Academy of Management Review</a:t>
            </a:r>
            <a:r>
              <a:rPr lang="en-US" dirty="0" smtClean="0"/>
              <a:t>. </a:t>
            </a:r>
          </a:p>
          <a:p>
            <a:r>
              <a:rPr lang="en-US" dirty="0" smtClean="0"/>
              <a:t>Bird, Robert (2008), </a:t>
            </a:r>
            <a:r>
              <a:rPr lang="en-US" i="1" dirty="0" smtClean="0"/>
              <a:t>Pathways of Legal Strategy</a:t>
            </a:r>
            <a:r>
              <a:rPr lang="en-US" dirty="0" smtClean="0"/>
              <a:t>, </a:t>
            </a:r>
            <a:r>
              <a:rPr lang="en-US" u="sng" dirty="0" smtClean="0"/>
              <a:t>Stanford Journal of Law, Business and Finance</a:t>
            </a:r>
            <a:r>
              <a:rPr lang="en-US" dirty="0" smtClean="0"/>
              <a:t>. </a:t>
            </a:r>
          </a:p>
          <a:p>
            <a:r>
              <a:rPr lang="en-US" dirty="0" smtClean="0"/>
              <a:t>Bird, Robert &amp; David Orozco (2014), </a:t>
            </a:r>
            <a:r>
              <a:rPr lang="en-US" i="1" dirty="0" smtClean="0"/>
              <a:t>Finding the Right Corporate Legal Strategy, </a:t>
            </a:r>
            <a:r>
              <a:rPr lang="en-US" u="sng" dirty="0" smtClean="0"/>
              <a:t>MIT Sloan Management Review</a:t>
            </a:r>
            <a:r>
              <a:rPr lang="en-US" dirty="0" smtClean="0"/>
              <a:t>. </a:t>
            </a:r>
          </a:p>
          <a:p>
            <a:r>
              <a:rPr lang="en-US" dirty="0" err="1" smtClean="0"/>
              <a:t>Siedel</a:t>
            </a:r>
            <a:r>
              <a:rPr lang="en-US" dirty="0" smtClean="0"/>
              <a:t>, George &amp; Helena </a:t>
            </a:r>
            <a:r>
              <a:rPr lang="en-US" dirty="0" err="1" smtClean="0"/>
              <a:t>Haapio</a:t>
            </a:r>
            <a:r>
              <a:rPr lang="en-US" dirty="0" smtClean="0"/>
              <a:t>, (2011) Proactive Law for Managers: A Hidden Source of Competitive Advantage. </a:t>
            </a:r>
            <a:endParaRPr lang="en-US" dirty="0"/>
          </a:p>
        </p:txBody>
      </p:sp>
    </p:spTree>
    <p:extLst>
      <p:ext uri="{BB962C8B-B14F-4D97-AF65-F5344CB8AC3E}">
        <p14:creationId xmlns:p14="http://schemas.microsoft.com/office/powerpoint/2010/main" val="1314595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 in the political realm </a:t>
            </a:r>
            <a:endParaRPr lang="en-US" dirty="0"/>
          </a:p>
        </p:txBody>
      </p:sp>
      <p:sp>
        <p:nvSpPr>
          <p:cNvPr id="3" name="Content Placeholder 2"/>
          <p:cNvSpPr>
            <a:spLocks noGrp="1"/>
          </p:cNvSpPr>
          <p:nvPr>
            <p:ph idx="1"/>
          </p:nvPr>
        </p:nvSpPr>
        <p:spPr/>
        <p:txBody>
          <a:bodyPr/>
          <a:lstStyle/>
          <a:p>
            <a:r>
              <a:rPr lang="en-US" dirty="0"/>
              <a:t>“This is a </a:t>
            </a:r>
            <a:r>
              <a:rPr lang="en-US" dirty="0">
                <a:solidFill>
                  <a:srgbClr val="FF0000"/>
                </a:solidFill>
              </a:rPr>
              <a:t>revolution</a:t>
            </a:r>
            <a:r>
              <a:rPr lang="en-US" dirty="0"/>
              <a:t> happening right before our eyes,” Rubio said about the on-demand economy’s potential to connect professionals directly with consumers. “The on-demand platform is one example of an </a:t>
            </a:r>
            <a:r>
              <a:rPr lang="en-US" dirty="0">
                <a:solidFill>
                  <a:srgbClr val="FF0000"/>
                </a:solidFill>
              </a:rPr>
              <a:t>important truth </a:t>
            </a:r>
            <a:r>
              <a:rPr lang="en-US" dirty="0"/>
              <a:t>facing us in this election, which is that the American economy is </a:t>
            </a:r>
            <a:r>
              <a:rPr lang="en-US" dirty="0">
                <a:solidFill>
                  <a:srgbClr val="FF0000"/>
                </a:solidFill>
              </a:rPr>
              <a:t>fundamentally transforming</a:t>
            </a:r>
            <a:r>
              <a:rPr lang="en-US" dirty="0"/>
              <a:t>.”</a:t>
            </a:r>
          </a:p>
        </p:txBody>
      </p:sp>
    </p:spTree>
    <p:extLst>
      <p:ext uri="{BB962C8B-B14F-4D97-AF65-F5344CB8AC3E}">
        <p14:creationId xmlns:p14="http://schemas.microsoft.com/office/powerpoint/2010/main" val="9834596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leads us to: </a:t>
            </a:r>
            <a:endParaRPr lang="en-US" dirty="0"/>
          </a:p>
        </p:txBody>
      </p:sp>
      <p:sp>
        <p:nvSpPr>
          <p:cNvPr id="3" name="Content Placeholder 2"/>
          <p:cNvSpPr>
            <a:spLocks noGrp="1"/>
          </p:cNvSpPr>
          <p:nvPr>
            <p:ph idx="1"/>
          </p:nvPr>
        </p:nvSpPr>
        <p:spPr/>
        <p:txBody>
          <a:bodyPr/>
          <a:lstStyle/>
          <a:p>
            <a:pPr marL="0" indent="0">
              <a:buNone/>
            </a:pPr>
            <a:r>
              <a:rPr lang="en-US" dirty="0" smtClean="0"/>
              <a:t>At the last Deans’ conference guest speaker McAfee stated; </a:t>
            </a:r>
            <a:r>
              <a:rPr lang="en-US" dirty="0" smtClean="0">
                <a:solidFill>
                  <a:srgbClr val="FF0000"/>
                </a:solidFill>
              </a:rPr>
              <a:t>“[B]</a:t>
            </a:r>
            <a:r>
              <a:rPr lang="en-US" dirty="0" err="1" smtClean="0">
                <a:solidFill>
                  <a:srgbClr val="FF0000"/>
                </a:solidFill>
              </a:rPr>
              <a:t>usiness</a:t>
            </a:r>
            <a:r>
              <a:rPr lang="en-US" dirty="0" smtClean="0">
                <a:solidFill>
                  <a:srgbClr val="FF0000"/>
                </a:solidFill>
              </a:rPr>
              <a:t> </a:t>
            </a:r>
            <a:r>
              <a:rPr lang="en-US" dirty="0">
                <a:solidFill>
                  <a:srgbClr val="FF0000"/>
                </a:solidFill>
              </a:rPr>
              <a:t>schools </a:t>
            </a:r>
            <a:r>
              <a:rPr lang="en-US" dirty="0"/>
              <a:t>could have much greater impact on their students, and ultimately on the </a:t>
            </a:r>
            <a:r>
              <a:rPr lang="en-US" dirty="0">
                <a:solidFill>
                  <a:srgbClr val="FF0000"/>
                </a:solidFill>
              </a:rPr>
              <a:t>future of work</a:t>
            </a:r>
            <a:r>
              <a:rPr lang="en-US" dirty="0"/>
              <a:t>, by doing more to explore the question</a:t>
            </a:r>
            <a:r>
              <a:rPr lang="en-US" dirty="0" smtClean="0"/>
              <a:t>,</a:t>
            </a:r>
          </a:p>
          <a:p>
            <a:pPr marL="0" indent="0">
              <a:buNone/>
            </a:pPr>
            <a:endParaRPr lang="en-US" sz="3600" dirty="0" smtClean="0"/>
          </a:p>
          <a:p>
            <a:pPr marL="0" indent="0" algn="ctr">
              <a:buNone/>
            </a:pPr>
            <a:r>
              <a:rPr lang="en-US" sz="3600" dirty="0" smtClean="0"/>
              <a:t> </a:t>
            </a:r>
            <a:r>
              <a:rPr lang="en-US" sz="3600" b="1" dirty="0">
                <a:solidFill>
                  <a:srgbClr val="FF0000"/>
                </a:solidFill>
              </a:rPr>
              <a:t>"What is the role of business</a:t>
            </a:r>
            <a:r>
              <a:rPr lang="en-US" sz="3600" b="1" dirty="0" smtClean="0">
                <a:solidFill>
                  <a:srgbClr val="FF0000"/>
                </a:solidFill>
              </a:rPr>
              <a:t>?”</a:t>
            </a:r>
          </a:p>
          <a:p>
            <a:pPr marL="0" indent="0" algn="ctr">
              <a:buNone/>
            </a:pPr>
            <a:endParaRPr lang="en-US" sz="3600" b="1" dirty="0" smtClean="0">
              <a:solidFill>
                <a:srgbClr val="FF0000"/>
              </a:solidFill>
            </a:endParaRPr>
          </a:p>
          <a:p>
            <a:pPr marL="0" indent="0" algn="ctr">
              <a:buNone/>
            </a:pPr>
            <a:r>
              <a:rPr lang="en-US" sz="3600" b="1" dirty="0">
                <a:solidFill>
                  <a:srgbClr val="FF0000"/>
                </a:solidFill>
              </a:rPr>
              <a:t>H</a:t>
            </a:r>
            <a:r>
              <a:rPr lang="en-US" sz="3600" b="1" dirty="0" smtClean="0">
                <a:solidFill>
                  <a:srgbClr val="FF0000"/>
                </a:solidFill>
              </a:rPr>
              <a:t>ow do business schools address this question?</a:t>
            </a:r>
            <a:endParaRPr lang="en-US" sz="3600" b="1" dirty="0">
              <a:solidFill>
                <a:srgbClr val="FF0000"/>
              </a:solidFill>
            </a:endParaRPr>
          </a:p>
        </p:txBody>
      </p:sp>
    </p:spTree>
    <p:extLst>
      <p:ext uri="{BB962C8B-B14F-4D97-AF65-F5344CB8AC3E}">
        <p14:creationId xmlns:p14="http://schemas.microsoft.com/office/powerpoint/2010/main" val="1594383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Content Placeholder 2"/>
          <p:cNvSpPr>
            <a:spLocks noGrp="1"/>
          </p:cNvSpPr>
          <p:nvPr>
            <p:ph idx="1"/>
          </p:nvPr>
        </p:nvSpPr>
        <p:spPr>
          <a:xfrm>
            <a:off x="838200" y="365126"/>
            <a:ext cx="10515600" cy="6492874"/>
          </a:xfrm>
        </p:spPr>
        <p:txBody>
          <a:bodyPr>
            <a:normAutofit lnSpcReduction="10000"/>
          </a:bodyPr>
          <a:lstStyle/>
          <a:p>
            <a:pPr marL="0" indent="0" algn="ctr">
              <a:buNone/>
            </a:pPr>
            <a:r>
              <a:rPr lang="en-US" sz="3600" dirty="0"/>
              <a:t>THE </a:t>
            </a:r>
            <a:r>
              <a:rPr lang="en-US" sz="3600" b="1" dirty="0">
                <a:solidFill>
                  <a:srgbClr val="FF0000"/>
                </a:solidFill>
              </a:rPr>
              <a:t>LEGAL ENVIRONMENT </a:t>
            </a:r>
            <a:r>
              <a:rPr lang="en-US" sz="3600" dirty="0"/>
              <a:t>COURSE IS A NATURAL </a:t>
            </a:r>
            <a:r>
              <a:rPr lang="en-US" sz="3600" dirty="0" smtClean="0"/>
              <a:t>FIT TO EXPLORE THE RELATIONSHIP OF BUSINESS TO SOCIETY</a:t>
            </a:r>
          </a:p>
          <a:p>
            <a:r>
              <a:rPr lang="en-US" sz="3600" dirty="0"/>
              <a:t>Employment and Agency</a:t>
            </a:r>
          </a:p>
          <a:p>
            <a:r>
              <a:rPr lang="en-US" sz="3600" dirty="0"/>
              <a:t>Contract</a:t>
            </a:r>
          </a:p>
          <a:p>
            <a:r>
              <a:rPr lang="en-US" sz="3600" dirty="0"/>
              <a:t>Intellectual Property</a:t>
            </a:r>
          </a:p>
          <a:p>
            <a:r>
              <a:rPr lang="en-US" sz="3600" dirty="0"/>
              <a:t>International Law</a:t>
            </a:r>
          </a:p>
          <a:p>
            <a:r>
              <a:rPr lang="en-US" sz="3600" dirty="0"/>
              <a:t>Product Liability and Safety</a:t>
            </a:r>
          </a:p>
          <a:p>
            <a:r>
              <a:rPr lang="en-US" sz="3600" dirty="0"/>
              <a:t>Forms of Business </a:t>
            </a:r>
            <a:endParaRPr lang="en-US" sz="3600" dirty="0" smtClean="0"/>
          </a:p>
          <a:p>
            <a:r>
              <a:rPr lang="en-US" sz="3600" dirty="0" smtClean="0"/>
              <a:t>Ethics</a:t>
            </a:r>
            <a:endParaRPr lang="en-US" sz="3600" dirty="0"/>
          </a:p>
          <a:p>
            <a:r>
              <a:rPr lang="en-US" sz="3600" dirty="0"/>
              <a:t>Rule of Law</a:t>
            </a:r>
          </a:p>
          <a:p>
            <a:endParaRPr lang="en-US" sz="3600" dirty="0"/>
          </a:p>
        </p:txBody>
      </p:sp>
      <p:pic>
        <p:nvPicPr>
          <p:cNvPr id="4" name="Picture 3"/>
          <p:cNvPicPr>
            <a:picLocks noChangeAspect="1"/>
          </p:cNvPicPr>
          <p:nvPr/>
        </p:nvPicPr>
        <p:blipFill>
          <a:blip r:embed="rId3"/>
          <a:stretch>
            <a:fillRect/>
          </a:stretch>
        </p:blipFill>
        <p:spPr>
          <a:xfrm>
            <a:off x="8132602" y="2687333"/>
            <a:ext cx="3221198" cy="3489631"/>
          </a:xfrm>
          <a:prstGeom prst="rect">
            <a:avLst/>
          </a:prstGeom>
        </p:spPr>
      </p:pic>
    </p:spTree>
    <p:extLst>
      <p:ext uri="{BB962C8B-B14F-4D97-AF65-F5344CB8AC3E}">
        <p14:creationId xmlns:p14="http://schemas.microsoft.com/office/powerpoint/2010/main" val="18378694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1"/>
            <a:ext cx="9144000" cy="3239146"/>
          </a:xfrm>
        </p:spPr>
        <p:txBody>
          <a:bodyPr>
            <a:normAutofit fontScale="90000"/>
          </a:bodyPr>
          <a:lstStyle/>
          <a:p>
            <a:r>
              <a:rPr lang="en-US" dirty="0" smtClean="0"/>
              <a:t/>
            </a:r>
            <a:br>
              <a:rPr lang="en-US" dirty="0" smtClean="0"/>
            </a:br>
            <a:r>
              <a:rPr lang="en-US" dirty="0" smtClean="0">
                <a:solidFill>
                  <a:srgbClr val="FF0000"/>
                </a:solidFill>
              </a:rPr>
              <a:t>Teaching</a:t>
            </a:r>
            <a:r>
              <a:rPr lang="en-US" dirty="0" smtClean="0"/>
              <a:t> </a:t>
            </a:r>
            <a:r>
              <a:rPr lang="en-US" b="1" dirty="0" smtClean="0">
                <a:solidFill>
                  <a:srgbClr val="FF0000"/>
                </a:solidFill>
              </a:rPr>
              <a:t>LEGAL ASTUTENESS </a:t>
            </a:r>
            <a:r>
              <a:rPr lang="en-US" dirty="0">
                <a:solidFill>
                  <a:srgbClr val="FF0000"/>
                </a:solidFill>
              </a:rPr>
              <a:t/>
            </a:r>
            <a:br>
              <a:rPr lang="en-US" dirty="0">
                <a:solidFill>
                  <a:srgbClr val="FF0000"/>
                </a:solidFill>
              </a:rPr>
            </a:br>
            <a:r>
              <a:rPr lang="en-US" dirty="0" smtClean="0">
                <a:solidFill>
                  <a:srgbClr val="FF0000"/>
                </a:solidFill>
              </a:rPr>
              <a:t>and</a:t>
            </a:r>
            <a:br>
              <a:rPr lang="en-US" dirty="0" smtClean="0">
                <a:solidFill>
                  <a:srgbClr val="FF0000"/>
                </a:solidFill>
              </a:rPr>
            </a:br>
            <a:r>
              <a:rPr lang="en-US" dirty="0" smtClean="0">
                <a:solidFill>
                  <a:srgbClr val="FF0000"/>
                </a:solidFill>
              </a:rPr>
              <a:t> </a:t>
            </a:r>
            <a:r>
              <a:rPr lang="en-US" b="1" dirty="0" smtClean="0">
                <a:solidFill>
                  <a:srgbClr val="FF0000"/>
                </a:solidFill>
              </a:rPr>
              <a:t>LEGAL STRATEGY</a:t>
            </a:r>
            <a:br>
              <a:rPr lang="en-US" b="1" dirty="0" smtClean="0">
                <a:solidFill>
                  <a:srgbClr val="FF0000"/>
                </a:solidFill>
              </a:rPr>
            </a:br>
            <a:endParaRPr lang="en-US" b="1" dirty="0">
              <a:solidFill>
                <a:srgbClr val="FF0000"/>
              </a:solidFill>
            </a:endParaRPr>
          </a:p>
        </p:txBody>
      </p:sp>
      <p:sp>
        <p:nvSpPr>
          <p:cNvPr id="5" name="Subtitle 4"/>
          <p:cNvSpPr>
            <a:spLocks noGrp="1"/>
          </p:cNvSpPr>
          <p:nvPr>
            <p:ph type="subTitle" idx="1"/>
          </p:nvPr>
        </p:nvSpPr>
        <p:spPr>
          <a:xfrm>
            <a:off x="1524000" y="2779059"/>
            <a:ext cx="9144000" cy="3807721"/>
          </a:xfrm>
        </p:spPr>
        <p:txBody>
          <a:bodyPr>
            <a:normAutofit lnSpcReduction="10000"/>
          </a:bodyPr>
          <a:lstStyle/>
          <a:p>
            <a:r>
              <a:rPr lang="en-US" sz="3500" dirty="0"/>
              <a:t>Legal knowledge-</a:t>
            </a:r>
            <a:r>
              <a:rPr lang="en-US" sz="3500" dirty="0" smtClean="0"/>
              <a:t>--astuteness--- </a:t>
            </a:r>
            <a:r>
              <a:rPr lang="en-US" sz="3500" dirty="0"/>
              <a:t>captures value for firms and creates competitive </a:t>
            </a:r>
            <a:r>
              <a:rPr lang="en-US" sz="3500" dirty="0" smtClean="0"/>
              <a:t>advantage when it is integrated into a firm’s strategy*</a:t>
            </a:r>
          </a:p>
          <a:p>
            <a:endParaRPr lang="en-US" sz="3500" dirty="0"/>
          </a:p>
          <a:p>
            <a:r>
              <a:rPr lang="en-US" sz="3500" dirty="0" smtClean="0"/>
              <a:t>Examples of how we do this now. </a:t>
            </a:r>
            <a:endParaRPr lang="en-US" sz="3500" dirty="0"/>
          </a:p>
          <a:p>
            <a:endParaRPr lang="en-US" dirty="0" smtClean="0"/>
          </a:p>
          <a:p>
            <a:endParaRPr lang="en-US" dirty="0"/>
          </a:p>
          <a:p>
            <a:pPr algn="l"/>
            <a:r>
              <a:rPr lang="en-US" dirty="0" smtClean="0"/>
              <a:t>*Bird &amp; Orozco (2014) </a:t>
            </a:r>
            <a:endParaRPr lang="en-US" dirty="0"/>
          </a:p>
        </p:txBody>
      </p:sp>
    </p:spTree>
    <p:extLst>
      <p:ext uri="{BB962C8B-B14F-4D97-AF65-F5344CB8AC3E}">
        <p14:creationId xmlns:p14="http://schemas.microsoft.com/office/powerpoint/2010/main" val="12562733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Failure and Regulation: </a:t>
            </a:r>
            <a:br>
              <a:rPr lang="en-US" dirty="0" smtClean="0"/>
            </a:br>
            <a:r>
              <a:rPr lang="en-US" dirty="0" smtClean="0"/>
              <a:t>Legal Knowledge</a:t>
            </a:r>
            <a:endParaRPr lang="en-US" dirty="0"/>
          </a:p>
        </p:txBody>
      </p:sp>
      <p:sp>
        <p:nvSpPr>
          <p:cNvPr id="3" name="Content Placeholder 2"/>
          <p:cNvSpPr>
            <a:spLocks noGrp="1"/>
          </p:cNvSpPr>
          <p:nvPr>
            <p:ph idx="1"/>
          </p:nvPr>
        </p:nvSpPr>
        <p:spPr>
          <a:xfrm>
            <a:off x="838200" y="1416676"/>
            <a:ext cx="10515600" cy="5331854"/>
          </a:xfrm>
        </p:spPr>
        <p:txBody>
          <a:bodyPr>
            <a:normAutofit/>
          </a:bodyPr>
          <a:lstStyle/>
          <a:p>
            <a:endParaRPr lang="en-US" dirty="0" smtClean="0"/>
          </a:p>
          <a:p>
            <a:endParaRPr lang="en-US" dirty="0"/>
          </a:p>
          <a:p>
            <a:r>
              <a:rPr lang="en-US" dirty="0" smtClean="0"/>
              <a:t>Firms and Sarbanes-Oxley </a:t>
            </a:r>
            <a:r>
              <a:rPr lang="en-US" sz="2000" dirty="0" smtClean="0"/>
              <a:t>(Wagner &amp; </a:t>
            </a:r>
            <a:r>
              <a:rPr lang="en-US" sz="2000" dirty="0" err="1" smtClean="0"/>
              <a:t>Dittmar</a:t>
            </a:r>
            <a:r>
              <a:rPr lang="en-US" sz="2000" dirty="0" smtClean="0"/>
              <a:t>, HBR 2006)</a:t>
            </a:r>
            <a:endParaRPr lang="en-US" dirty="0" smtClean="0"/>
          </a:p>
          <a:p>
            <a:pPr lvl="1"/>
            <a:r>
              <a:rPr lang="en-US" u="sng" dirty="0" smtClean="0"/>
              <a:t>Problem</a:t>
            </a:r>
            <a:r>
              <a:rPr lang="en-US" dirty="0" smtClean="0"/>
              <a:t>: </a:t>
            </a:r>
            <a:r>
              <a:rPr lang="en-US" dirty="0"/>
              <a:t>N</a:t>
            </a:r>
            <a:r>
              <a:rPr lang="en-US" dirty="0" smtClean="0"/>
              <a:t>ew regulation demanded by society</a:t>
            </a:r>
          </a:p>
          <a:p>
            <a:pPr lvl="1"/>
            <a:r>
              <a:rPr lang="en-US" u="sng" dirty="0" smtClean="0"/>
              <a:t>Solution</a:t>
            </a:r>
            <a:r>
              <a:rPr lang="en-US" dirty="0" smtClean="0"/>
              <a:t>: Used SOX as leveraging tool to consolidate financial processes, eliminate redundant IT systems, broaden responsibility for financial controls, integrate distant business units. Used legal knowledge as a firm wide innovation enhancing device</a:t>
            </a:r>
            <a:r>
              <a:rPr lang="en-US" b="1" dirty="0" smtClean="0"/>
              <a:t> </a:t>
            </a:r>
            <a:r>
              <a:rPr lang="en-US" dirty="0" smtClean="0"/>
              <a:t>to generate greater efficiencies in financial controls</a:t>
            </a:r>
          </a:p>
          <a:p>
            <a:pPr marL="0" indent="0">
              <a:buNone/>
            </a:pPr>
            <a:endParaRPr lang="en-US" dirty="0" smtClean="0"/>
          </a:p>
          <a:p>
            <a:endParaRPr lang="en-US" dirty="0" smtClean="0"/>
          </a:p>
        </p:txBody>
      </p:sp>
      <p:pic>
        <p:nvPicPr>
          <p:cNvPr id="1028" name="Picture 4" descr="http://www.hbs.edu/faculty/Profile%20Files/hbr%20logo_cf3c3819-f5d4-454e-8c08-2b0b1be38c2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3510" y="254625"/>
            <a:ext cx="4257675" cy="2324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3218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Developing Legal Astuteness </a:t>
            </a:r>
            <a:endParaRPr lang="en-US" dirty="0"/>
          </a:p>
        </p:txBody>
      </p:sp>
      <p:sp>
        <p:nvSpPr>
          <p:cNvPr id="3" name="Content Placeholder 2"/>
          <p:cNvSpPr>
            <a:spLocks noGrp="1"/>
          </p:cNvSpPr>
          <p:nvPr>
            <p:ph idx="1"/>
          </p:nvPr>
        </p:nvSpPr>
        <p:spPr>
          <a:xfrm>
            <a:off x="838200" y="2635624"/>
            <a:ext cx="10515600" cy="3853665"/>
          </a:xfrm>
        </p:spPr>
        <p:txBody>
          <a:bodyPr>
            <a:normAutofit/>
          </a:bodyPr>
          <a:lstStyle/>
          <a:p>
            <a:r>
              <a:rPr lang="en-US" dirty="0" smtClean="0"/>
              <a:t>IBM</a:t>
            </a:r>
          </a:p>
          <a:p>
            <a:pPr lvl="1"/>
            <a:r>
              <a:rPr lang="en-US" u="sng" dirty="0" smtClean="0"/>
              <a:t>Problem</a:t>
            </a:r>
            <a:r>
              <a:rPr lang="en-US" dirty="0" smtClean="0"/>
              <a:t>: Old ‘big blue’, had knowledge assets, but not competitive because of stale understanding of IP  </a:t>
            </a:r>
          </a:p>
          <a:p>
            <a:pPr lvl="1"/>
            <a:r>
              <a:rPr lang="en-US" u="sng" dirty="0" smtClean="0"/>
              <a:t>Solution</a:t>
            </a:r>
            <a:r>
              <a:rPr lang="en-US" dirty="0" smtClean="0"/>
              <a:t>: Leveraged IP to build alliances, augment licensing, and create new technology standards; partnered with unlicensed users of IP; encouraged experimentation by engineers and created a new business line.</a:t>
            </a:r>
          </a:p>
          <a:p>
            <a:pPr lvl="1"/>
            <a:endParaRPr lang="en-US" dirty="0"/>
          </a:p>
          <a:p>
            <a:pPr lvl="1"/>
            <a:r>
              <a:rPr lang="en-US" dirty="0" smtClean="0"/>
              <a:t>IP value - $20 million to $1.1 billion in seven years.</a:t>
            </a:r>
          </a:p>
        </p:txBody>
      </p:sp>
      <p:pic>
        <p:nvPicPr>
          <p:cNvPr id="2054" name="Picture 6" descr="https://upload.wikimedia.org/wikipedia/commons/thumb/5/51/IBM_logo.svg/200px-IBM_logo.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4388" y="646906"/>
            <a:ext cx="19050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3008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4927</TotalTime>
  <Words>1892</Words>
  <Application>Microsoft Macintosh PowerPoint</Application>
  <PresentationFormat>Widescreen</PresentationFormat>
  <Paragraphs>285</Paragraphs>
  <Slides>35</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Calibri</vt:lpstr>
      <vt:lpstr>Calibri Light</vt:lpstr>
      <vt:lpstr>Arial</vt:lpstr>
      <vt:lpstr>Office Theme</vt:lpstr>
      <vt:lpstr>UBER, TESLA and KICKSTARTER:  What’s Law Got to Do With It? </vt:lpstr>
      <vt:lpstr>CHANGES IN BUSINESS AND SOCIETY</vt:lpstr>
      <vt:lpstr>PowerPoint Presentation</vt:lpstr>
      <vt:lpstr>Even in the political realm </vt:lpstr>
      <vt:lpstr>Which leads us to: </vt:lpstr>
      <vt:lpstr>PowerPoint Presentation</vt:lpstr>
      <vt:lpstr> Teaching LEGAL ASTUTENESS  and  LEGAL STRATEGY </vt:lpstr>
      <vt:lpstr>Failure and Regulation:  Legal Knowledge</vt:lpstr>
      <vt:lpstr>Developing Legal Astuteness </vt:lpstr>
      <vt:lpstr>Meeting Societal Expectations: And Going Beyond </vt:lpstr>
      <vt:lpstr>New Business and Society Questions</vt:lpstr>
      <vt:lpstr>STORY ONE: UBER</vt:lpstr>
      <vt:lpstr> “Meet the Boston Lawyer Who’s Putting Uber on Trial” </vt:lpstr>
      <vt:lpstr>“Uber isn’t the only On-Demand Firm Being Sued”</vt:lpstr>
      <vt:lpstr>PowerPoint Presentation</vt:lpstr>
      <vt:lpstr>Globally and Culturally Relevant Questions  </vt:lpstr>
      <vt:lpstr>Is Uber’s approach a sustainable strategy for business in society?   Is it legally astute?  </vt:lpstr>
      <vt:lpstr>Importance of legal strategy: employment/labor</vt:lpstr>
      <vt:lpstr>“Uber’s Current Legal Battles Could Lock it Out of Nearly Half the World’s GDP” </vt:lpstr>
      <vt:lpstr>Story Two: TESLA</vt:lpstr>
      <vt:lpstr>Harvard Business Review: “Elon Musk’s Patent Decision Reflects Three Strategic Truths”</vt:lpstr>
      <vt:lpstr>“Tesla’s Gambit: Aligning IP Strategy With Business Strategy”</vt:lpstr>
      <vt:lpstr>Is Tesla’s approach legally astute? Is it a sustainable strategy for business in society? </vt:lpstr>
      <vt:lpstr>The Third Story KICKSTARTER</vt:lpstr>
      <vt:lpstr>“Crowdfunding Platform Kickstarter is Now a Public Benefit Corporation”</vt:lpstr>
      <vt:lpstr>“Benefit Corporations are the New CSR; and Will Make Stories Like the Volkswagon Emissions Scandal Unthinkable Relics of a World Long Gone” </vt:lpstr>
      <vt:lpstr>Is Kickstarter’s approach legally astute? Is it a sustainable strategy for business in society? </vt:lpstr>
      <vt:lpstr>Imbedding Business and Society Issues in the Legal Environment of Business Course </vt:lpstr>
      <vt:lpstr>PowerPoint Presentation</vt:lpstr>
      <vt:lpstr>INNOVATION AND THEORY: LEGAL PATHWAYS</vt:lpstr>
      <vt:lpstr> IMPACT INTERNALLY: ACCREDITATION METRICS    </vt:lpstr>
      <vt:lpstr>IMPACT EXTERNALLY: The Value of Legal Knowledge, Legal Astuteness and Legal Strategy </vt:lpstr>
      <vt:lpstr>ADDITIONAL OPPORTUNITY/IMPACT</vt:lpstr>
      <vt:lpstr>CONCLUSION</vt:lpstr>
      <vt:lpstr>References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UBER, TESLA and KICKSTARTER:  What’s Law Got to Do With It? </dc:title>
  <dc:creator>Janine</dc:creator>
  <cp:lastModifiedBy>Janine</cp:lastModifiedBy>
  <cp:revision>51</cp:revision>
  <dcterms:created xsi:type="dcterms:W3CDTF">2015-10-30T22:38:03Z</dcterms:created>
  <dcterms:modified xsi:type="dcterms:W3CDTF">2015-11-23T14:45:40Z</dcterms:modified>
</cp:coreProperties>
</file>